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3402925" cy="40325675"/>
  <p:notesSz cx="6858000" cy="9144000"/>
  <p:defaultText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01">
          <p15:clr>
            <a:srgbClr val="A4A3A4"/>
          </p15:clr>
        </p15:guide>
        <p15:guide id="2" pos="7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p:scale>
          <a:sx n="69" d="100"/>
          <a:sy n="69" d="100"/>
        </p:scale>
        <p:origin x="-270" y="-3792"/>
      </p:cViewPr>
      <p:guideLst>
        <p:guide orient="horz" pos="12701"/>
        <p:guide pos="73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p:nvPr>
        </p:nvSpPr>
        <p:spPr>
          <a:xfrm>
            <a:off x="3510439" y="22851216"/>
            <a:ext cx="16382048" cy="10305450"/>
          </a:xfrm>
        </p:spPr>
        <p:txBody>
          <a:bodyPr/>
          <a:lstStyle>
            <a:lvl1pPr marL="0" indent="0" algn="ctr">
              <a:buNone/>
              <a:defRPr>
                <a:solidFill>
                  <a:schemeClr val="tx1">
                    <a:tint val="75000"/>
                  </a:schemeClr>
                </a:solidFill>
              </a:defRPr>
            </a:lvl1pPr>
            <a:lvl2pPr marL="1820799" indent="0" algn="ctr">
              <a:buNone/>
              <a:defRPr>
                <a:solidFill>
                  <a:schemeClr val="tx1">
                    <a:tint val="75000"/>
                  </a:schemeClr>
                </a:solidFill>
              </a:defRPr>
            </a:lvl2pPr>
            <a:lvl3pPr marL="3641598" indent="0" algn="ctr">
              <a:buNone/>
              <a:defRPr>
                <a:solidFill>
                  <a:schemeClr val="tx1">
                    <a:tint val="75000"/>
                  </a:schemeClr>
                </a:solidFill>
              </a:defRPr>
            </a:lvl3pPr>
            <a:lvl4pPr marL="5462397" indent="0" algn="ctr">
              <a:buNone/>
              <a:defRPr>
                <a:solidFill>
                  <a:schemeClr val="tx1">
                    <a:tint val="75000"/>
                  </a:schemeClr>
                </a:solidFill>
              </a:defRPr>
            </a:lvl4pPr>
            <a:lvl5pPr marL="7283196" indent="0" algn="ctr">
              <a:buNone/>
              <a:defRPr>
                <a:solidFill>
                  <a:schemeClr val="tx1">
                    <a:tint val="75000"/>
                  </a:schemeClr>
                </a:solidFill>
              </a:defRPr>
            </a:lvl5pPr>
            <a:lvl6pPr marL="9103995" indent="0" algn="ctr">
              <a:buNone/>
              <a:defRPr>
                <a:solidFill>
                  <a:schemeClr val="tx1">
                    <a:tint val="75000"/>
                  </a:schemeClr>
                </a:solidFill>
              </a:defRPr>
            </a:lvl6pPr>
            <a:lvl7pPr marL="10924794" indent="0" algn="ctr">
              <a:buNone/>
              <a:defRPr>
                <a:solidFill>
                  <a:schemeClr val="tx1">
                    <a:tint val="75000"/>
                  </a:schemeClr>
                </a:solidFill>
              </a:defRPr>
            </a:lvl7pPr>
            <a:lvl8pPr marL="12745593" indent="0" algn="ctr">
              <a:buNone/>
              <a:defRPr>
                <a:solidFill>
                  <a:schemeClr val="tx1">
                    <a:tint val="75000"/>
                  </a:schemeClr>
                </a:solidFill>
              </a:defRPr>
            </a:lvl8pPr>
            <a:lvl9pPr marL="14566392"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p:nvPr>
        </p:nvSpPr>
        <p:spPr>
          <a:xfrm>
            <a:off x="1848670" y="17091745"/>
            <a:ext cx="19892486" cy="8821238"/>
          </a:xfrm>
        </p:spPr>
        <p:txBody>
          <a:bodyPr anchor="b"/>
          <a:lstStyle>
            <a:lvl1pPr marL="0" indent="0">
              <a:buNone/>
              <a:defRPr sz="8000">
                <a:solidFill>
                  <a:schemeClr val="tx1">
                    <a:tint val="75000"/>
                  </a:schemeClr>
                </a:solidFill>
              </a:defRPr>
            </a:lvl1pPr>
            <a:lvl2pPr marL="1820799" indent="0">
              <a:buNone/>
              <a:defRPr sz="7200">
                <a:solidFill>
                  <a:schemeClr val="tx1">
                    <a:tint val="75000"/>
                  </a:schemeClr>
                </a:solidFill>
              </a:defRPr>
            </a:lvl2pPr>
            <a:lvl3pPr marL="3641598" indent="0">
              <a:buNone/>
              <a:defRPr sz="6400">
                <a:solidFill>
                  <a:schemeClr val="tx1">
                    <a:tint val="75000"/>
                  </a:schemeClr>
                </a:solidFill>
              </a:defRPr>
            </a:lvl3pPr>
            <a:lvl4pPr marL="5462397" indent="0">
              <a:buNone/>
              <a:defRPr sz="5600">
                <a:solidFill>
                  <a:schemeClr val="tx1">
                    <a:tint val="75000"/>
                  </a:schemeClr>
                </a:solidFill>
              </a:defRPr>
            </a:lvl4pPr>
            <a:lvl5pPr marL="7283196" indent="0">
              <a:buNone/>
              <a:defRPr sz="5600">
                <a:solidFill>
                  <a:schemeClr val="tx1">
                    <a:tint val="75000"/>
                  </a:schemeClr>
                </a:solidFill>
              </a:defRPr>
            </a:lvl5pPr>
            <a:lvl6pPr marL="9103995" indent="0">
              <a:buNone/>
              <a:defRPr sz="5600">
                <a:solidFill>
                  <a:schemeClr val="tx1">
                    <a:tint val="75000"/>
                  </a:schemeClr>
                </a:solidFill>
              </a:defRPr>
            </a:lvl6pPr>
            <a:lvl7pPr marL="10924794" indent="0">
              <a:buNone/>
              <a:defRPr sz="5600">
                <a:solidFill>
                  <a:schemeClr val="tx1">
                    <a:tint val="75000"/>
                  </a:schemeClr>
                </a:solidFill>
              </a:defRPr>
            </a:lvl7pPr>
            <a:lvl8pPr marL="12745593" indent="0">
              <a:buNone/>
              <a:defRPr sz="5600">
                <a:solidFill>
                  <a:schemeClr val="tx1">
                    <a:tint val="75000"/>
                  </a:schemeClr>
                </a:solidFill>
              </a:defRPr>
            </a:lvl8pPr>
            <a:lvl9pPr marL="14566392"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170146" y="9026606"/>
            <a:ext cx="10340356"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4" name="Espaço Reservado para Conteúdo 3"/>
          <p:cNvSpPr>
            <a:spLocks noGrp="1"/>
          </p:cNvSpPr>
          <p:nvPr>
            <p:ph sz="half" idx="2"/>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1888362" y="9026606"/>
            <a:ext cx="10344418"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6" name="Espaço Reservado para Conteúdo 5"/>
          <p:cNvSpPr>
            <a:spLocks noGrp="1"/>
          </p:cNvSpPr>
          <p:nvPr>
            <p:ph sz="quarter" idx="4"/>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t>03/11/2025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t>03/11/2025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t>03/11/2025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170148" y="8438524"/>
            <a:ext cx="7699401" cy="27583885"/>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799" indent="0">
              <a:buNone/>
              <a:defRPr sz="11200"/>
            </a:lvl2pPr>
            <a:lvl3pPr marL="3641598" indent="0">
              <a:buNone/>
              <a:defRPr sz="9600"/>
            </a:lvl3pPr>
            <a:lvl4pPr marL="5462397" indent="0">
              <a:buNone/>
              <a:defRPr sz="8000"/>
            </a:lvl4pPr>
            <a:lvl5pPr marL="7283196" indent="0">
              <a:buNone/>
              <a:defRPr sz="8000"/>
            </a:lvl5pPr>
            <a:lvl6pPr marL="9103995" indent="0">
              <a:buNone/>
              <a:defRPr sz="8000"/>
            </a:lvl6pPr>
            <a:lvl7pPr marL="10924794" indent="0">
              <a:buNone/>
              <a:defRPr sz="8000"/>
            </a:lvl7pPr>
            <a:lvl8pPr marL="12745593" indent="0">
              <a:buNone/>
              <a:defRPr sz="8000"/>
            </a:lvl8pPr>
            <a:lvl9pPr marL="14566392" indent="0">
              <a:buNone/>
              <a:defRPr sz="8000"/>
            </a:lvl9pPr>
          </a:lstStyle>
          <a:p>
            <a:endParaRPr lang="pt-BR"/>
          </a:p>
        </p:txBody>
      </p:sp>
      <p:sp>
        <p:nvSpPr>
          <p:cNvPr id="4" name="Espaço Reservado para Texto 3"/>
          <p:cNvSpPr>
            <a:spLocks noGrp="1"/>
          </p:cNvSpPr>
          <p:nvPr>
            <p:ph type="body" sz="half" idx="2"/>
          </p:nvPr>
        </p:nvSpPr>
        <p:spPr>
          <a:xfrm>
            <a:off x="4587137" y="31560444"/>
            <a:ext cx="14041755" cy="4732663"/>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598" rtl="0" eaLnBrk="1" latinLnBrk="0" hangingPunct="1">
        <a:spcBef>
          <a:spcPct val="0"/>
        </a:spcBef>
        <a:buNone/>
        <a:defRPr sz="17500" kern="1200">
          <a:solidFill>
            <a:schemeClr val="tx1"/>
          </a:solidFill>
          <a:latin typeface="+mj-lt"/>
          <a:ea typeface="+mj-ea"/>
          <a:cs typeface="+mj-cs"/>
        </a:defRPr>
      </a:lvl1pPr>
    </p:titleStyle>
    <p:bodyStyle>
      <a:lvl1pPr marL="1365599" indent="-1365599" algn="l" defTabSz="3641598" rtl="0" eaLnBrk="1" latinLnBrk="0" hangingPunct="1">
        <a:spcBef>
          <a:spcPct val="20000"/>
        </a:spcBef>
        <a:buFont typeface="Arial" pitchFamily="34" charset="0"/>
        <a:buChar char="•"/>
        <a:defRPr sz="12700" kern="1200">
          <a:solidFill>
            <a:schemeClr val="tx1"/>
          </a:solidFill>
          <a:latin typeface="+mn-lt"/>
          <a:ea typeface="+mn-ea"/>
          <a:cs typeface="+mn-cs"/>
        </a:defRPr>
      </a:lvl1pPr>
      <a:lvl2pPr marL="2958798" indent="-1137999" algn="l" defTabSz="3641598" rtl="0" eaLnBrk="1" latinLnBrk="0" hangingPunct="1">
        <a:spcBef>
          <a:spcPct val="20000"/>
        </a:spcBef>
        <a:buFont typeface="Arial" pitchFamily="34" charset="0"/>
        <a:buChar char="–"/>
        <a:defRPr sz="11200" kern="1200">
          <a:solidFill>
            <a:schemeClr val="tx1"/>
          </a:solidFill>
          <a:latin typeface="+mn-lt"/>
          <a:ea typeface="+mn-ea"/>
          <a:cs typeface="+mn-cs"/>
        </a:defRPr>
      </a:lvl2pPr>
      <a:lvl3pPr marL="4551998" indent="-910400" algn="l" defTabSz="3641598" rtl="0" eaLnBrk="1" latinLnBrk="0" hangingPunct="1">
        <a:spcBef>
          <a:spcPct val="20000"/>
        </a:spcBef>
        <a:buFont typeface="Arial" pitchFamily="34" charset="0"/>
        <a:buChar char="•"/>
        <a:defRPr sz="9600" kern="1200">
          <a:solidFill>
            <a:schemeClr val="tx1"/>
          </a:solidFill>
          <a:latin typeface="+mn-lt"/>
          <a:ea typeface="+mn-ea"/>
          <a:cs typeface="+mn-cs"/>
        </a:defRPr>
      </a:lvl3pPr>
      <a:lvl4pPr marL="6372797"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4pPr>
      <a:lvl5pPr marL="8193596"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5pPr>
      <a:lvl6pPr marL="10014395"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6pPr>
      <a:lvl7pPr marL="11835194"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7pPr>
      <a:lvl8pPr marL="13655993"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8pPr>
      <a:lvl9pPr marL="15476792"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9pPr>
    </p:bodyStyle>
    <p:other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portal.saude.pe.gov.br/programa-utero-e-vida/"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60044" y="986569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548334" y="11118924"/>
            <a:ext cx="9649072" cy="6322244"/>
          </a:xfrm>
          <a:prstGeom prst="rect">
            <a:avLst/>
          </a:prstGeom>
        </p:spPr>
        <p:txBody>
          <a:bodyPr wrap="square" lIns="0" tIns="0" rIns="0" bIns="0" rtlCol="0" anchor="t">
            <a:spAutoFit/>
          </a:bodyPr>
          <a:lstStyle/>
          <a:p>
            <a:pPr algn="just">
              <a:lnSpc>
                <a:spcPts val="5486"/>
              </a:lnSpc>
            </a:pPr>
            <a:r>
              <a:rPr lang="en-US" sz="2800" dirty="0" err="1" smtClean="0">
                <a:solidFill>
                  <a:srgbClr val="000000"/>
                </a:solidFill>
                <a:latin typeface="Montserrat" pitchFamily="2" charset="0"/>
                <a:ea typeface="Open Sans"/>
                <a:cs typeface="Open Sans"/>
                <a:sym typeface="Open Sans"/>
              </a:rPr>
              <a:t>Implantar</a:t>
            </a:r>
            <a:r>
              <a:rPr lang="en-US" sz="2800" dirty="0">
                <a:solidFill>
                  <a:srgbClr val="000000"/>
                </a:solidFill>
                <a:latin typeface="Montserrat" pitchFamily="2" charset="0"/>
                <a:ea typeface="Open Sans"/>
                <a:cs typeface="Open Sans"/>
                <a:sym typeface="Open Sans"/>
              </a:rPr>
              <a:t> </a:t>
            </a:r>
            <a:r>
              <a:rPr lang="en-US" sz="2800" dirty="0" smtClean="0">
                <a:solidFill>
                  <a:srgbClr val="000000"/>
                </a:solidFill>
                <a:latin typeface="Montserrat" pitchFamily="2" charset="0"/>
                <a:ea typeface="Open Sans"/>
                <a:cs typeface="Open Sans"/>
                <a:sym typeface="Open Sans"/>
              </a:rPr>
              <a:t>a </a:t>
            </a:r>
            <a:r>
              <a:rPr lang="en-US" sz="2800" dirty="0" err="1" smtClean="0">
                <a:solidFill>
                  <a:srgbClr val="000000"/>
                </a:solidFill>
                <a:latin typeface="Montserrat" pitchFamily="2" charset="0"/>
                <a:ea typeface="Open Sans"/>
                <a:cs typeface="Open Sans"/>
                <a:sym typeface="Open Sans"/>
              </a:rPr>
              <a:t>coleta</a:t>
            </a:r>
            <a:r>
              <a:rPr lang="en-US" sz="2800" dirty="0" smtClean="0">
                <a:solidFill>
                  <a:srgbClr val="000000"/>
                </a:solidFill>
                <a:latin typeface="Montserrat" pitchFamily="2" charset="0"/>
                <a:ea typeface="Open Sans"/>
                <a:cs typeface="Open Sans"/>
                <a:sym typeface="Open Sans"/>
              </a:rPr>
              <a:t> do novo teste molecular de HPV para </a:t>
            </a:r>
            <a:r>
              <a:rPr lang="en-US" sz="2800" dirty="0" err="1" smtClean="0">
                <a:solidFill>
                  <a:srgbClr val="000000"/>
                </a:solidFill>
                <a:latin typeface="Montserrat" pitchFamily="2" charset="0"/>
                <a:ea typeface="Open Sans"/>
                <a:cs typeface="Open Sans"/>
                <a:sym typeface="Open Sans"/>
              </a:rPr>
              <a:t>pessoas</a:t>
            </a:r>
            <a:r>
              <a:rPr lang="en-US" sz="2800" dirty="0" smtClean="0">
                <a:solidFill>
                  <a:srgbClr val="000000"/>
                </a:solidFill>
                <a:latin typeface="Montserrat" pitchFamily="2" charset="0"/>
                <a:ea typeface="Open Sans"/>
                <a:cs typeface="Open Sans"/>
                <a:sym typeface="Open Sans"/>
              </a:rPr>
              <a:t> com </a:t>
            </a:r>
            <a:r>
              <a:rPr lang="en-US" sz="2800" dirty="0" err="1" smtClean="0">
                <a:solidFill>
                  <a:srgbClr val="000000"/>
                </a:solidFill>
                <a:latin typeface="Montserrat" pitchFamily="2" charset="0"/>
                <a:ea typeface="Open Sans"/>
                <a:cs typeface="Open Sans"/>
                <a:sym typeface="Open Sans"/>
              </a:rPr>
              <a:t>útero</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na</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faixa</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etária</a:t>
            </a:r>
            <a:r>
              <a:rPr lang="en-US" sz="2800" dirty="0" smtClean="0">
                <a:solidFill>
                  <a:srgbClr val="000000"/>
                </a:solidFill>
                <a:latin typeface="Montserrat" pitchFamily="2" charset="0"/>
                <a:ea typeface="Open Sans"/>
                <a:cs typeface="Open Sans"/>
                <a:sym typeface="Open Sans"/>
              </a:rPr>
              <a:t> de 25 a 64 </a:t>
            </a:r>
            <a:r>
              <a:rPr lang="en-US" sz="2800" dirty="0" err="1" smtClean="0">
                <a:solidFill>
                  <a:srgbClr val="000000"/>
                </a:solidFill>
                <a:latin typeface="Montserrat" pitchFamily="2" charset="0"/>
                <a:ea typeface="Open Sans"/>
                <a:cs typeface="Open Sans"/>
                <a:sym typeface="Open Sans"/>
              </a:rPr>
              <a:t>anos</a:t>
            </a:r>
            <a:r>
              <a:rPr lang="en-US" sz="2800" dirty="0" smtClean="0">
                <a:solidFill>
                  <a:srgbClr val="000000"/>
                </a:solidFill>
                <a:latin typeface="Montserrat" pitchFamily="2" charset="0"/>
                <a:ea typeface="Open Sans"/>
                <a:cs typeface="Open Sans"/>
                <a:sym typeface="Open Sans"/>
              </a:rPr>
              <a:t>, no </a:t>
            </a:r>
            <a:r>
              <a:rPr lang="en-US" sz="2800" dirty="0" err="1" smtClean="0">
                <a:solidFill>
                  <a:srgbClr val="000000"/>
                </a:solidFill>
                <a:latin typeface="Montserrat" pitchFamily="2" charset="0"/>
                <a:ea typeface="Open Sans"/>
                <a:cs typeface="Open Sans"/>
                <a:sym typeface="Open Sans"/>
              </a:rPr>
              <a:t>Município</a:t>
            </a:r>
            <a:r>
              <a:rPr lang="en-US" sz="2800" dirty="0" smtClean="0">
                <a:solidFill>
                  <a:srgbClr val="000000"/>
                </a:solidFill>
                <a:latin typeface="Montserrat" pitchFamily="2" charset="0"/>
                <a:ea typeface="Open Sans"/>
                <a:cs typeface="Open Sans"/>
                <a:sym typeface="Open Sans"/>
              </a:rPr>
              <a:t> de Tamandaré PE, afim de </a:t>
            </a:r>
            <a:r>
              <a:rPr lang="en-US" sz="2800" dirty="0" err="1" smtClean="0">
                <a:solidFill>
                  <a:srgbClr val="000000"/>
                </a:solidFill>
                <a:latin typeface="Montserrat" pitchFamily="2" charset="0"/>
                <a:ea typeface="Open Sans"/>
                <a:cs typeface="Open Sans"/>
                <a:sym typeface="Open Sans"/>
              </a:rPr>
              <a:t>rastrear</a:t>
            </a:r>
            <a:r>
              <a:rPr lang="en-US" sz="2800" dirty="0" smtClean="0">
                <a:solidFill>
                  <a:srgbClr val="000000"/>
                </a:solidFill>
                <a:latin typeface="Montserrat" pitchFamily="2" charset="0"/>
                <a:ea typeface="Open Sans"/>
                <a:cs typeface="Open Sans"/>
                <a:sym typeface="Open Sans"/>
              </a:rPr>
              <a:t> a </a:t>
            </a:r>
            <a:r>
              <a:rPr lang="en-US" sz="2800" dirty="0" err="1" smtClean="0">
                <a:solidFill>
                  <a:srgbClr val="000000"/>
                </a:solidFill>
                <a:latin typeface="Montserrat" pitchFamily="2" charset="0"/>
                <a:ea typeface="Open Sans"/>
                <a:cs typeface="Open Sans"/>
                <a:sym typeface="Open Sans"/>
              </a:rPr>
              <a:t>população</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alvo</a:t>
            </a:r>
            <a:r>
              <a:rPr lang="en-US" sz="2800" dirty="0" smtClean="0">
                <a:solidFill>
                  <a:srgbClr val="000000"/>
                </a:solidFill>
                <a:latin typeface="Montserrat" pitchFamily="2" charset="0"/>
                <a:ea typeface="Open Sans"/>
                <a:cs typeface="Open Sans"/>
                <a:sym typeface="Open Sans"/>
              </a:rPr>
              <a:t> para o </a:t>
            </a:r>
            <a:r>
              <a:rPr lang="en-US" sz="2800" dirty="0" err="1" smtClean="0">
                <a:solidFill>
                  <a:srgbClr val="000000"/>
                </a:solidFill>
                <a:latin typeface="Montserrat" pitchFamily="2" charset="0"/>
                <a:ea typeface="Open Sans"/>
                <a:cs typeface="Open Sans"/>
                <a:sym typeface="Open Sans"/>
              </a:rPr>
              <a:t>diagnóstico</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precoce</a:t>
            </a:r>
            <a:r>
              <a:rPr lang="en-US" sz="2800" dirty="0" smtClean="0">
                <a:solidFill>
                  <a:srgbClr val="000000"/>
                </a:solidFill>
                <a:latin typeface="Montserrat" pitchFamily="2" charset="0"/>
                <a:ea typeface="Open Sans"/>
                <a:cs typeface="Open Sans"/>
                <a:sym typeface="Open Sans"/>
              </a:rPr>
              <a:t> do cancer do </a:t>
            </a:r>
            <a:r>
              <a:rPr lang="en-US" sz="2800" dirty="0" err="1" smtClean="0">
                <a:solidFill>
                  <a:srgbClr val="000000"/>
                </a:solidFill>
                <a:latin typeface="Montserrat" pitchFamily="2" charset="0"/>
                <a:ea typeface="Open Sans"/>
                <a:cs typeface="Open Sans"/>
                <a:sym typeface="Open Sans"/>
              </a:rPr>
              <a:t>colo</a:t>
            </a:r>
            <a:r>
              <a:rPr lang="en-US" sz="2800" dirty="0" smtClean="0">
                <a:solidFill>
                  <a:srgbClr val="000000"/>
                </a:solidFill>
                <a:latin typeface="Montserrat" pitchFamily="2" charset="0"/>
                <a:ea typeface="Open Sans"/>
                <a:cs typeface="Open Sans"/>
                <a:sym typeface="Open Sans"/>
              </a:rPr>
              <a:t> do </a:t>
            </a:r>
            <a:r>
              <a:rPr lang="en-US" sz="2800" dirty="0" err="1" smtClean="0">
                <a:solidFill>
                  <a:srgbClr val="000000"/>
                </a:solidFill>
                <a:latin typeface="Montserrat" pitchFamily="2" charset="0"/>
                <a:ea typeface="Open Sans"/>
                <a:cs typeface="Open Sans"/>
                <a:sym typeface="Open Sans"/>
              </a:rPr>
              <a:t>útero</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considerado</a:t>
            </a:r>
            <a:r>
              <a:rPr lang="en-US" sz="2800" dirty="0" smtClean="0">
                <a:solidFill>
                  <a:srgbClr val="000000"/>
                </a:solidFill>
                <a:latin typeface="Montserrat" pitchFamily="2" charset="0"/>
                <a:ea typeface="Open Sans"/>
                <a:cs typeface="Open Sans"/>
                <a:sym typeface="Open Sans"/>
              </a:rPr>
              <a:t> um dos </a:t>
            </a:r>
            <a:r>
              <a:rPr lang="en-US" sz="2800" dirty="0" err="1" smtClean="0">
                <a:solidFill>
                  <a:srgbClr val="000000"/>
                </a:solidFill>
                <a:latin typeface="Montserrat" pitchFamily="2" charset="0"/>
                <a:ea typeface="Open Sans"/>
                <a:cs typeface="Open Sans"/>
                <a:sym typeface="Open Sans"/>
              </a:rPr>
              <a:t>mais</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letais</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na</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população</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feminina</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Importante</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problema</a:t>
            </a:r>
            <a:r>
              <a:rPr lang="en-US" sz="2800" dirty="0" smtClean="0">
                <a:solidFill>
                  <a:srgbClr val="000000"/>
                </a:solidFill>
                <a:latin typeface="Montserrat" pitchFamily="2" charset="0"/>
                <a:ea typeface="Open Sans"/>
                <a:cs typeface="Open Sans"/>
                <a:sym typeface="Open Sans"/>
              </a:rPr>
              <a:t> de </a:t>
            </a:r>
            <a:r>
              <a:rPr lang="en-US" sz="2800" dirty="0" err="1" smtClean="0">
                <a:solidFill>
                  <a:srgbClr val="000000"/>
                </a:solidFill>
                <a:latin typeface="Montserrat" pitchFamily="2" charset="0"/>
                <a:ea typeface="Open Sans"/>
                <a:cs typeface="Open Sans"/>
                <a:sym typeface="Open Sans"/>
              </a:rPr>
              <a:t>saúde</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pública</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quer</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atualmente</a:t>
            </a:r>
            <a:r>
              <a:rPr lang="en-US" sz="2800" dirty="0" smtClean="0">
                <a:solidFill>
                  <a:srgbClr val="000000"/>
                </a:solidFill>
                <a:latin typeface="Montserrat" pitchFamily="2" charset="0"/>
                <a:ea typeface="Open Sans"/>
                <a:cs typeface="Open Sans"/>
                <a:sym typeface="Open Sans"/>
              </a:rPr>
              <a:t> </a:t>
            </a:r>
            <a:r>
              <a:rPr lang="en-US" sz="2800" dirty="0" err="1" smtClean="0">
                <a:solidFill>
                  <a:srgbClr val="000000"/>
                </a:solidFill>
                <a:latin typeface="Montserrat" pitchFamily="2" charset="0"/>
                <a:ea typeface="Open Sans"/>
                <a:cs typeface="Open Sans"/>
                <a:sym typeface="Open Sans"/>
              </a:rPr>
              <a:t>conta</a:t>
            </a:r>
            <a:r>
              <a:rPr lang="en-US" sz="2800" dirty="0" smtClean="0">
                <a:solidFill>
                  <a:srgbClr val="000000"/>
                </a:solidFill>
                <a:latin typeface="Montserrat" pitchFamily="2" charset="0"/>
                <a:ea typeface="Open Sans"/>
                <a:cs typeface="Open Sans"/>
                <a:sym typeface="Open Sans"/>
              </a:rPr>
              <a:t> com o novo teste molecular para </a:t>
            </a:r>
            <a:r>
              <a:rPr lang="en-US" sz="2800" dirty="0" err="1" smtClean="0">
                <a:solidFill>
                  <a:srgbClr val="000000"/>
                </a:solidFill>
                <a:latin typeface="Montserrat" pitchFamily="2" charset="0"/>
                <a:ea typeface="Open Sans"/>
                <a:cs typeface="Open Sans"/>
                <a:sym typeface="Open Sans"/>
              </a:rPr>
              <a:t>rastreio</a:t>
            </a:r>
            <a:r>
              <a:rPr lang="en-US" sz="2800" dirty="0" smtClean="0">
                <a:solidFill>
                  <a:srgbClr val="000000"/>
                </a:solidFill>
                <a:latin typeface="Montserrat" pitchFamily="2" charset="0"/>
                <a:ea typeface="Open Sans"/>
                <a:cs typeface="Open Sans"/>
                <a:sym typeface="Open Sans"/>
              </a:rPr>
              <a:t>.</a:t>
            </a:r>
            <a:endParaRPr lang="en-US" sz="2800" dirty="0">
              <a:solidFill>
                <a:srgbClr val="000000"/>
              </a:solidFill>
              <a:latin typeface="Montserrat" pitchFamily="2" charset="0"/>
              <a:ea typeface="Open Sans"/>
              <a:cs typeface="Open Sans"/>
              <a:sym typeface="Open Sans"/>
            </a:endParaRPr>
          </a:p>
          <a:p>
            <a:pPr algn="just">
              <a:lnSpc>
                <a:spcPts val="5486"/>
              </a:lnSpc>
            </a:pPr>
            <a:endParaRPr lang="en-US" sz="2800" dirty="0">
              <a:solidFill>
                <a:srgbClr val="000000"/>
              </a:solidFill>
              <a:latin typeface="Montserrat" pitchFamily="2" charset="0"/>
              <a:ea typeface="Open Sans"/>
              <a:cs typeface="Open Sans"/>
              <a:sym typeface="Open Sans"/>
            </a:endParaRPr>
          </a:p>
          <a:p>
            <a:pPr algn="ctr">
              <a:lnSpc>
                <a:spcPts val="5337"/>
              </a:lnSpc>
            </a:pPr>
            <a:endParaRPr dirty="0"/>
          </a:p>
        </p:txBody>
      </p:sp>
      <p:sp>
        <p:nvSpPr>
          <p:cNvPr id="6" name="TextBox 17"/>
          <p:cNvSpPr txBox="1"/>
          <p:nvPr/>
        </p:nvSpPr>
        <p:spPr>
          <a:xfrm>
            <a:off x="1060044" y="9937701"/>
            <a:ext cx="948929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 DA EXPERIÊNCIA</a:t>
            </a:r>
          </a:p>
        </p:txBody>
      </p:sp>
      <p:sp>
        <p:nvSpPr>
          <p:cNvPr id="10" name="TextBox 55"/>
          <p:cNvSpPr txBox="1"/>
          <p:nvPr/>
        </p:nvSpPr>
        <p:spPr>
          <a:xfrm>
            <a:off x="2844478" y="4388356"/>
            <a:ext cx="17754921" cy="1218282"/>
          </a:xfrm>
          <a:prstGeom prst="rect">
            <a:avLst/>
          </a:prstGeom>
        </p:spPr>
        <p:txBody>
          <a:bodyPr wrap="square" lIns="0" tIns="0" rIns="0" bIns="0" rtlCol="0" anchor="t">
            <a:spAutoFit/>
          </a:bodyPr>
          <a:lstStyle/>
          <a:p>
            <a:pPr algn="ctr">
              <a:lnSpc>
                <a:spcPts val="9509"/>
              </a:lnSpc>
            </a:pPr>
            <a:r>
              <a:rPr lang="en-US" sz="5400" b="1" dirty="0" smtClean="0">
                <a:solidFill>
                  <a:srgbClr val="0089CD"/>
                </a:solidFill>
                <a:latin typeface="Montserrat" pitchFamily="2" charset="0"/>
                <a:ea typeface="League Spartan"/>
                <a:cs typeface="League Spartan"/>
                <a:sym typeface="League Spartan"/>
              </a:rPr>
              <a:t>IMPLANTAÇÃO DO TESTE HPV, NA USF MARIA VILMA</a:t>
            </a:r>
            <a:endParaRPr lang="en-US" sz="5400" b="1" dirty="0">
              <a:solidFill>
                <a:srgbClr val="0089CD"/>
              </a:solidFill>
              <a:latin typeface="Montserrat" pitchFamily="2" charset="0"/>
              <a:ea typeface="League Spartan"/>
              <a:cs typeface="League Spartan"/>
              <a:sym typeface="League Spartan"/>
            </a:endParaRPr>
          </a:p>
        </p:txBody>
      </p:sp>
      <p:sp>
        <p:nvSpPr>
          <p:cNvPr id="11" name="TextBox 56"/>
          <p:cNvSpPr txBox="1"/>
          <p:nvPr/>
        </p:nvSpPr>
        <p:spPr>
          <a:xfrm>
            <a:off x="7311061" y="6042957"/>
            <a:ext cx="8772358" cy="613053"/>
          </a:xfrm>
          <a:prstGeom prst="rect">
            <a:avLst/>
          </a:prstGeom>
        </p:spPr>
        <p:txBody>
          <a:bodyPr lIns="0" tIns="0" rIns="0" bIns="0" rtlCol="0" anchor="t">
            <a:spAutoFit/>
          </a:bodyPr>
          <a:lstStyle/>
          <a:p>
            <a:pPr algn="ctr">
              <a:lnSpc>
                <a:spcPts val="5486"/>
              </a:lnSpc>
              <a:spcBef>
                <a:spcPct val="0"/>
              </a:spcBef>
            </a:pPr>
            <a:r>
              <a:rPr lang="en-US" sz="2800" b="1" dirty="0" smtClean="0">
                <a:solidFill>
                  <a:srgbClr val="000000"/>
                </a:solidFill>
                <a:latin typeface="Montserrat" pitchFamily="2" charset="0"/>
                <a:ea typeface="Open Sans"/>
                <a:cs typeface="Open Sans"/>
                <a:sym typeface="Open Sans"/>
              </a:rPr>
              <a:t> Abreu</a:t>
            </a:r>
            <a:r>
              <a:rPr lang="en-US" sz="2800" b="1" dirty="0" smtClean="0">
                <a:solidFill>
                  <a:srgbClr val="000000"/>
                </a:solidFill>
                <a:latin typeface="Montserrat" pitchFamily="2" charset="0"/>
                <a:ea typeface="Open Sans"/>
                <a:cs typeface="Open Sans"/>
                <a:sym typeface="Open Sans"/>
              </a:rPr>
              <a:t>¹, Galindo², Assis³, Freitas</a:t>
            </a:r>
            <a:r>
              <a:rPr lang="en-US" sz="2800" b="1" baseline="30000" dirty="0" smtClean="0">
                <a:solidFill>
                  <a:srgbClr val="000000"/>
                </a:solidFill>
                <a:latin typeface="Montserrat" pitchFamily="2" charset="0"/>
                <a:ea typeface="Open Sans"/>
                <a:cs typeface="Open Sans"/>
                <a:sym typeface="Open Sans"/>
              </a:rPr>
              <a:t>4</a:t>
            </a:r>
            <a:endParaRPr lang="en-US" sz="2800" b="1" baseline="30000" dirty="0">
              <a:solidFill>
                <a:srgbClr val="000000"/>
              </a:solidFill>
              <a:latin typeface="Montserrat" pitchFamily="2" charset="0"/>
              <a:ea typeface="Open Sans"/>
              <a:cs typeface="Open Sans"/>
              <a:sym typeface="Open Sans"/>
            </a:endParaRPr>
          </a:p>
        </p:txBody>
      </p:sp>
      <p:sp>
        <p:nvSpPr>
          <p:cNvPr id="12" name="TextBox 57"/>
          <p:cNvSpPr txBox="1"/>
          <p:nvPr/>
        </p:nvSpPr>
        <p:spPr>
          <a:xfrm>
            <a:off x="1521295" y="6878590"/>
            <a:ext cx="21674408" cy="1962076"/>
          </a:xfrm>
          <a:prstGeom prst="rect">
            <a:avLst/>
          </a:prstGeom>
        </p:spPr>
        <p:txBody>
          <a:bodyPr wrap="square" lIns="0" tIns="0" rIns="0" bIns="0" rtlCol="0" anchor="t">
            <a:spAutoFit/>
          </a:bodyPr>
          <a:lstStyle/>
          <a:p>
            <a:pPr algn="ctr">
              <a:lnSpc>
                <a:spcPts val="5120"/>
              </a:lnSpc>
              <a:spcBef>
                <a:spcPct val="0"/>
              </a:spcBef>
            </a:pPr>
            <a:r>
              <a:rPr lang="en-US" sz="2400" dirty="0">
                <a:solidFill>
                  <a:srgbClr val="000000"/>
                </a:solidFill>
                <a:latin typeface="Montserrat" pitchFamily="2" charset="0"/>
                <a:ea typeface="Open Sans"/>
                <a:cs typeface="Open Sans"/>
                <a:sym typeface="Open Sans"/>
              </a:rPr>
              <a:t>¹Secretaria de Saúde de Pernambuco (SES-PE), Recife, Pernambuco. </a:t>
            </a:r>
            <a:r>
              <a:rPr lang="en-US" sz="2400" dirty="0" smtClean="0">
                <a:solidFill>
                  <a:srgbClr val="000000"/>
                </a:solidFill>
                <a:latin typeface="Montserrat" pitchFamily="2" charset="0"/>
                <a:ea typeface="Open Sans"/>
                <a:cs typeface="Open Sans"/>
                <a:sym typeface="Open Sans"/>
              </a:rPr>
              <a:t>²Universidade </a:t>
            </a:r>
            <a:r>
              <a:rPr lang="en-US" sz="2400" dirty="0">
                <a:solidFill>
                  <a:srgbClr val="000000"/>
                </a:solidFill>
                <a:latin typeface="Montserrat" pitchFamily="2" charset="0"/>
                <a:ea typeface="Open Sans"/>
                <a:cs typeface="Open Sans"/>
                <a:sym typeface="Open Sans"/>
              </a:rPr>
              <a:t>de Pernambuco (</a:t>
            </a:r>
            <a:r>
              <a:rPr lang="en-US" sz="2400" dirty="0" smtClean="0">
                <a:solidFill>
                  <a:srgbClr val="000000"/>
                </a:solidFill>
                <a:latin typeface="Montserrat" pitchFamily="2" charset="0"/>
                <a:ea typeface="Open Sans"/>
                <a:cs typeface="Open Sans"/>
                <a:sym typeface="Open Sans"/>
              </a:rPr>
              <a:t>UPE</a:t>
            </a:r>
            <a:r>
              <a:rPr lang="en-US" sz="2400" dirty="0">
                <a:solidFill>
                  <a:srgbClr val="000000"/>
                </a:solidFill>
                <a:latin typeface="Montserrat" pitchFamily="2" charset="0"/>
                <a:ea typeface="Open Sans"/>
                <a:cs typeface="Open Sans"/>
                <a:sym typeface="Open Sans"/>
              </a:rPr>
              <a:t>), Recife, Pernambuco. ³Secretaria Municipal de Saúde de </a:t>
            </a:r>
            <a:r>
              <a:rPr lang="en-US" sz="2400" dirty="0" smtClean="0">
                <a:solidFill>
                  <a:srgbClr val="000000"/>
                </a:solidFill>
                <a:latin typeface="Montserrat" pitchFamily="2" charset="0"/>
                <a:ea typeface="Open Sans"/>
                <a:cs typeface="Open Sans"/>
                <a:sym typeface="Open Sans"/>
              </a:rPr>
              <a:t>Tamandaré</a:t>
            </a:r>
            <a:r>
              <a:rPr lang="en-US" sz="2400" dirty="0" smtClean="0">
                <a:solidFill>
                  <a:srgbClr val="000000"/>
                </a:solidFill>
                <a:latin typeface="Montserrat" pitchFamily="2" charset="0"/>
                <a:ea typeface="Open Sans"/>
                <a:cs typeface="Open Sans"/>
                <a:sym typeface="Open Sans"/>
              </a:rPr>
              <a:t>, </a:t>
            </a:r>
            <a:r>
              <a:rPr lang="en-US" sz="2400" dirty="0">
                <a:solidFill>
                  <a:srgbClr val="000000"/>
                </a:solidFill>
                <a:latin typeface="Montserrat" pitchFamily="2" charset="0"/>
                <a:ea typeface="Open Sans"/>
                <a:cs typeface="Open Sans"/>
                <a:sym typeface="Open Sans"/>
              </a:rPr>
              <a:t>T</a:t>
            </a:r>
            <a:r>
              <a:rPr lang="en-US" sz="2400" dirty="0" smtClean="0">
                <a:solidFill>
                  <a:srgbClr val="000000"/>
                </a:solidFill>
                <a:latin typeface="Montserrat" pitchFamily="2" charset="0"/>
                <a:ea typeface="Open Sans"/>
                <a:cs typeface="Open Sans"/>
                <a:sym typeface="Open Sans"/>
              </a:rPr>
              <a:t>amandaré, </a:t>
            </a:r>
            <a:r>
              <a:rPr lang="en-US" sz="2400" dirty="0">
                <a:solidFill>
                  <a:srgbClr val="000000"/>
                </a:solidFill>
                <a:latin typeface="Montserrat" pitchFamily="2" charset="0"/>
                <a:ea typeface="Open Sans"/>
                <a:cs typeface="Open Sans"/>
                <a:sym typeface="Open Sans"/>
              </a:rPr>
              <a:t>Pernambuco.</a:t>
            </a:r>
          </a:p>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*Elisangela Abreu: elisangela.sabreu@upe.br</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044278" y="1735452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548334" y="18641036"/>
            <a:ext cx="9649072" cy="4757713"/>
          </a:xfrm>
          <a:prstGeom prst="rect">
            <a:avLst/>
          </a:prstGeom>
        </p:spPr>
        <p:txBody>
          <a:bodyPr wrap="square" lIns="0" tIns="0" rIns="0" bIns="0" rtlCol="0" anchor="t">
            <a:spAutoFit/>
          </a:bodyPr>
          <a:lstStyle/>
          <a:p>
            <a:pPr algn="just">
              <a:lnSpc>
                <a:spcPts val="5337"/>
              </a:lnSpc>
            </a:pPr>
            <a:r>
              <a:rPr lang="pt-BR" sz="2800" dirty="0" smtClean="0">
                <a:latin typeface="Montserrat"/>
              </a:rPr>
              <a:t>A </a:t>
            </a:r>
            <a:r>
              <a:rPr lang="pt-BR" sz="2800" dirty="0" err="1">
                <a:latin typeface="Montserrat"/>
              </a:rPr>
              <a:t>USf</a:t>
            </a:r>
            <a:r>
              <a:rPr lang="pt-BR" sz="2800" dirty="0">
                <a:latin typeface="Montserrat"/>
              </a:rPr>
              <a:t> Maria Vilma, localizada no município de </a:t>
            </a:r>
            <a:r>
              <a:rPr lang="pt-BR" sz="2800" dirty="0" smtClean="0">
                <a:latin typeface="Montserrat"/>
              </a:rPr>
              <a:t>Tamandaré PE,  </a:t>
            </a:r>
            <a:r>
              <a:rPr lang="pt-BR" sz="2800" dirty="0">
                <a:latin typeface="Montserrat"/>
              </a:rPr>
              <a:t>funciona em horário </a:t>
            </a:r>
            <a:r>
              <a:rPr lang="pt-BR" sz="2800" dirty="0" smtClean="0">
                <a:latin typeface="Montserrat"/>
              </a:rPr>
              <a:t>estendido, </a:t>
            </a:r>
            <a:r>
              <a:rPr lang="pt-BR" sz="2800" dirty="0">
                <a:latin typeface="Montserrat"/>
              </a:rPr>
              <a:t>das 15 as </a:t>
            </a:r>
            <a:r>
              <a:rPr lang="pt-BR" sz="2800" dirty="0" smtClean="0">
                <a:latin typeface="Montserrat"/>
              </a:rPr>
              <a:t>22h, de </a:t>
            </a:r>
            <a:r>
              <a:rPr lang="pt-BR" sz="2800" dirty="0">
                <a:latin typeface="Montserrat"/>
              </a:rPr>
              <a:t>segunda a sexta feira e desde a implantação do novo rastreio para a detecção de câncer do colo útero, através </a:t>
            </a:r>
            <a:r>
              <a:rPr lang="pt-BR" sz="2800" dirty="0" smtClean="0">
                <a:latin typeface="Montserrat"/>
              </a:rPr>
              <a:t>do teste </a:t>
            </a:r>
            <a:r>
              <a:rPr lang="pt-BR" sz="2800" dirty="0">
                <a:latin typeface="Montserrat"/>
              </a:rPr>
              <a:t>molecular de </a:t>
            </a:r>
            <a:r>
              <a:rPr lang="pt-BR" sz="2800" dirty="0" smtClean="0">
                <a:latin typeface="Montserrat"/>
              </a:rPr>
              <a:t>HPV, apresentou números </a:t>
            </a:r>
            <a:r>
              <a:rPr lang="pt-BR" sz="2800" dirty="0">
                <a:latin typeface="Montserrat"/>
              </a:rPr>
              <a:t>importantes de adesão</a:t>
            </a:r>
            <a:r>
              <a:rPr lang="pt-BR" dirty="0"/>
              <a:t>, </a:t>
            </a:r>
            <a:r>
              <a:rPr lang="pt-BR" sz="2800" dirty="0">
                <a:latin typeface="Montserrat"/>
              </a:rPr>
              <a:t>diagnósticos e encaminhamentos para tratamentos prevenindo assim o adoecimento e morte deste </a:t>
            </a:r>
            <a:r>
              <a:rPr lang="pt-BR" sz="2800" dirty="0" smtClean="0">
                <a:latin typeface="Montserrat"/>
              </a:rPr>
              <a:t>agravo.</a:t>
            </a:r>
            <a:endParaRPr dirty="0"/>
          </a:p>
        </p:txBody>
      </p:sp>
      <p:sp>
        <p:nvSpPr>
          <p:cNvPr id="17" name="TextBox 17"/>
          <p:cNvSpPr txBox="1"/>
          <p:nvPr/>
        </p:nvSpPr>
        <p:spPr>
          <a:xfrm>
            <a:off x="1044278" y="1742653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972270" y="2347520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20" name="TextBox 17"/>
          <p:cNvSpPr txBox="1"/>
          <p:nvPr/>
        </p:nvSpPr>
        <p:spPr>
          <a:xfrm>
            <a:off x="972270" y="2354721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7027565"/>
          </a:xfrm>
          <a:prstGeom prst="rect">
            <a:avLst/>
          </a:prstGeom>
        </p:spPr>
        <p:txBody>
          <a:bodyPr wrap="square" lIns="0" tIns="0" rIns="0" bIns="0" rtlCol="0" anchor="t">
            <a:spAutoFit/>
          </a:bodyPr>
          <a:lstStyle/>
          <a:p>
            <a:pPr algn="just">
              <a:lnSpc>
                <a:spcPts val="5486"/>
              </a:lnSpc>
            </a:pPr>
            <a:r>
              <a:rPr lang="pt-BR" sz="2800" dirty="0" smtClean="0">
                <a:solidFill>
                  <a:srgbClr val="000000"/>
                </a:solidFill>
                <a:latin typeface="Montserrat" pitchFamily="2" charset="0"/>
                <a:ea typeface="Open Sans"/>
                <a:cs typeface="Open Sans"/>
                <a:sym typeface="Open Sans"/>
              </a:rPr>
              <a:t>Rastrear </a:t>
            </a:r>
            <a:r>
              <a:rPr lang="pt-BR" sz="2800" dirty="0">
                <a:solidFill>
                  <a:srgbClr val="000000"/>
                </a:solidFill>
                <a:latin typeface="Montserrat" pitchFamily="2" charset="0"/>
                <a:ea typeface="Open Sans"/>
                <a:cs typeface="Open Sans"/>
                <a:sym typeface="Open Sans"/>
              </a:rPr>
              <a:t>a população elegível, conforme a determinação do ministério da saúde. </a:t>
            </a:r>
            <a:endParaRPr lang="pt-BR" sz="2800" dirty="0" smtClean="0">
              <a:solidFill>
                <a:srgbClr val="000000"/>
              </a:solidFill>
              <a:latin typeface="Montserrat" pitchFamily="2" charset="0"/>
              <a:ea typeface="Open Sans"/>
              <a:cs typeface="Open Sans"/>
              <a:sym typeface="Open Sans"/>
            </a:endParaRPr>
          </a:p>
          <a:p>
            <a:pPr algn="just">
              <a:lnSpc>
                <a:spcPts val="5486"/>
              </a:lnSpc>
            </a:pPr>
            <a:r>
              <a:rPr lang="pt-BR" sz="2800" dirty="0" smtClean="0">
                <a:solidFill>
                  <a:srgbClr val="000000"/>
                </a:solidFill>
                <a:latin typeface="Montserrat" pitchFamily="2" charset="0"/>
                <a:ea typeface="Open Sans"/>
                <a:cs typeface="Open Sans"/>
                <a:sym typeface="Open Sans"/>
              </a:rPr>
              <a:t>Identificar </a:t>
            </a:r>
            <a:r>
              <a:rPr lang="pt-BR" sz="2800" dirty="0">
                <a:solidFill>
                  <a:srgbClr val="000000"/>
                </a:solidFill>
                <a:latin typeface="Montserrat" pitchFamily="2" charset="0"/>
                <a:ea typeface="Open Sans"/>
                <a:cs typeface="Open Sans"/>
                <a:sym typeface="Open Sans"/>
              </a:rPr>
              <a:t>pessoas com útero portadoras do vírus HPV</a:t>
            </a:r>
            <a:r>
              <a:rPr lang="pt-BR" sz="2800" dirty="0" smtClean="0">
                <a:solidFill>
                  <a:srgbClr val="000000"/>
                </a:solidFill>
                <a:latin typeface="Montserrat" pitchFamily="2" charset="0"/>
                <a:ea typeface="Open Sans"/>
                <a:cs typeface="Open Sans"/>
                <a:sym typeface="Open Sans"/>
              </a:rPr>
              <a:t>.</a:t>
            </a:r>
          </a:p>
          <a:p>
            <a:pPr algn="just">
              <a:lnSpc>
                <a:spcPts val="5486"/>
              </a:lnSpc>
            </a:pPr>
            <a:r>
              <a:rPr lang="pt-BR" sz="2800" dirty="0" smtClean="0">
                <a:solidFill>
                  <a:srgbClr val="000000"/>
                </a:solidFill>
                <a:latin typeface="Montserrat" pitchFamily="2" charset="0"/>
                <a:ea typeface="Open Sans"/>
                <a:cs typeface="Open Sans"/>
                <a:sym typeface="Open Sans"/>
              </a:rPr>
              <a:t> </a:t>
            </a:r>
            <a:r>
              <a:rPr lang="pt-BR" sz="2800" dirty="0">
                <a:solidFill>
                  <a:srgbClr val="000000"/>
                </a:solidFill>
                <a:latin typeface="Montserrat" pitchFamily="2" charset="0"/>
                <a:ea typeface="Open Sans"/>
                <a:cs typeface="Open Sans"/>
                <a:sym typeface="Open Sans"/>
              </a:rPr>
              <a:t>Encaminhar para tratamento os casos de rastreio </a:t>
            </a:r>
            <a:r>
              <a:rPr lang="pt-BR" sz="2800" dirty="0" smtClean="0">
                <a:solidFill>
                  <a:srgbClr val="000000"/>
                </a:solidFill>
                <a:latin typeface="Montserrat" pitchFamily="2" charset="0"/>
                <a:ea typeface="Open Sans"/>
                <a:cs typeface="Open Sans"/>
                <a:sym typeface="Open Sans"/>
              </a:rPr>
              <a:t>positivo.</a:t>
            </a:r>
          </a:p>
          <a:p>
            <a:pPr algn="just">
              <a:lnSpc>
                <a:spcPts val="5486"/>
              </a:lnSpc>
            </a:pPr>
            <a:r>
              <a:rPr lang="pt-BR" sz="2800" dirty="0" smtClean="0">
                <a:solidFill>
                  <a:srgbClr val="000000"/>
                </a:solidFill>
                <a:latin typeface="Montserrat" pitchFamily="2" charset="0"/>
                <a:ea typeface="Open Sans"/>
                <a:cs typeface="Open Sans"/>
                <a:sym typeface="Open Sans"/>
              </a:rPr>
              <a:t>A comunidade foi convocada através de chamadas nas redes sociais, convites e porta a porta dos agentes comunitários de saúde, para realizar a coleta.</a:t>
            </a:r>
          </a:p>
          <a:p>
            <a:pPr algn="just">
              <a:lnSpc>
                <a:spcPts val="5486"/>
              </a:lnSpc>
            </a:pPr>
            <a:r>
              <a:rPr lang="pt-BR" sz="2800" smtClean="0">
                <a:solidFill>
                  <a:srgbClr val="000000"/>
                </a:solidFill>
                <a:latin typeface="Montserrat" pitchFamily="2" charset="0"/>
                <a:ea typeface="Open Sans"/>
                <a:cs typeface="Open Sans"/>
                <a:sym typeface="Open Sans"/>
              </a:rPr>
              <a:t>Foram realizadas palestras e atividades de educação em saúde para explicar o novo método.</a:t>
            </a:r>
            <a:endParaRPr lang="en-US" sz="2800" dirty="0">
              <a:solidFill>
                <a:srgbClr val="000000"/>
              </a:solidFill>
              <a:latin typeface="Montserrat" pitchFamily="2" charset="0"/>
              <a:ea typeface="Open Sans"/>
              <a:cs typeface="Open Sans"/>
              <a:sym typeface="Open Sans"/>
            </a:endParaRPr>
          </a:p>
          <a:p>
            <a:pPr algn="ctr">
              <a:lnSpc>
                <a:spcPts val="5337"/>
              </a:lnSpc>
            </a:pP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477784" y="17380164"/>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477785" y="18604301"/>
            <a:ext cx="9649072" cy="4694747"/>
          </a:xfrm>
          <a:prstGeom prst="rect">
            <a:avLst/>
          </a:prstGeom>
        </p:spPr>
        <p:txBody>
          <a:bodyPr wrap="square" lIns="0" tIns="0" rIns="0" bIns="0" rtlCol="0" anchor="t">
            <a:spAutoFit/>
          </a:bodyPr>
          <a:lstStyle/>
          <a:p>
            <a:pPr algn="just">
              <a:lnSpc>
                <a:spcPts val="5486"/>
              </a:lnSpc>
            </a:pPr>
            <a:endParaRPr lang="en-US" sz="2800" dirty="0">
              <a:solidFill>
                <a:srgbClr val="000000"/>
              </a:solidFill>
              <a:latin typeface="Montserrat" pitchFamily="2" charset="0"/>
              <a:ea typeface="Open Sans"/>
              <a:cs typeface="Open Sans"/>
              <a:sym typeface="Open Sans"/>
            </a:endParaRPr>
          </a:p>
          <a:p>
            <a:pPr algn="just">
              <a:lnSpc>
                <a:spcPts val="5337"/>
              </a:lnSpc>
            </a:pPr>
            <a:r>
              <a:rPr lang="pt-BR" sz="2800" dirty="0">
                <a:latin typeface="Montserrat"/>
              </a:rPr>
              <a:t>No período de 24 meses, na USF Maria Vilma foram realizadas, cerca de 250 coletas de teste HPV em meio líquido, dados retirados do livro de registro da unidade. Totalizando 32 casos positivos, sendo 25 casos para HPV de alto risco que compõe os tipos com potencial de gravidade exceto 16 e 18. HPV 16: 5 e HPV 18: 2;</a:t>
            </a:r>
            <a:endParaRPr sz="2800" dirty="0">
              <a:latin typeface="Montserrat"/>
            </a:endParaRPr>
          </a:p>
        </p:txBody>
      </p:sp>
      <p:sp>
        <p:nvSpPr>
          <p:cNvPr id="53" name="TextBox 17"/>
          <p:cNvSpPr txBox="1"/>
          <p:nvPr/>
        </p:nvSpPr>
        <p:spPr>
          <a:xfrm>
            <a:off x="12477784" y="17452173"/>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405776" y="23500844"/>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405777" y="24652972"/>
            <a:ext cx="9649072" cy="6396046"/>
          </a:xfrm>
          <a:prstGeom prst="rect">
            <a:avLst/>
          </a:prstGeom>
        </p:spPr>
        <p:txBody>
          <a:bodyPr wrap="square" lIns="0" tIns="0" rIns="0" bIns="0" rtlCol="0" anchor="t">
            <a:spAutoFit/>
          </a:bodyPr>
          <a:lstStyle/>
          <a:p>
            <a:pPr algn="just">
              <a:lnSpc>
                <a:spcPts val="5486"/>
              </a:lnSpc>
            </a:pPr>
            <a:r>
              <a:rPr lang="pt-BR" sz="2800" dirty="0">
                <a:latin typeface="Montserrat"/>
              </a:rPr>
              <a:t>Manter horários de funcionamento de ESF estendido, principalmente em período noturno contribui para garantia do acesso universal e equânime, de modo que as pessoas possam acessar os serviços de saúde, após seu expediente de trabalho e ter oportunidade de diagnóstico e tratamento. As equipes devem ser sensibilizadas para o acolhimento da demanda, conduzindo cada caso de acordo com as suas especificidades.</a:t>
            </a:r>
            <a:endParaRPr lang="en-US" sz="2800" dirty="0">
              <a:solidFill>
                <a:srgbClr val="000000"/>
              </a:solidFill>
              <a:latin typeface="Montserrat"/>
              <a:ea typeface="Open Sans"/>
              <a:cs typeface="Open Sans"/>
              <a:sym typeface="Open Sans"/>
            </a:endParaRPr>
          </a:p>
          <a:p>
            <a:pPr algn="ctr">
              <a:lnSpc>
                <a:spcPts val="5337"/>
              </a:lnSpc>
            </a:pPr>
            <a:endParaRPr dirty="0"/>
          </a:p>
        </p:txBody>
      </p:sp>
      <p:sp>
        <p:nvSpPr>
          <p:cNvPr id="56" name="TextBox 17"/>
          <p:cNvSpPr txBox="1"/>
          <p:nvPr/>
        </p:nvSpPr>
        <p:spPr>
          <a:xfrm>
            <a:off x="12405776" y="23572853"/>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4284638" y="30761751"/>
            <a:ext cx="14830893" cy="778350"/>
          </a:xfrm>
          <a:prstGeom prst="rect">
            <a:avLst/>
          </a:prstGeom>
        </p:spPr>
        <p:txBody>
          <a:bodyPr lIns="0" tIns="0" rIns="0" bIns="0" rtlCol="0" anchor="t">
            <a:spAutoFit/>
          </a:bodyPr>
          <a:lstStyle/>
          <a:p>
            <a:pPr algn="ctr">
              <a:lnSpc>
                <a:spcPts val="6400"/>
              </a:lnSpc>
            </a:pPr>
            <a:r>
              <a:rPr lang="en-US" sz="4572" b="1" dirty="0" err="1">
                <a:solidFill>
                  <a:srgbClr val="000000"/>
                </a:solidFill>
                <a:latin typeface="Montserrat" pitchFamily="2" charset="0"/>
                <a:ea typeface="League Spartan"/>
                <a:cs typeface="League Spartan"/>
                <a:sym typeface="League Spartan"/>
              </a:rPr>
              <a:t>Referências</a:t>
            </a:r>
            <a:endParaRPr lang="en-US" sz="4572" b="1" dirty="0">
              <a:solidFill>
                <a:srgbClr val="000000"/>
              </a:solidFill>
              <a:latin typeface="Montserrat" pitchFamily="2" charset="0"/>
              <a:ea typeface="League Spartan"/>
              <a:cs typeface="League Spartan"/>
              <a:sym typeface="League Spartan"/>
            </a:endParaRPr>
          </a:p>
        </p:txBody>
      </p:sp>
      <p:sp>
        <p:nvSpPr>
          <p:cNvPr id="58" name="TextBox 59"/>
          <p:cNvSpPr txBox="1"/>
          <p:nvPr/>
        </p:nvSpPr>
        <p:spPr>
          <a:xfrm>
            <a:off x="2124398" y="31978433"/>
            <a:ext cx="9433048" cy="5252720"/>
          </a:xfrm>
          <a:prstGeom prst="rect">
            <a:avLst/>
          </a:prstGeom>
        </p:spPr>
        <p:txBody>
          <a:bodyPr wrap="square" lIns="0" tIns="0" rIns="0" bIns="0" rtlCol="0" anchor="t">
            <a:spAutoFit/>
          </a:bodyPr>
          <a:lstStyle/>
          <a:p>
            <a:r>
              <a:rPr lang="pt-PT" sz="2800" dirty="0" smtClean="0">
                <a:latin typeface="Montserrat"/>
              </a:rPr>
              <a:t>GOVERNO </a:t>
            </a:r>
            <a:r>
              <a:rPr lang="pt-PT" sz="2800" dirty="0">
                <a:latin typeface="Montserrat"/>
              </a:rPr>
              <a:t>DE PERNAMBUCO. Programa Útero é Vida. Disponível em: </a:t>
            </a:r>
            <a:r>
              <a:rPr lang="pt-PT" sz="2800" u="sng" dirty="0">
                <a:latin typeface="Montserrat"/>
                <a:hlinkClick r:id="rId2"/>
              </a:rPr>
              <a:t>https://portal.saude.pe.gov.br/programa-utero-e-vida/</a:t>
            </a:r>
            <a:r>
              <a:rPr lang="pt-PT" sz="2800" dirty="0">
                <a:latin typeface="Montserrat"/>
              </a:rPr>
              <a:t>; acesso em </a:t>
            </a:r>
            <a:r>
              <a:rPr lang="pt-PT" sz="2800" dirty="0" smtClean="0">
                <a:latin typeface="Montserrat"/>
              </a:rPr>
              <a:t>04/10/25</a:t>
            </a:r>
            <a:r>
              <a:rPr lang="pt-PT" sz="2800" dirty="0">
                <a:latin typeface="Montserrat"/>
              </a:rPr>
              <a:t>.</a:t>
            </a:r>
            <a:endParaRPr lang="pt-BR" sz="2800" dirty="0">
              <a:latin typeface="Montserrat"/>
            </a:endParaRPr>
          </a:p>
          <a:p>
            <a:r>
              <a:rPr lang="pt-PT" sz="2800" dirty="0">
                <a:latin typeface="Montserrat"/>
              </a:rPr>
              <a:t> </a:t>
            </a:r>
            <a:endParaRPr lang="pt-BR" sz="2800" dirty="0">
              <a:latin typeface="Montserrat"/>
            </a:endParaRPr>
          </a:p>
          <a:p>
            <a:r>
              <a:rPr lang="pt-PT" sz="2800" dirty="0">
                <a:latin typeface="Montserrat"/>
              </a:rPr>
              <a:t>IBGE. Portal do Governo Brasileiro: Tamandaré. Disponível em: https://cidades.ibge.gov.br/brasil/pe/tamandare/panorama</a:t>
            </a:r>
            <a:endParaRPr lang="pt-BR" sz="2800" dirty="0">
              <a:latin typeface="Montserrat"/>
            </a:endParaRPr>
          </a:p>
          <a:p>
            <a:r>
              <a:rPr lang="pt-PT" sz="2800" dirty="0">
                <a:latin typeface="Montserrat"/>
              </a:rPr>
              <a:t> </a:t>
            </a:r>
            <a:endParaRPr lang="pt-BR" sz="2800" dirty="0">
              <a:latin typeface="Montserrat"/>
            </a:endParaRPr>
          </a:p>
          <a:p>
            <a:r>
              <a:rPr lang="pt-PT" sz="2800" dirty="0">
                <a:latin typeface="Montserrat"/>
              </a:rPr>
              <a:t>INSTITUTO NACIONAL DE CÂNCER (INCA). Recomendações para rastreamento. Disponível em:</a:t>
            </a:r>
            <a:r>
              <a:rPr lang="pt-PT" sz="2800" b="1" i="1" dirty="0">
                <a:latin typeface="Montserrat"/>
              </a:rPr>
              <a:t> </a:t>
            </a:r>
            <a:r>
              <a:rPr lang="pt-PT" sz="2800" i="1" dirty="0">
                <a:latin typeface="Montserrat"/>
              </a:rPr>
              <a:t>www.inca.gov.br</a:t>
            </a:r>
            <a:r>
              <a:rPr lang="pt-PT" sz="2800" dirty="0">
                <a:latin typeface="Montserrat"/>
              </a:rPr>
              <a:t> 2020, 2023. Acesso em: </a:t>
            </a:r>
            <a:r>
              <a:rPr lang="pt-PT" sz="2800" dirty="0" smtClean="0">
                <a:latin typeface="Montserrat"/>
              </a:rPr>
              <a:t>04/10/25</a:t>
            </a:r>
            <a:r>
              <a:rPr lang="pt-PT" sz="2800" dirty="0">
                <a:latin typeface="Montserrat"/>
              </a:rPr>
              <a:t>.</a:t>
            </a:r>
            <a:endParaRPr lang="pt-BR" sz="2800" dirty="0">
              <a:latin typeface="Montserrat"/>
            </a:endParaRPr>
          </a:p>
          <a:p>
            <a:pPr algn="just">
              <a:lnSpc>
                <a:spcPts val="4023"/>
              </a:lnSpc>
              <a:spcBef>
                <a:spcPct val="0"/>
              </a:spcBef>
            </a:pPr>
            <a:endParaRPr lang="en-US" sz="2800" dirty="0">
              <a:solidFill>
                <a:srgbClr val="000000"/>
              </a:solidFill>
              <a:latin typeface="Montserrat"/>
              <a:ea typeface="Open Sans"/>
              <a:cs typeface="Open Sans"/>
              <a:sym typeface="Open Sans"/>
            </a:endParaRPr>
          </a:p>
        </p:txBody>
      </p:sp>
      <p:sp>
        <p:nvSpPr>
          <p:cNvPr id="2" name="Retângulo 1"/>
          <p:cNvSpPr/>
          <p:nvPr/>
        </p:nvSpPr>
        <p:spPr>
          <a:xfrm>
            <a:off x="1620343" y="24785307"/>
            <a:ext cx="8784976" cy="5509200"/>
          </a:xfrm>
          <a:prstGeom prst="rect">
            <a:avLst/>
          </a:prstGeom>
        </p:spPr>
        <p:txBody>
          <a:bodyPr wrap="square">
            <a:spAutoFit/>
          </a:bodyPr>
          <a:lstStyle/>
          <a:p>
            <a:pPr algn="just"/>
            <a:r>
              <a:rPr lang="pt-BR" dirty="0"/>
              <a:t> </a:t>
            </a:r>
            <a:r>
              <a:rPr lang="pt-BR" sz="2800" dirty="0" smtClean="0">
                <a:latin typeface="Montserrat"/>
              </a:rPr>
              <a:t>A busca por identificar </a:t>
            </a:r>
            <a:r>
              <a:rPr lang="pt-BR" sz="2800" dirty="0">
                <a:latin typeface="Montserrat"/>
              </a:rPr>
              <a:t>as pessoas com útero que se encontram em maior risco de desenvolver o câncer de </a:t>
            </a:r>
            <a:r>
              <a:rPr lang="pt-BR" sz="2800" dirty="0" smtClean="0">
                <a:latin typeface="Montserrat"/>
              </a:rPr>
              <a:t>colo,  promove cuidado adequado através da </a:t>
            </a:r>
            <a:r>
              <a:rPr lang="pt-BR" sz="2800" dirty="0">
                <a:latin typeface="Montserrat"/>
              </a:rPr>
              <a:t>identificação de células </a:t>
            </a:r>
            <a:r>
              <a:rPr lang="pt-BR" sz="2800" dirty="0" smtClean="0">
                <a:latin typeface="Montserrat"/>
              </a:rPr>
              <a:t>precursoras do câncer do colo uterino, </a:t>
            </a:r>
            <a:r>
              <a:rPr lang="pt-BR" sz="2800" dirty="0">
                <a:latin typeface="Montserrat"/>
              </a:rPr>
              <a:t>afim de prevenir adoecimento e morte nas populações </a:t>
            </a:r>
            <a:r>
              <a:rPr lang="pt-BR" sz="2800" dirty="0" smtClean="0">
                <a:latin typeface="Montserrat"/>
              </a:rPr>
              <a:t> </a:t>
            </a:r>
            <a:r>
              <a:rPr lang="pt-BR" sz="2800" dirty="0">
                <a:latin typeface="Montserrat"/>
              </a:rPr>
              <a:t>vulneráveis. A implantação do Novo teste mantém a </a:t>
            </a:r>
            <a:r>
              <a:rPr lang="pt-BR" sz="2800" dirty="0" smtClean="0">
                <a:latin typeface="Montserrat"/>
              </a:rPr>
              <a:t>equipe se saúde </a:t>
            </a:r>
            <a:r>
              <a:rPr lang="pt-BR" sz="2800" dirty="0">
                <a:latin typeface="Montserrat"/>
              </a:rPr>
              <a:t>motivada, pois o programa Útero é Vida prevê agilidade para melhor condução dos casos identificados</a:t>
            </a:r>
            <a:r>
              <a:rPr lang="pt-BR" sz="2800" dirty="0" smtClean="0">
                <a:latin typeface="Montserrat"/>
              </a:rPr>
              <a:t>. A comunidade segue satisfeita pois experimenta cuidado holístico, diferenciado, precoce, inovador e humanizado.</a:t>
            </a:r>
            <a:endParaRPr lang="pt-BR" sz="2800" dirty="0">
              <a:latin typeface="Montserrat"/>
            </a:endParaRPr>
          </a:p>
        </p:txBody>
      </p:sp>
      <p:sp>
        <p:nvSpPr>
          <p:cNvPr id="3" name="Retângulo 2"/>
          <p:cNvSpPr/>
          <p:nvPr/>
        </p:nvSpPr>
        <p:spPr>
          <a:xfrm>
            <a:off x="12266994" y="32094849"/>
            <a:ext cx="7931411" cy="3108543"/>
          </a:xfrm>
          <a:prstGeom prst="rect">
            <a:avLst/>
          </a:prstGeom>
        </p:spPr>
        <p:txBody>
          <a:bodyPr wrap="square">
            <a:spAutoFit/>
          </a:bodyPr>
          <a:lstStyle/>
          <a:p>
            <a:r>
              <a:rPr lang="pt-BR" sz="2800" dirty="0">
                <a:latin typeface="Montserrat"/>
              </a:rPr>
              <a:t>MINISTÉRIO DA SAÚDE. e-SUS Atenção Básica. Disponível em 2025,  acessado em </a:t>
            </a:r>
            <a:r>
              <a:rPr lang="pt-BR" sz="2800" dirty="0" smtClean="0">
                <a:latin typeface="Montserrat"/>
              </a:rPr>
              <a:t>04/10/2025</a:t>
            </a:r>
            <a:r>
              <a:rPr lang="pt-BR" sz="2800" dirty="0">
                <a:latin typeface="Montserrat"/>
              </a:rPr>
              <a:t>.</a:t>
            </a:r>
          </a:p>
          <a:p>
            <a:endParaRPr lang="pt-BR" sz="2800" dirty="0">
              <a:latin typeface="Montserrat"/>
            </a:endParaRPr>
          </a:p>
          <a:p>
            <a:r>
              <a:rPr lang="pt-BR" sz="2800" dirty="0">
                <a:latin typeface="Montserrat"/>
              </a:rPr>
              <a:t>PREFEITURA DE TAMANDARÉ. Plano Municipal de Saúde 2022/2023,Disponível em: https://transparencia.tamandare.pe.gov.br/ acessado em </a:t>
            </a:r>
            <a:r>
              <a:rPr lang="pt-BR" sz="2800" dirty="0" smtClean="0">
                <a:latin typeface="Montserrat"/>
              </a:rPr>
              <a:t>04/10/25</a:t>
            </a:r>
            <a:endParaRPr lang="pt-BR" sz="2800" dirty="0">
              <a:latin typeface="Montserra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568</Words>
  <Application>Microsoft Office PowerPoint</Application>
  <PresentationFormat>Personalizar</PresentationFormat>
  <Paragraphs>30</Paragraphs>
  <Slides>1</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vt:i4>
      </vt:variant>
    </vt:vector>
  </HeadingPairs>
  <TitlesOfParts>
    <vt:vector size="7" baseType="lpstr">
      <vt:lpstr>Arial</vt:lpstr>
      <vt:lpstr>Calibri</vt:lpstr>
      <vt:lpstr>League Spartan</vt:lpstr>
      <vt:lpstr>Montserrat</vt:lpstr>
      <vt:lpstr>Open Sans</vt:lpstr>
      <vt:lpstr>Tema do Office</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Usuario</cp:lastModifiedBy>
  <cp:revision>21</cp:revision>
  <dcterms:created xsi:type="dcterms:W3CDTF">2025-09-30T13:28:19Z</dcterms:created>
  <dcterms:modified xsi:type="dcterms:W3CDTF">2025-11-03T12:17:29Z</dcterms:modified>
</cp:coreProperties>
</file>