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20" d="100"/>
          <a:sy n="20" d="100"/>
        </p:scale>
        <p:origin x="1068" y="12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12/11/2025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12/11/2025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12/11/2025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12/11/2025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12/11/2025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12/11/2025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12/11/2025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12/11/2025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12/11/2025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12/11/2025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12/11/2025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12/11/2025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60044" y="986569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" name="TextBox 16"/>
          <p:cNvSpPr txBox="1"/>
          <p:nvPr/>
        </p:nvSpPr>
        <p:spPr>
          <a:xfrm>
            <a:off x="1116286" y="11259599"/>
            <a:ext cx="9649072" cy="27598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35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Estimular os profissionais da vigilância ambiental na pesquisa de unidades domiciliares (UD) e monitoramento contínuo do inseto vetor da Doença de Chagas, o “barbeiro</a:t>
            </a:r>
            <a:r>
              <a:rPr lang="pt-BR" sz="35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”.</a:t>
            </a:r>
            <a:endParaRPr sz="3500" dirty="0"/>
          </a:p>
        </p:txBody>
      </p:sp>
      <p:sp>
        <p:nvSpPr>
          <p:cNvPr id="6" name="TextBox 17"/>
          <p:cNvSpPr txBox="1"/>
          <p:nvPr/>
        </p:nvSpPr>
        <p:spPr>
          <a:xfrm>
            <a:off x="1060044" y="9937701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1116285" y="4249069"/>
            <a:ext cx="20866555" cy="3046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pt-BR" sz="6600" b="1" dirty="0" smtClean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</a:rPr>
              <a:t>Educar </a:t>
            </a:r>
            <a:r>
              <a:rPr lang="pt-BR" sz="66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</a:rPr>
              <a:t>para prevenir: uma abordagem aos profissionais da vigilância ambiental no combate à Doença de Chagas na V GERES</a:t>
            </a:r>
          </a:p>
        </p:txBody>
      </p:sp>
      <p:sp>
        <p:nvSpPr>
          <p:cNvPr id="11" name="TextBox 56"/>
          <p:cNvSpPr txBox="1"/>
          <p:nvPr/>
        </p:nvSpPr>
        <p:spPr>
          <a:xfrm>
            <a:off x="230171" y="7364119"/>
            <a:ext cx="22638782" cy="13183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Bef>
                <a:spcPct val="0"/>
              </a:spcBef>
            </a:pPr>
            <a:r>
              <a:rPr lang="en-US" sz="3918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Karla Michelle de Lima Alves¹, </a:t>
            </a:r>
            <a:r>
              <a:rPr lang="pt-BR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Maria de Lourdes Resende 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Rodrigues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¹, Carlos Rafael Santos 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Silva¹, </a:t>
            </a:r>
            <a:r>
              <a:rPr lang="pt-BR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Elane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 </a:t>
            </a:r>
            <a:r>
              <a:rPr lang="pt-BR" sz="2800" b="1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Rafaella</a:t>
            </a:r>
            <a:r>
              <a:rPr lang="pt-BR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 Cordeiro Nunes 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Serafim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¹*,Juliana Ramos dos Santos</a:t>
            </a:r>
            <a:r>
              <a:rPr lang="en-US" sz="2800" b="1" dirty="0" smtClean="0"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en-US" sz="2800" b="1" dirty="0" err="1" smtClean="0">
                <a:latin typeface="Montserrat" pitchFamily="2" charset="0"/>
                <a:ea typeface="Open Sans"/>
                <a:cs typeface="Open Sans"/>
                <a:sym typeface="Open Sans"/>
              </a:rPr>
              <a:t>Gizelly</a:t>
            </a:r>
            <a:r>
              <a:rPr lang="en-US" sz="2800" b="1" dirty="0" smtClean="0">
                <a:latin typeface="Montserrat" pitchFamily="2" charset="0"/>
                <a:ea typeface="Open Sans"/>
                <a:cs typeface="Open Sans"/>
                <a:sym typeface="Open Sans"/>
              </a:rPr>
              <a:t> de Andrade Silva,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Maria </a:t>
            </a:r>
            <a:r>
              <a:rPr lang="en-US" sz="2800" b="1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Conceição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Santana¹ 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en-US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Izeni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Teixeira Pimentel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</a:p>
        </p:txBody>
      </p:sp>
      <p:sp>
        <p:nvSpPr>
          <p:cNvPr id="12" name="TextBox 57"/>
          <p:cNvSpPr txBox="1"/>
          <p:nvPr/>
        </p:nvSpPr>
        <p:spPr>
          <a:xfrm>
            <a:off x="1116285" y="8920371"/>
            <a:ext cx="21674408" cy="6540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¹V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Gerência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Regional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Pernambuco 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(VGERES-PE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),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Garanhuns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Pernambuco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 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Autor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correspondente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: 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zoonoses.vgeres@gmail.com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1044278" y="15007660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6" name="TextBox 16"/>
          <p:cNvSpPr txBox="1"/>
          <p:nvPr/>
        </p:nvSpPr>
        <p:spPr>
          <a:xfrm>
            <a:off x="1024277" y="16310185"/>
            <a:ext cx="9649072" cy="83891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35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A ação envolveu a participação dos coordenadores e técnicos da vigilância ambiental em um momento teórico a respeito das publicações vigentes do Ministério da Saúde (NOTA TÉCNICA 36/2012) e Governo de Pernambuco (OFÍCIO CIRCULAR 02/2025), além da prática em campo com os agentes de combate às endemias para visita detalhada nas unidades domiciliares em busca do inseto e de seus vestígios. As atividades de campo foram divididas em Polos regionais, a saber: Brejão, Garanhuns, Lajedo e </a:t>
            </a:r>
            <a:r>
              <a:rPr lang="pt-BR" sz="35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Iati</a:t>
            </a:r>
            <a:r>
              <a:rPr lang="pt-BR" sz="35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.</a:t>
            </a:r>
            <a:endParaRPr sz="35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044278" y="15079669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1029938" y="25664844"/>
            <a:ext cx="967917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9" name="TextBox 16"/>
          <p:cNvSpPr txBox="1"/>
          <p:nvPr/>
        </p:nvSpPr>
        <p:spPr>
          <a:xfrm>
            <a:off x="1060045" y="26937852"/>
            <a:ext cx="9649072" cy="69785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1pPr algn="just">
              <a:lnSpc>
                <a:spcPts val="5486"/>
              </a:lnSpc>
              <a:defRPr sz="450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defRPr>
            </a:lvl1pPr>
          </a:lstStyle>
          <a:p>
            <a:r>
              <a:rPr lang="pt-BR" sz="3500" dirty="0"/>
              <a:t>A série histórica de 2019 a 2024 das atividades de vigilância entomológica para Doença de Chagas na V GERES trazem um crescente aumento das pesquisas às UD, entretanto as atividades são marcadamente pontuais e realizadas de forma passiva, pela comunidade. A ação VGERES/SES-PE trouxe uniformidade no combate ao vetor e sensibilização dos profissionais de campo para busca ativa e rotineira.</a:t>
            </a:r>
          </a:p>
        </p:txBody>
      </p:sp>
      <p:sp>
        <p:nvSpPr>
          <p:cNvPr id="20" name="TextBox 17"/>
          <p:cNvSpPr txBox="1"/>
          <p:nvPr/>
        </p:nvSpPr>
        <p:spPr>
          <a:xfrm>
            <a:off x="1029938" y="25736853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370009" y="9891331"/>
            <a:ext cx="9701079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49" name="TextBox 16"/>
          <p:cNvSpPr txBox="1"/>
          <p:nvPr/>
        </p:nvSpPr>
        <p:spPr>
          <a:xfrm>
            <a:off x="12370009" y="11133956"/>
            <a:ext cx="9649072" cy="48625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fontAlgn="base">
              <a:lnSpc>
                <a:spcPts val="5486"/>
              </a:lnSpc>
            </a:pPr>
            <a:r>
              <a:rPr lang="pt-BR" sz="35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O objetivo da ação foi conscientizar sobre o ciclo de vida do vetor, a importância da vigilância através das visitas minuciosas às unidades domiciliares e a uniformização da ação de pesquisa entomológica para triatomíneo e controle químico de ação residual nas unidades domiciliares positivas.</a:t>
            </a:r>
            <a:endParaRPr sz="35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</a:endParaRPr>
          </a:p>
        </p:txBody>
      </p:sp>
      <p:sp>
        <p:nvSpPr>
          <p:cNvPr id="50" name="TextBox 17"/>
          <p:cNvSpPr txBox="1"/>
          <p:nvPr/>
        </p:nvSpPr>
        <p:spPr>
          <a:xfrm>
            <a:off x="12493550" y="9963340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405776" y="16519828"/>
            <a:ext cx="9649546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2" name="TextBox 16"/>
          <p:cNvSpPr txBox="1"/>
          <p:nvPr/>
        </p:nvSpPr>
        <p:spPr>
          <a:xfrm>
            <a:off x="12477785" y="17737073"/>
            <a:ext cx="9649072" cy="84024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fontAlgn="base">
              <a:lnSpc>
                <a:spcPts val="5486"/>
              </a:lnSpc>
            </a:pPr>
            <a:r>
              <a:rPr lang="pt-BR" sz="35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Alcançamos adesão de 95% dos municípios da região,</a:t>
            </a:r>
            <a:r>
              <a:rPr lang="pt-BR" sz="35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 com participação média de 150 profissionais, entre técnicos, coordenadores e agentes de endemias. Tomando como referência o ano de 2024, 8 municípios da região não registraram atividades do programa de Chagas e, dos que realizaram capturas do vetor, 4 deles envolveu apenas a participação da população (busca passiva). No ano de 2025, 7 municípios deixaram de registrar atividades, porém </a:t>
            </a:r>
            <a:r>
              <a:rPr lang="pt-BR" sz="35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a busca ativa dos profissionais de saúde aumentou em 13,24%. </a:t>
            </a:r>
            <a:endParaRPr sz="3500" b="1" dirty="0"/>
          </a:p>
        </p:txBody>
      </p:sp>
      <p:sp>
        <p:nvSpPr>
          <p:cNvPr id="53" name="TextBox 17"/>
          <p:cNvSpPr txBox="1"/>
          <p:nvPr/>
        </p:nvSpPr>
        <p:spPr>
          <a:xfrm>
            <a:off x="12477784" y="16591837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405776" y="2685958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5" name="TextBox 16"/>
          <p:cNvSpPr txBox="1"/>
          <p:nvPr/>
        </p:nvSpPr>
        <p:spPr>
          <a:xfrm>
            <a:off x="12505905" y="28318807"/>
            <a:ext cx="9649072" cy="55975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fontAlgn="base">
              <a:lnSpc>
                <a:spcPts val="5486"/>
              </a:lnSpc>
            </a:pPr>
            <a:r>
              <a:rPr lang="pt-BR" sz="35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As atividades de controle da transmissão vetorial da doença de Chagas são calcadas na vigilância dos vetores a partir das notificações de insetos pela população e das pesquisas às unidades domiciliares. Portanto, se faz imprescindível a sensibilização dos profissionais nas atividades de controle, além de promover a adesão da comunidade nessas atividades</a:t>
            </a:r>
            <a:r>
              <a:rPr lang="pt-BR" sz="40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. </a:t>
            </a:r>
            <a:endParaRPr dirty="0"/>
          </a:p>
        </p:txBody>
      </p:sp>
      <p:sp>
        <p:nvSpPr>
          <p:cNvPr id="56" name="TextBox 17"/>
          <p:cNvSpPr txBox="1"/>
          <p:nvPr/>
        </p:nvSpPr>
        <p:spPr>
          <a:xfrm>
            <a:off x="12405776" y="26931589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-557883" y="34494143"/>
            <a:ext cx="6333948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2" b="1" dirty="0" err="1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2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8" name="TextBox 59"/>
          <p:cNvSpPr txBox="1"/>
          <p:nvPr/>
        </p:nvSpPr>
        <p:spPr>
          <a:xfrm>
            <a:off x="1020186" y="35500541"/>
            <a:ext cx="9762982" cy="25648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 smtClean="0"/>
              <a:t>BRASIL</a:t>
            </a:r>
            <a:r>
              <a:rPr lang="pt-BR" sz="2400" dirty="0"/>
              <a:t>. Ministério da Saúde. Nota técnica nº 36/2012: Orientações sobre vigilância entomológica e a utilização de inseticida de ação residual no controle de triatomíneos vetores da doença de Chagas. Brasília, DF, 2012.  </a:t>
            </a:r>
            <a:endParaRPr lang="pt-BR" sz="2400" dirty="0" smtClean="0"/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lang="pt-BR" sz="2400" dirty="0">
              <a:latin typeface="Montserrat" pitchFamily="2" charset="0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sz="2400" dirty="0">
              <a:latin typeface="Montserrat" pitchFamily="2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12505905" y="34904512"/>
            <a:ext cx="9620952" cy="2657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endParaRPr lang="pt-BR" sz="2400" dirty="0"/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 smtClean="0"/>
              <a:t>PERNAMBUCO. </a:t>
            </a:r>
            <a:r>
              <a:rPr lang="pt-BR" sz="2400" dirty="0"/>
              <a:t>Secretaria Estadual de Saúde. Ofício Circular Nº 2/2025: Instruções normativas sobre a vigilância e o controle químico de ação residual para triatomíneos, vetores da doença de Chagas (DC). Recife, PE 2025.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</TotalTime>
  <Words>471</Words>
  <Application>Microsoft Office PowerPoint</Application>
  <PresentationFormat>Personalizar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Arial</vt:lpstr>
      <vt:lpstr>Calibri</vt:lpstr>
      <vt:lpstr>League Spartan</vt:lpstr>
      <vt:lpstr>Montserrat</vt:lpstr>
      <vt:lpstr>Open Sans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DESKTOP</cp:lastModifiedBy>
  <cp:revision>23</cp:revision>
  <dcterms:created xsi:type="dcterms:W3CDTF">2025-09-30T13:28:19Z</dcterms:created>
  <dcterms:modified xsi:type="dcterms:W3CDTF">2025-11-12T12:26:38Z</dcterms:modified>
</cp:coreProperties>
</file>