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-234" y="558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795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Estratégia de comunicação aplicada à divulgação de informações relacionadas à Febre do </a:t>
            </a:r>
            <a:r>
              <a:rPr lang="pt-BR" sz="2800" dirty="0" err="1" smtClean="0">
                <a:latin typeface="Montserrat"/>
              </a:rPr>
              <a:t>Oropuche</a:t>
            </a:r>
            <a:r>
              <a:rPr lang="pt-BR" sz="2800" dirty="0" smtClean="0">
                <a:latin typeface="Montserrat"/>
              </a:rPr>
              <a:t> pela Secretaria de Saúde de Pernambuco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>
              <a:latin typeface="Montserrat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</a:t>
            </a: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620342" y="4388356"/>
            <a:ext cx="19946216" cy="22159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800" b="1" dirty="0" smtClean="0">
                <a:solidFill>
                  <a:srgbClr val="0070C0"/>
                </a:solidFill>
                <a:latin typeface="Montserrat"/>
              </a:rPr>
              <a:t>COMUNICAÇÃO COMO INSTRUMENTO DE VIGILÂNCIA EM SAÚDE: A EXPERIÊNCIA DA INTEGRAÇÃO ENTRE A VIGILÂNCIA AMBIENTAL E A COMUNICAÇÃO EM PERNAMBUCO</a:t>
            </a:r>
            <a:endParaRPr lang="pt-BR" sz="4800" b="1" dirty="0">
              <a:solidFill>
                <a:srgbClr val="0070C0"/>
              </a:solidFill>
              <a:latin typeface="Montserrat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836366" y="6769349"/>
            <a:ext cx="19730191" cy="28212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Eduardo Augusto Duque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Bezerra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 err="1" smtClean="0"/>
              <a:t>Joelli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Cristine</a:t>
            </a:r>
            <a:r>
              <a:rPr lang="pt-BR" sz="2800" b="1" dirty="0" smtClean="0"/>
              <a:t> de </a:t>
            </a:r>
            <a:r>
              <a:rPr lang="pt-BR" sz="2800" b="1" dirty="0" smtClean="0"/>
              <a:t>Azevedo, </a:t>
            </a:r>
            <a:r>
              <a:rPr lang="pt-BR" sz="2800" b="1" dirty="0" err="1" smtClean="0"/>
              <a:t>Jussania</a:t>
            </a:r>
            <a:r>
              <a:rPr lang="pt-BR" sz="2800" b="1" dirty="0" smtClean="0"/>
              <a:t> Maria dos Santos </a:t>
            </a:r>
            <a:r>
              <a:rPr lang="pt-BR" sz="2800" b="1" dirty="0" smtClean="0"/>
              <a:t>Silva, </a:t>
            </a:r>
            <a:r>
              <a:rPr lang="pt-BR" sz="2800" b="1" dirty="0" smtClean="0"/>
              <a:t>Marcelo Henrique Sá Barreto e </a:t>
            </a:r>
            <a:r>
              <a:rPr lang="pt-BR" sz="2800" b="1" dirty="0" smtClean="0"/>
              <a:t>Silva, </a:t>
            </a:r>
            <a:r>
              <a:rPr lang="pt-BR" sz="2800" b="1" dirty="0" smtClean="0"/>
              <a:t>Sheila do Nascimento </a:t>
            </a:r>
            <a:r>
              <a:rPr lang="pt-BR" sz="2800" b="1" dirty="0" smtClean="0"/>
              <a:t>Santana, </a:t>
            </a:r>
            <a:r>
              <a:rPr lang="pt-BR" sz="2800" b="1" dirty="0" smtClean="0"/>
              <a:t>Ana Márcia </a:t>
            </a:r>
            <a:r>
              <a:rPr lang="pt-BR" sz="2800" b="1" dirty="0" err="1" smtClean="0"/>
              <a:t>Dreschsler</a:t>
            </a:r>
            <a:r>
              <a:rPr lang="pt-BR" sz="2800" b="1" dirty="0" smtClean="0"/>
              <a:t> </a:t>
            </a:r>
            <a:r>
              <a:rPr lang="pt-BR" sz="2800" b="1" dirty="0" smtClean="0"/>
              <a:t>Rio, </a:t>
            </a:r>
            <a:r>
              <a:rPr lang="pt-BR" sz="2800" b="1" dirty="0" err="1" smtClean="0"/>
              <a:t>Ranna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Carinny</a:t>
            </a:r>
            <a:r>
              <a:rPr lang="pt-BR" sz="2800" b="1" dirty="0" smtClean="0"/>
              <a:t> Gonçalves </a:t>
            </a:r>
            <a:r>
              <a:rPr lang="pt-BR" sz="2800" b="1" dirty="0" smtClean="0"/>
              <a:t>Ferreira, </a:t>
            </a:r>
            <a:r>
              <a:rPr lang="pt-BR" sz="2800" b="1" dirty="0" smtClean="0"/>
              <a:t>Fabíola </a:t>
            </a:r>
            <a:r>
              <a:rPr lang="pt-BR" sz="2800" b="1" dirty="0" err="1" smtClean="0"/>
              <a:t>Mirellys</a:t>
            </a:r>
            <a:r>
              <a:rPr lang="pt-BR" sz="2800" b="1" dirty="0" smtClean="0"/>
              <a:t> da Silva Ferreira</a:t>
            </a:r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pt-BR" sz="2800" dirty="0" smtClean="0"/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pt-BR" sz="2800" dirty="0" smtClean="0"/>
          </a:p>
        </p:txBody>
      </p:sp>
      <p:sp>
        <p:nvSpPr>
          <p:cNvPr id="12" name="TextBox 57"/>
          <p:cNvSpPr txBox="1"/>
          <p:nvPr/>
        </p:nvSpPr>
        <p:spPr>
          <a:xfrm>
            <a:off x="756246" y="8269611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Recife,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*eduardo.dbezerra@saude.pe.gov.br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356941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4793549"/>
            <a:ext cx="9649072" cy="7053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Desde o início de 2023 a Vigilância Ambiental de Pernambuco incorporou a comunicação como parte de sua estratégia. Com a delicadeza de lidar com uma nova </a:t>
            </a:r>
            <a:r>
              <a:rPr lang="pt-BR" sz="2800" dirty="0" err="1" smtClean="0">
                <a:latin typeface="Montserrat"/>
              </a:rPr>
              <a:t>arbovirose</a:t>
            </a:r>
            <a:r>
              <a:rPr lang="pt-BR" sz="2800" dirty="0" smtClean="0">
                <a:latin typeface="Montserrat"/>
              </a:rPr>
              <a:t> produtora de perdas gestacionais, incrementar uma estratégia eficiente de comunicação era vital. Desta maneira, além de uma comunicação rápida com os municípios que tinham seus dados atualizados, a mesma velocidade foi adotada para articular os meios de comunicação. Isso fez todo o diferencial na compreensão da doença pela população.</a:t>
            </a:r>
            <a:endParaRPr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4278" y="1364142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217906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3331189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Vigilância em Saúde é a preocupação em como esses dados chegarão às pessoas. Em tempos de </a:t>
            </a:r>
            <a:r>
              <a:rPr lang="pt-BR" sz="2800" dirty="0" err="1" smtClean="0">
                <a:latin typeface="Montserrat"/>
              </a:rPr>
              <a:t>fake</a:t>
            </a:r>
            <a:r>
              <a:rPr lang="pt-BR" sz="2800" dirty="0" smtClean="0">
                <a:latin typeface="Montserrat"/>
              </a:rPr>
              <a:t> </a:t>
            </a:r>
            <a:r>
              <a:rPr lang="pt-BR" sz="2800" dirty="0" err="1" smtClean="0">
                <a:latin typeface="Montserrat"/>
              </a:rPr>
              <a:t>news</a:t>
            </a:r>
            <a:r>
              <a:rPr lang="pt-BR" sz="2800" dirty="0" smtClean="0">
                <a:latin typeface="Montserrat"/>
              </a:rPr>
              <a:t>, lidar mais uma vez com uma </a:t>
            </a:r>
            <a:r>
              <a:rPr lang="pt-BR" sz="2800" dirty="0" err="1" smtClean="0">
                <a:latin typeface="Montserrat"/>
              </a:rPr>
              <a:t>arbovirose</a:t>
            </a:r>
            <a:r>
              <a:rPr lang="pt-BR" sz="2800" dirty="0" smtClean="0">
                <a:latin typeface="Montserrat"/>
              </a:rPr>
              <a:t> que afeta fetos aumenta o risco de desinformação. Percebe-se que o domínio da narrativa foi perdido pelos órgãos oficiais, sobretudo pelo medo da opinião pública. A SES-PE optou por divulgar as notícias de forma rápida e direta, além comunicar aos municípios previamente para evitar conflito. Desta forma, a SES-PE não lidou com </a:t>
            </a:r>
            <a:r>
              <a:rPr lang="pt-BR" sz="2800" dirty="0" err="1" smtClean="0">
                <a:latin typeface="Montserrat"/>
              </a:rPr>
              <a:t>fake</a:t>
            </a:r>
            <a:r>
              <a:rPr lang="pt-BR" sz="2800" dirty="0" smtClean="0">
                <a:latin typeface="Montserrat"/>
              </a:rPr>
              <a:t> </a:t>
            </a:r>
            <a:r>
              <a:rPr lang="pt-BR" sz="2800" dirty="0" err="1" smtClean="0">
                <a:latin typeface="Montserrat"/>
              </a:rPr>
              <a:t>news</a:t>
            </a:r>
            <a:r>
              <a:rPr lang="pt-BR" sz="2800" dirty="0" smtClean="0">
                <a:latin typeface="Montserrat"/>
              </a:rPr>
              <a:t> relativa ao </a:t>
            </a:r>
            <a:r>
              <a:rPr lang="pt-BR" sz="2800" dirty="0" err="1" smtClean="0">
                <a:latin typeface="Montserrat"/>
              </a:rPr>
              <a:t>Oropouche</a:t>
            </a:r>
            <a:r>
              <a:rPr lang="pt-BR" sz="2800" dirty="0" smtClean="0">
                <a:latin typeface="Montserrat"/>
              </a:rPr>
              <a:t>.</a:t>
            </a:r>
            <a:endParaRPr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225107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2795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Descrever a estratégia de comunicação adotada na condução da informação com a introdução da Febre do </a:t>
            </a:r>
            <a:r>
              <a:rPr lang="pt-BR" sz="2800" dirty="0" err="1" smtClean="0">
                <a:latin typeface="Montserrat"/>
              </a:rPr>
              <a:t>Oropouche</a:t>
            </a:r>
            <a:r>
              <a:rPr lang="pt-BR" sz="2800" dirty="0" smtClean="0">
                <a:latin typeface="Montserrat"/>
              </a:rPr>
              <a:t> no estado de Pernambuco e seus resultados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>
              <a:latin typeface="Montserrat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359505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4819188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No período de 01 de maio de 2024 e 30 de setembro de 2025, 38 matérias jornalísticas foram mineradas via Google </a:t>
            </a:r>
            <a:r>
              <a:rPr lang="pt-BR" sz="2800" dirty="0" err="1" smtClean="0">
                <a:latin typeface="Montserrat"/>
              </a:rPr>
              <a:t>Advanced</a:t>
            </a:r>
            <a:r>
              <a:rPr lang="pt-BR" sz="2800" dirty="0" smtClean="0">
                <a:latin typeface="Montserrat"/>
              </a:rPr>
              <a:t> </a:t>
            </a:r>
            <a:r>
              <a:rPr lang="pt-BR" sz="2800" dirty="0" err="1" smtClean="0">
                <a:latin typeface="Montserrat"/>
              </a:rPr>
              <a:t>Tool</a:t>
            </a:r>
            <a:r>
              <a:rPr lang="pt-BR" sz="2800" dirty="0" smtClean="0">
                <a:latin typeface="Montserrat"/>
              </a:rPr>
              <a:t>, utilizando o termo "</a:t>
            </a:r>
            <a:r>
              <a:rPr lang="pt-BR" sz="2800" dirty="0" err="1" smtClean="0">
                <a:latin typeface="Montserrat"/>
              </a:rPr>
              <a:t>oropouche</a:t>
            </a:r>
            <a:r>
              <a:rPr lang="pt-BR" sz="2800" dirty="0" smtClean="0">
                <a:latin typeface="Montserrat"/>
              </a:rPr>
              <a:t> </a:t>
            </a:r>
            <a:r>
              <a:rPr lang="pt-BR" sz="2800" dirty="0" err="1" smtClean="0">
                <a:latin typeface="Montserrat"/>
              </a:rPr>
              <a:t>pernambuco</a:t>
            </a:r>
            <a:r>
              <a:rPr lang="pt-BR" sz="2800" dirty="0" smtClean="0">
                <a:latin typeface="Montserrat"/>
              </a:rPr>
              <a:t> Secretaria OR Saúde OR Pernambuco OR SES". Considerou-se textos em portais de notícia (73,7%), blogs (15,8%) e sites institucionais (10,5%). A totalidade das matérias adotou tom neutro com utilização dos dados da SES-PE. Os picos de aparecimento ocorreram após a divulgação das perdas gestacionais e óbito.</a:t>
            </a:r>
            <a:endParaRPr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77784" y="1366706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220470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3356828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 adoção de uma comunicação ágil e direta num tema delicado como a Febre do </a:t>
            </a:r>
            <a:r>
              <a:rPr lang="pt-BR" sz="2800" dirty="0" err="1" smtClean="0">
                <a:latin typeface="Montserrat"/>
              </a:rPr>
              <a:t>Oropouche</a:t>
            </a:r>
            <a:r>
              <a:rPr lang="pt-BR" sz="2800" dirty="0" smtClean="0">
                <a:latin typeface="Montserrat"/>
              </a:rPr>
              <a:t>, que reviveu o trauma provocado pelo </a:t>
            </a:r>
            <a:r>
              <a:rPr lang="pt-BR" sz="2800" dirty="0" err="1" smtClean="0">
                <a:latin typeface="Montserrat"/>
              </a:rPr>
              <a:t>Zika</a:t>
            </a:r>
            <a:r>
              <a:rPr lang="pt-BR" sz="2800" dirty="0" smtClean="0">
                <a:latin typeface="Montserrat"/>
              </a:rPr>
              <a:t> Vírus foi um desafio em tempos de </a:t>
            </a:r>
            <a:r>
              <a:rPr lang="pt-BR" sz="2800" dirty="0" err="1" smtClean="0">
                <a:latin typeface="Montserrat"/>
              </a:rPr>
              <a:t>fake</a:t>
            </a:r>
            <a:r>
              <a:rPr lang="pt-BR" sz="2800" dirty="0" smtClean="0">
                <a:latin typeface="Montserrat"/>
              </a:rPr>
              <a:t> </a:t>
            </a:r>
            <a:r>
              <a:rPr lang="pt-BR" sz="2800" dirty="0" err="1" smtClean="0">
                <a:latin typeface="Montserrat"/>
              </a:rPr>
              <a:t>news</a:t>
            </a:r>
            <a:r>
              <a:rPr lang="pt-BR" sz="2800" dirty="0" smtClean="0">
                <a:latin typeface="Montserrat"/>
              </a:rPr>
              <a:t>. A experiência da integração estratégica entre as equipes da Vigilância Ambiental e da Superintendência de Comunicação da SES-PE, demonstrou que é possível recuperar a narrativa de uma temática e repassar essa informação de forma responsável e com retaguarda de evidências.</a:t>
            </a: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05776" y="2227670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20810312" cy="46166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/>
              <a:t>LEMOS, Cláudia; PINHEIRO, Débora. Comunicação pública da ciência e da saúde no pós-pandemia. </a:t>
            </a:r>
            <a:r>
              <a:rPr lang="pt-BR" sz="2400" b="1" dirty="0" smtClean="0"/>
              <a:t>RECIIS</a:t>
            </a:r>
            <a:r>
              <a:rPr lang="pt-BR" sz="2400" dirty="0" smtClean="0"/>
              <a:t>, </a:t>
            </a:r>
            <a:r>
              <a:rPr lang="pt-BR" sz="2400" i="1" dirty="0" smtClean="0"/>
              <a:t>[S. l.]</a:t>
            </a:r>
            <a:r>
              <a:rPr lang="pt-BR" sz="2400" dirty="0" smtClean="0"/>
              <a:t>, v. 17, n. 4, p. 751–756, 2023. DOI: 10.29397/</a:t>
            </a:r>
            <a:r>
              <a:rPr lang="pt-BR" sz="2400" dirty="0" err="1" smtClean="0"/>
              <a:t>reciis</a:t>
            </a:r>
            <a:r>
              <a:rPr lang="pt-BR" sz="2400" dirty="0" smtClean="0"/>
              <a:t>.v17i4.4060. Disponível em: https://www.reciis.icict.fiocruz.br/index.php/reciis/article/view/4060. Acesso em: </a:t>
            </a:r>
            <a:r>
              <a:rPr lang="pt-BR" sz="2400" dirty="0" smtClean="0"/>
              <a:t>12 jul. </a:t>
            </a:r>
            <a:r>
              <a:rPr lang="pt-BR" sz="2400" dirty="0" smtClean="0"/>
              <a:t>2025</a:t>
            </a:r>
            <a:r>
              <a:rPr lang="pt-BR" sz="2400" dirty="0" smtClean="0"/>
              <a:t>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/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MEDEIROS,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D.B.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et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al. </a:t>
            </a:r>
            <a:r>
              <a:rPr lang="en-US" sz="2400" dirty="0" smtClean="0"/>
              <a:t>Case Series of Adverse Pregnancy Outcomes Associated with </a:t>
            </a:r>
            <a:r>
              <a:rPr lang="en-US" sz="2400" dirty="0" err="1" smtClean="0"/>
              <a:t>Oropouche</a:t>
            </a:r>
            <a:r>
              <a:rPr lang="en-US" sz="2400" dirty="0" smtClean="0"/>
              <a:t> Virus Infection. </a:t>
            </a:r>
            <a:r>
              <a:rPr lang="pt-BR" sz="2400" dirty="0" err="1" smtClean="0"/>
              <a:t>Viruses</a:t>
            </a:r>
            <a:r>
              <a:rPr lang="pt-BR" sz="2400" dirty="0" smtClean="0"/>
              <a:t>. V. 17. n. 6. p.:816.. Jun/2025 </a:t>
            </a:r>
            <a:endParaRPr lang="pt-BR" sz="2400" dirty="0" smtClean="0"/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/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s-ES" sz="2400" dirty="0" smtClean="0"/>
              <a:t>OMS. Normas de Comunicación ante brotes epidémicos, WHO/CDS/2005.28, 2005. 8 p.</a:t>
            </a:r>
            <a:endParaRPr lang="en-US" sz="2400" dirty="0" smtClea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/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/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/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17645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pt-BR" sz="2400" dirty="0" smtClean="0"/>
          </a:p>
          <a:p>
            <a:endParaRPr lang="en-US" sz="2400" dirty="0" smtClean="0"/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 smtClean="0"/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491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eduardo.dbezerra</cp:lastModifiedBy>
  <cp:revision>14</cp:revision>
  <dcterms:created xsi:type="dcterms:W3CDTF">2025-09-30T13:28:19Z</dcterms:created>
  <dcterms:modified xsi:type="dcterms:W3CDTF">2025-11-10T23:56:49Z</dcterms:modified>
</cp:coreProperties>
</file>