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3402925" cy="40325675"/>
  <p:notesSz cx="6858000" cy="9144000"/>
  <p:defaultTextStyle>
    <a:defPPr>
      <a:defRPr lang="pt-BR"/>
    </a:defPPr>
    <a:lvl1pPr marL="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54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72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27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45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54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72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26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 userDrawn="1">
          <p15:clr>
            <a:srgbClr val="A4A3A4"/>
          </p15:clr>
        </p15:guide>
        <p15:guide id="2" pos="73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21" d="100"/>
          <a:sy n="21" d="100"/>
        </p:scale>
        <p:origin x="3848" y="19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54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7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2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45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545" indent="0">
              <a:buNone/>
              <a:defRPr sz="11200"/>
            </a:lvl2pPr>
            <a:lvl3pPr marL="3641725" indent="0">
              <a:buNone/>
              <a:defRPr sz="9600"/>
            </a:lvl3pPr>
            <a:lvl4pPr marL="5462270" indent="0">
              <a:buNone/>
              <a:defRPr sz="8000"/>
            </a:lvl4pPr>
            <a:lvl5pPr marL="7283450" indent="0">
              <a:buNone/>
              <a:defRPr sz="8000"/>
            </a:lvl5pPr>
            <a:lvl6pPr marL="9103995" indent="0">
              <a:buNone/>
              <a:defRPr sz="8000"/>
            </a:lvl6pPr>
            <a:lvl7pPr marL="10924540" indent="0">
              <a:buNone/>
              <a:defRPr sz="8000"/>
            </a:lvl7pPr>
            <a:lvl8pPr marL="12745720" indent="0">
              <a:buNone/>
              <a:defRPr sz="8000"/>
            </a:lvl8pPr>
            <a:lvl9pPr marL="14566265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2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725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885" indent="-1365885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9100" indent="-113792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231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86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40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58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3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631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85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54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72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27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45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54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72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26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59815" y="9865995"/>
            <a:ext cx="10053955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161584"/>
            <a:ext cx="9649072" cy="4201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xperiências de práticas de ensino lúdicas para a educação permanente em saúde em ambiente hospitalar filantrópico</a:t>
            </a:r>
            <a:r>
              <a:rPr lang="pt-BR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no período de janeiro de 2024 a outubro de 2025.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5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117600" y="9865360"/>
            <a:ext cx="10019665" cy="71945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55"/>
          <p:cNvSpPr txBox="1"/>
          <p:nvPr/>
        </p:nvSpPr>
        <p:spPr>
          <a:xfrm>
            <a:off x="756285" y="4321175"/>
            <a:ext cx="22163405" cy="20313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EDUCACAO PERMANENTE EM SAÚDE: PRÁTICAS DE ENSINO LÚDICAS EM UM HOSPITAL ONCOLÓGICO FILANTRÓPICOTULO DO TRABALHO</a:t>
            </a:r>
            <a:endParaRPr lang="en-US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756920" y="6543675"/>
            <a:ext cx="22051010" cy="14065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  <a:spcBef>
                <a:spcPct val="0"/>
              </a:spcBef>
            </a:pPr>
            <a:r>
              <a:rPr lang="en-US" sz="392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Elayne Heide Melo da Silva*, Bruna Talita Melo Lino², Danusa Thaís de Queiroz Albuquerque³, Emanuela Marques de Santana</a:t>
            </a: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Morgana Ventura de Oliveira</a:t>
            </a: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</a:t>
            </a: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Renata Gomes Galindo6, Bruna de Souza Buarque7. </a:t>
            </a:r>
            <a:endParaRPr lang="pt-BR" alt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881" y="8063399"/>
            <a:ext cx="21674408" cy="1313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Hospital de Câncer de 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1-7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enyaleheide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@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575" y="14340840"/>
            <a:ext cx="10069195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29335" y="15527655"/>
            <a:ext cx="10046335" cy="7737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As ações realizadas foram:Feira de Conhecimentos, Workshop da Segurança do paciente;Game Jornada do Paciente;Campanha de Doação de Sangue e Órgãos no Setembro Verde; Outubro Rosa com Barbie, Xuxa e paquitas. Etapa 1: os temas foram prioridades do programa da Educação Permanente. Etapa 2: planejamento das ações; Etapa 3: produção de decoração, fantasias, videos, aulas, paródias e jogos com recursos de baixo custo (caixas de papelão, tecido, emborrachados, bolas); Etapa 4:cronogramas divulgados.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116033" y="1434233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972185" y="23403560"/>
            <a:ext cx="1011047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29335" y="24580215"/>
            <a:ext cx="10005695" cy="70338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ecnologias de ensino são eficazes para promover o aprendizado com enfoque transformador. (CROSCATO et al., 2010).A abordagem de temas de forma lúdica, direcionados às demandas dos serviços de saúde, possui potencial educativo pela a adição de valores humanos como sensibilidade, criatividade, ética e alegria (SOUSA et al.,2020).As experiências educativos são essenciais para promover uma assistência em saúde livre de danos através das boas práticas no ambiente hospitalar(BRASIL,2013,2015)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1115780" y="2340941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Freeform 14"/>
          <p:cNvSpPr/>
          <p:nvPr/>
        </p:nvSpPr>
        <p:spPr>
          <a:xfrm>
            <a:off x="12160250" y="9891395"/>
            <a:ext cx="10266045" cy="95567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202160" y="11115675"/>
            <a:ext cx="10285730" cy="56076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GERAL: apresentar práticas lúdicas como ferramentas pedagógicas eficazes para a educação permanente em um hospital oncológico filantrópico.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5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 ESPECÍFICOS: apresentar as ações educativas, descrever as etapas do planejamento e recursos utilizados.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5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709450" y="979379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12131040" y="15873095"/>
            <a:ext cx="10300970" cy="98107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228195" y="17098010"/>
            <a:ext cx="10223500" cy="63303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janeiro de 2024 a outubro de 2025, foram realizados 16 campanhas, 7 vídeos, 2 paródias, 11 fantasias, jogos e palestras interativas. Para 1943 profissionais: 243 médicos, 210 enfermeiros, 507 técnicos de enfermagem, 38 fisioterapeutas e 945 multiprofissionais e administrativos. O lúdico foi eficaz, inovador, de baixo custo, houve maior adesão dos profissionais e satisfação com os treinamentos. Tornou o ambiente propício a melhoria assistencial.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99984" y="1588626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133580" y="24105870"/>
            <a:ext cx="1035431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159615" y="25442545"/>
            <a:ext cx="10195560" cy="4220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 práticas lúdicas favorecem o aprendizado e melhoria da qualidade assistencial. É preciso envolvimento de todos e ações contínuas. Falhas são evitáveis através da educação em saúde, que é essencial e requer mais modelos de ensino com baixo custo compatíveis com o Sistema Único de Saúde.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1557635" y="24192865"/>
            <a:ext cx="11539855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38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 lang="en-US" sz="38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TextBox 58"/>
          <p:cNvSpPr txBox="1"/>
          <p:nvPr/>
        </p:nvSpPr>
        <p:spPr>
          <a:xfrm>
            <a:off x="4285273" y="31181486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0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0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55675" y="32282130"/>
            <a:ext cx="10079355" cy="6699250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Documento de referência para o Programa Nacional de Segurança do Paciente. Ministério da Saúde; Fundação Oswaldo Cruz; Agência Nacional de Vigilância Sanitária. – Brasília: Ministério da Saúde, 2013.</a:t>
            </a:r>
            <a:endParaRPr lang="en-US" sz="240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Agência Nacional de Vigilância Sanitária – ANVISA. Plano Integrado para a Gestão Sanitária da Segurança do Paciente em Serviços de Saúde - Monitoramento e Investigação de Eventos Adversos e Avaliação de Práticas de Segurança do Paciente. Brasília:ANVISA; 2015. </a:t>
            </a:r>
            <a:endParaRPr lang="en-US" sz="240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1557635" y="32188150"/>
            <a:ext cx="11214100" cy="509841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COSCRATO,G.; PINA,J.C.; MELLO,D.F. Utilização de atividades lúdicas na educação em saúde: uma revisão integrativa da literatura. Acta Paul Enfermagem, v. 23,n. 2, p. 257-263, 2010. Disponível em: https://doi.org/10.1590/S0103-21002010000200017. Acesso em: 20 de agosto de 2024.</a:t>
            </a:r>
            <a:endParaRPr lang="en-US" sz="240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SOUSA BORGES, R. C.; PASTANA, I. F.; CRUZ, H. C.; CRUZ, H. C.; DE SOUZA, J.L.; OLIVEIRA, L. K. M.; CORREA BRAGA, T. R. Educação em saúde: relato de experiência educativa com tecnologia lúdica. Revista Extensão &amp; Cidadania, [S. l.], v. 8, n. 13, p. 173-184,2020. DOI:10.22481/recuesb.v8i13.7104.</a:t>
            </a:r>
            <a:endParaRPr lang="en-US" sz="240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3774</Words>
  <Application>WPS Presentation</Application>
  <PresentationFormat>Personalizar</PresentationFormat>
  <Paragraphs>48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Montserrat</vt:lpstr>
      <vt:lpstr>Segoe Print</vt:lpstr>
      <vt:lpstr>Open Sans</vt:lpstr>
      <vt:lpstr>League Spartan</vt:lpstr>
      <vt:lpstr>Calibri</vt:lpstr>
      <vt:lpstr>Microsoft YaHei</vt:lpstr>
      <vt:lpstr>Arial Unicode MS</vt:lpstr>
      <vt:lpstr>Tema do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laudoshr</cp:lastModifiedBy>
  <cp:revision>15</cp:revision>
  <dcterms:created xsi:type="dcterms:W3CDTF">2025-09-30T13:28:00Z</dcterms:created>
  <dcterms:modified xsi:type="dcterms:W3CDTF">2025-11-05T02:33:45Z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1167BDBDA30B42B2ADFF26697EACC84E_13</vt:lpwstr>
  </property>
  <property fmtid="{D5CDD505-2E9C-101B-9397-08002B2CF9AE}" pid="3" name="KSOProductBuildVer">
    <vt:lpwstr>1046-12.2.0.13266</vt:lpwstr>
  </property>
</Properties>
</file>