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73" r:id="rId3"/>
    <p:sldId id="274" r:id="rId4"/>
    <p:sldId id="275" r:id="rId5"/>
    <p:sldId id="276" r:id="rId6"/>
    <p:sldId id="277" r:id="rId7"/>
    <p:sldId id="281" r:id="rId8"/>
    <p:sldId id="278" r:id="rId9"/>
    <p:sldId id="271" r:id="rId10"/>
    <p:sldId id="272" r:id="rId11"/>
  </p:sldIdLst>
  <p:sldSz cx="18286413" cy="10287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Montserrat" pitchFamily="2" charset="77"/>
      <p:regular r:id="rId17"/>
      <p:bold r:id="rId18"/>
      <p:italic r:id="rId19"/>
      <p:boldItalic r:id="rId20"/>
    </p:embeddedFont>
    <p:embeddedFont>
      <p:font typeface="Poppins" pitchFamily="2" charset="77"/>
      <p:regular r:id="rId21"/>
      <p:bold r:id="rId22"/>
      <p:italic r:id="rId23"/>
      <p:boldItalic r:id="rId24"/>
    </p:embeddedFont>
    <p:embeddedFont>
      <p:font typeface="Poppins Bold" pitchFamily="2" charset="77"/>
      <p:regular r:id="rId25"/>
      <p:bold r:id="rId26"/>
    </p:embeddedFont>
    <p:embeddedFont>
      <p:font typeface="Telegraf" panose="020B0604020202020204" pitchFamily="34" charset="0"/>
      <p:regular r:id="rId27"/>
    </p:embeddedFont>
    <p:embeddedFont>
      <p:font typeface="Telegraf Bold" panose="020B0604020202020204" pitchFamily="34" charset="0"/>
      <p:regular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1" roundtripDataSignature="AMtx7mjgJHYAEkIm3bYMrKgugvFkt9pmB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82"/>
  </p:normalViewPr>
  <p:slideViewPr>
    <p:cSldViewPr snapToGrid="0">
      <p:cViewPr varScale="1">
        <p:scale>
          <a:sx n="74" d="100"/>
          <a:sy n="74" d="100"/>
        </p:scale>
        <p:origin x="600" y="176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3BBA307F-E8C5-58E7-F4C9-044D215CA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>
            <a:extLst>
              <a:ext uri="{FF2B5EF4-FFF2-40B4-BE49-F238E27FC236}">
                <a16:creationId xmlns:a16="http://schemas.microsoft.com/office/drawing/2014/main" id="{CDA9F791-BC3F-B6B2-09CD-DACCB087143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>
            <a:extLst>
              <a:ext uri="{FF2B5EF4-FFF2-40B4-BE49-F238E27FC236}">
                <a16:creationId xmlns:a16="http://schemas.microsoft.com/office/drawing/2014/main" id="{F8097DFE-59B0-49AF-7CE5-192BA5C8C03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1303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>
          <a:extLst>
            <a:ext uri="{FF2B5EF4-FFF2-40B4-BE49-F238E27FC236}">
              <a16:creationId xmlns:a16="http://schemas.microsoft.com/office/drawing/2014/main" id="{89702495-DCCC-37D3-21DF-B6D65B2E4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>
            <a:extLst>
              <a:ext uri="{FF2B5EF4-FFF2-40B4-BE49-F238E27FC236}">
                <a16:creationId xmlns:a16="http://schemas.microsoft.com/office/drawing/2014/main" id="{952E258E-FCD8-0D7C-171F-460A944A358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5:notes">
            <a:extLst>
              <a:ext uri="{FF2B5EF4-FFF2-40B4-BE49-F238E27FC236}">
                <a16:creationId xmlns:a16="http://schemas.microsoft.com/office/drawing/2014/main" id="{2958B259-5F3C-0720-74B0-E03770DB18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32205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>
          <a:extLst>
            <a:ext uri="{FF2B5EF4-FFF2-40B4-BE49-F238E27FC236}">
              <a16:creationId xmlns:a16="http://schemas.microsoft.com/office/drawing/2014/main" id="{CAA3B1A6-0988-C946-C416-DFBE70D51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>
            <a:extLst>
              <a:ext uri="{FF2B5EF4-FFF2-40B4-BE49-F238E27FC236}">
                <a16:creationId xmlns:a16="http://schemas.microsoft.com/office/drawing/2014/main" id="{5F7FEDA0-69B5-7868-3AE1-6BBBDA5189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7:notes">
            <a:extLst>
              <a:ext uri="{FF2B5EF4-FFF2-40B4-BE49-F238E27FC236}">
                <a16:creationId xmlns:a16="http://schemas.microsoft.com/office/drawing/2014/main" id="{0F3786FE-2274-87F7-7B69-DA4A7F8ADB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332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>
          <a:extLst>
            <a:ext uri="{FF2B5EF4-FFF2-40B4-BE49-F238E27FC236}">
              <a16:creationId xmlns:a16="http://schemas.microsoft.com/office/drawing/2014/main" id="{AAD3194C-8738-567B-626F-4365703C7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9:notes">
            <a:extLst>
              <a:ext uri="{FF2B5EF4-FFF2-40B4-BE49-F238E27FC236}">
                <a16:creationId xmlns:a16="http://schemas.microsoft.com/office/drawing/2014/main" id="{6176000D-ADE0-5FCA-0A9A-97BD01F26AA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9:notes">
            <a:extLst>
              <a:ext uri="{FF2B5EF4-FFF2-40B4-BE49-F238E27FC236}">
                <a16:creationId xmlns:a16="http://schemas.microsoft.com/office/drawing/2014/main" id="{804C3D99-B039-08EE-7AE0-E71FC275780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356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>
          <a:extLst>
            <a:ext uri="{FF2B5EF4-FFF2-40B4-BE49-F238E27FC236}">
              <a16:creationId xmlns:a16="http://schemas.microsoft.com/office/drawing/2014/main" id="{C8B1B5FD-CB0E-3882-7246-512C00444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>
            <a:extLst>
              <a:ext uri="{FF2B5EF4-FFF2-40B4-BE49-F238E27FC236}">
                <a16:creationId xmlns:a16="http://schemas.microsoft.com/office/drawing/2014/main" id="{68DA9C67-B432-1215-8315-8986172C02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5:notes">
            <a:extLst>
              <a:ext uri="{FF2B5EF4-FFF2-40B4-BE49-F238E27FC236}">
                <a16:creationId xmlns:a16="http://schemas.microsoft.com/office/drawing/2014/main" id="{538DA30D-0C90-1EEF-E7D9-FF3DD214C70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27028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>
          <a:extLst>
            <a:ext uri="{FF2B5EF4-FFF2-40B4-BE49-F238E27FC236}">
              <a16:creationId xmlns:a16="http://schemas.microsoft.com/office/drawing/2014/main" id="{2A190C5B-E736-CD3B-8D7D-F471D9A89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>
            <a:extLst>
              <a:ext uri="{FF2B5EF4-FFF2-40B4-BE49-F238E27FC236}">
                <a16:creationId xmlns:a16="http://schemas.microsoft.com/office/drawing/2014/main" id="{3A56BA2C-3A33-BD7F-68EB-0DE9C745BD5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5:notes">
            <a:extLst>
              <a:ext uri="{FF2B5EF4-FFF2-40B4-BE49-F238E27FC236}">
                <a16:creationId xmlns:a16="http://schemas.microsoft.com/office/drawing/2014/main" id="{4EC53194-E3D8-405E-08E9-B1C390C7AC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49961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>
          <a:extLst>
            <a:ext uri="{FF2B5EF4-FFF2-40B4-BE49-F238E27FC236}">
              <a16:creationId xmlns:a16="http://schemas.microsoft.com/office/drawing/2014/main" id="{7AD1A18A-7CDA-AA49-680D-F66D17391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>
            <a:extLst>
              <a:ext uri="{FF2B5EF4-FFF2-40B4-BE49-F238E27FC236}">
                <a16:creationId xmlns:a16="http://schemas.microsoft.com/office/drawing/2014/main" id="{4B2FF6DD-B506-2397-C8E5-04174657A5F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5:notes">
            <a:extLst>
              <a:ext uri="{FF2B5EF4-FFF2-40B4-BE49-F238E27FC236}">
                <a16:creationId xmlns:a16="http://schemas.microsoft.com/office/drawing/2014/main" id="{FFEE823C-55C6-17C0-94B2-6A0DE1F457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09158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9"/>
          <p:cNvSpPr txBox="1">
            <a:spLocks noGrp="1"/>
          </p:cNvSpPr>
          <p:nvPr>
            <p:ph type="ctrTitle"/>
          </p:nvPr>
        </p:nvSpPr>
        <p:spPr>
          <a:xfrm>
            <a:off x="1371482" y="3195640"/>
            <a:ext cx="15543451" cy="2205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subTitle" idx="1"/>
          </p:nvPr>
        </p:nvSpPr>
        <p:spPr>
          <a:xfrm>
            <a:off x="2742963" y="5829300"/>
            <a:ext cx="12800489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19"/>
          <p:cNvSpPr txBox="1">
            <a:spLocks noGrp="1"/>
          </p:cNvSpPr>
          <p:nvPr>
            <p:ph type="dt" idx="10"/>
          </p:nvPr>
        </p:nvSpPr>
        <p:spPr>
          <a:xfrm>
            <a:off x="914321" y="9534527"/>
            <a:ext cx="426683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9"/>
          <p:cNvSpPr txBox="1">
            <a:spLocks noGrp="1"/>
          </p:cNvSpPr>
          <p:nvPr>
            <p:ph type="ftr" idx="11"/>
          </p:nvPr>
        </p:nvSpPr>
        <p:spPr>
          <a:xfrm>
            <a:off x="6247859" y="9534527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ldNum" idx="12"/>
          </p:nvPr>
        </p:nvSpPr>
        <p:spPr>
          <a:xfrm>
            <a:off x="13105263" y="9534527"/>
            <a:ext cx="426683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9"/>
          <p:cNvSpPr txBox="1">
            <a:spLocks noGrp="1"/>
          </p:cNvSpPr>
          <p:nvPr>
            <p:ph type="title"/>
          </p:nvPr>
        </p:nvSpPr>
        <p:spPr>
          <a:xfrm rot="5400000">
            <a:off x="26239512" y="687747"/>
            <a:ext cx="8777288" cy="822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9"/>
          <p:cNvSpPr txBox="1">
            <a:spLocks noGrp="1"/>
          </p:cNvSpPr>
          <p:nvPr>
            <p:ph type="body" idx="1"/>
          </p:nvPr>
        </p:nvSpPr>
        <p:spPr>
          <a:xfrm rot="5400000">
            <a:off x="9630939" y="-7390339"/>
            <a:ext cx="8777288" cy="24381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29"/>
          <p:cNvSpPr txBox="1">
            <a:spLocks noGrp="1"/>
          </p:cNvSpPr>
          <p:nvPr>
            <p:ph type="dt" idx="10"/>
          </p:nvPr>
        </p:nvSpPr>
        <p:spPr>
          <a:xfrm>
            <a:off x="914321" y="9534527"/>
            <a:ext cx="426683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9"/>
          <p:cNvSpPr txBox="1">
            <a:spLocks noGrp="1"/>
          </p:cNvSpPr>
          <p:nvPr>
            <p:ph type="ftr" idx="11"/>
          </p:nvPr>
        </p:nvSpPr>
        <p:spPr>
          <a:xfrm>
            <a:off x="6247859" y="9534527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9"/>
          <p:cNvSpPr txBox="1">
            <a:spLocks noGrp="1"/>
          </p:cNvSpPr>
          <p:nvPr>
            <p:ph type="sldNum" idx="12"/>
          </p:nvPr>
        </p:nvSpPr>
        <p:spPr>
          <a:xfrm>
            <a:off x="13105263" y="9534527"/>
            <a:ext cx="426683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0"/>
          <p:cNvSpPr txBox="1">
            <a:spLocks noGrp="1"/>
          </p:cNvSpPr>
          <p:nvPr>
            <p:ph type="title"/>
          </p:nvPr>
        </p:nvSpPr>
        <p:spPr>
          <a:xfrm>
            <a:off x="914321" y="411957"/>
            <a:ext cx="16457772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body" idx="1"/>
          </p:nvPr>
        </p:nvSpPr>
        <p:spPr>
          <a:xfrm>
            <a:off x="914321" y="2400302"/>
            <a:ext cx="16457772" cy="6788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20"/>
          <p:cNvSpPr txBox="1">
            <a:spLocks noGrp="1"/>
          </p:cNvSpPr>
          <p:nvPr>
            <p:ph type="dt" idx="10"/>
          </p:nvPr>
        </p:nvSpPr>
        <p:spPr>
          <a:xfrm>
            <a:off x="914321" y="9534527"/>
            <a:ext cx="426683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0"/>
          <p:cNvSpPr txBox="1">
            <a:spLocks noGrp="1"/>
          </p:cNvSpPr>
          <p:nvPr>
            <p:ph type="ftr" idx="11"/>
          </p:nvPr>
        </p:nvSpPr>
        <p:spPr>
          <a:xfrm>
            <a:off x="6247859" y="9534527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0"/>
          <p:cNvSpPr txBox="1">
            <a:spLocks noGrp="1"/>
          </p:cNvSpPr>
          <p:nvPr>
            <p:ph type="sldNum" idx="12"/>
          </p:nvPr>
        </p:nvSpPr>
        <p:spPr>
          <a:xfrm>
            <a:off x="13105263" y="9534527"/>
            <a:ext cx="426683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1"/>
          <p:cNvSpPr txBox="1">
            <a:spLocks noGrp="1"/>
          </p:cNvSpPr>
          <p:nvPr>
            <p:ph type="title"/>
          </p:nvPr>
        </p:nvSpPr>
        <p:spPr>
          <a:xfrm>
            <a:off x="1444502" y="6610352"/>
            <a:ext cx="15543451" cy="204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body" idx="1"/>
          </p:nvPr>
        </p:nvSpPr>
        <p:spPr>
          <a:xfrm>
            <a:off x="1444502" y="4360070"/>
            <a:ext cx="15543451" cy="2250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21"/>
          <p:cNvSpPr txBox="1">
            <a:spLocks noGrp="1"/>
          </p:cNvSpPr>
          <p:nvPr>
            <p:ph type="dt" idx="10"/>
          </p:nvPr>
        </p:nvSpPr>
        <p:spPr>
          <a:xfrm>
            <a:off x="914321" y="9534527"/>
            <a:ext cx="426683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1"/>
          <p:cNvSpPr txBox="1">
            <a:spLocks noGrp="1"/>
          </p:cNvSpPr>
          <p:nvPr>
            <p:ph type="ftr" idx="11"/>
          </p:nvPr>
        </p:nvSpPr>
        <p:spPr>
          <a:xfrm>
            <a:off x="6247859" y="9534527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1"/>
          <p:cNvSpPr txBox="1">
            <a:spLocks noGrp="1"/>
          </p:cNvSpPr>
          <p:nvPr>
            <p:ph type="sldNum" idx="12"/>
          </p:nvPr>
        </p:nvSpPr>
        <p:spPr>
          <a:xfrm>
            <a:off x="13105263" y="9534527"/>
            <a:ext cx="426683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2"/>
          <p:cNvSpPr txBox="1">
            <a:spLocks noGrp="1"/>
          </p:cNvSpPr>
          <p:nvPr>
            <p:ph type="title"/>
          </p:nvPr>
        </p:nvSpPr>
        <p:spPr>
          <a:xfrm>
            <a:off x="914321" y="411957"/>
            <a:ext cx="16457772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2"/>
          <p:cNvSpPr txBox="1">
            <a:spLocks noGrp="1"/>
          </p:cNvSpPr>
          <p:nvPr>
            <p:ph type="body" idx="1"/>
          </p:nvPr>
        </p:nvSpPr>
        <p:spPr>
          <a:xfrm>
            <a:off x="1828643" y="2400302"/>
            <a:ext cx="16302211" cy="6788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22"/>
          <p:cNvSpPr txBox="1">
            <a:spLocks noGrp="1"/>
          </p:cNvSpPr>
          <p:nvPr>
            <p:ph type="body" idx="2"/>
          </p:nvPr>
        </p:nvSpPr>
        <p:spPr>
          <a:xfrm>
            <a:off x="18435626" y="2400302"/>
            <a:ext cx="16305385" cy="6788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dt" idx="10"/>
          </p:nvPr>
        </p:nvSpPr>
        <p:spPr>
          <a:xfrm>
            <a:off x="914321" y="9534527"/>
            <a:ext cx="426683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2"/>
          <p:cNvSpPr txBox="1">
            <a:spLocks noGrp="1"/>
          </p:cNvSpPr>
          <p:nvPr>
            <p:ph type="ftr" idx="11"/>
          </p:nvPr>
        </p:nvSpPr>
        <p:spPr>
          <a:xfrm>
            <a:off x="6247859" y="9534527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2"/>
          <p:cNvSpPr txBox="1">
            <a:spLocks noGrp="1"/>
          </p:cNvSpPr>
          <p:nvPr>
            <p:ph type="sldNum" idx="12"/>
          </p:nvPr>
        </p:nvSpPr>
        <p:spPr>
          <a:xfrm>
            <a:off x="13105263" y="9534527"/>
            <a:ext cx="426683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3"/>
          <p:cNvSpPr txBox="1">
            <a:spLocks noGrp="1"/>
          </p:cNvSpPr>
          <p:nvPr>
            <p:ph type="title"/>
          </p:nvPr>
        </p:nvSpPr>
        <p:spPr>
          <a:xfrm>
            <a:off x="914321" y="411957"/>
            <a:ext cx="16457772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3"/>
          <p:cNvSpPr txBox="1">
            <a:spLocks noGrp="1"/>
          </p:cNvSpPr>
          <p:nvPr>
            <p:ph type="body" idx="1"/>
          </p:nvPr>
        </p:nvSpPr>
        <p:spPr>
          <a:xfrm>
            <a:off x="914322" y="2302670"/>
            <a:ext cx="8079675" cy="959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body" idx="2"/>
          </p:nvPr>
        </p:nvSpPr>
        <p:spPr>
          <a:xfrm>
            <a:off x="914322" y="3262313"/>
            <a:ext cx="8079675" cy="5926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1" name="Google Shape;41;p23"/>
          <p:cNvSpPr txBox="1">
            <a:spLocks noGrp="1"/>
          </p:cNvSpPr>
          <p:nvPr>
            <p:ph type="body" idx="3"/>
          </p:nvPr>
        </p:nvSpPr>
        <p:spPr>
          <a:xfrm>
            <a:off x="9289246" y="2302670"/>
            <a:ext cx="8082849" cy="959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23"/>
          <p:cNvSpPr txBox="1">
            <a:spLocks noGrp="1"/>
          </p:cNvSpPr>
          <p:nvPr>
            <p:ph type="body" idx="4"/>
          </p:nvPr>
        </p:nvSpPr>
        <p:spPr>
          <a:xfrm>
            <a:off x="9289246" y="3262313"/>
            <a:ext cx="8082849" cy="5926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3" name="Google Shape;43;p23"/>
          <p:cNvSpPr txBox="1">
            <a:spLocks noGrp="1"/>
          </p:cNvSpPr>
          <p:nvPr>
            <p:ph type="dt" idx="10"/>
          </p:nvPr>
        </p:nvSpPr>
        <p:spPr>
          <a:xfrm>
            <a:off x="914321" y="9534527"/>
            <a:ext cx="426683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3"/>
          <p:cNvSpPr txBox="1">
            <a:spLocks noGrp="1"/>
          </p:cNvSpPr>
          <p:nvPr>
            <p:ph type="ftr" idx="11"/>
          </p:nvPr>
        </p:nvSpPr>
        <p:spPr>
          <a:xfrm>
            <a:off x="6247859" y="9534527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3"/>
          <p:cNvSpPr txBox="1">
            <a:spLocks noGrp="1"/>
          </p:cNvSpPr>
          <p:nvPr>
            <p:ph type="sldNum" idx="12"/>
          </p:nvPr>
        </p:nvSpPr>
        <p:spPr>
          <a:xfrm>
            <a:off x="13105263" y="9534527"/>
            <a:ext cx="426683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4"/>
          <p:cNvSpPr txBox="1">
            <a:spLocks noGrp="1"/>
          </p:cNvSpPr>
          <p:nvPr>
            <p:ph type="title"/>
          </p:nvPr>
        </p:nvSpPr>
        <p:spPr>
          <a:xfrm>
            <a:off x="914321" y="411957"/>
            <a:ext cx="16457772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dt" idx="10"/>
          </p:nvPr>
        </p:nvSpPr>
        <p:spPr>
          <a:xfrm>
            <a:off x="914321" y="9534527"/>
            <a:ext cx="426683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4"/>
          <p:cNvSpPr txBox="1">
            <a:spLocks noGrp="1"/>
          </p:cNvSpPr>
          <p:nvPr>
            <p:ph type="ftr" idx="11"/>
          </p:nvPr>
        </p:nvSpPr>
        <p:spPr>
          <a:xfrm>
            <a:off x="6247859" y="9534527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4"/>
          <p:cNvSpPr txBox="1">
            <a:spLocks noGrp="1"/>
          </p:cNvSpPr>
          <p:nvPr>
            <p:ph type="sldNum" idx="12"/>
          </p:nvPr>
        </p:nvSpPr>
        <p:spPr>
          <a:xfrm>
            <a:off x="13105263" y="9534527"/>
            <a:ext cx="426683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6"/>
          <p:cNvSpPr txBox="1">
            <a:spLocks noGrp="1"/>
          </p:cNvSpPr>
          <p:nvPr>
            <p:ph type="title"/>
          </p:nvPr>
        </p:nvSpPr>
        <p:spPr>
          <a:xfrm>
            <a:off x="914322" y="409575"/>
            <a:ext cx="6016104" cy="1743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body" idx="1"/>
          </p:nvPr>
        </p:nvSpPr>
        <p:spPr>
          <a:xfrm>
            <a:off x="7149480" y="409577"/>
            <a:ext cx="10222613" cy="8779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8" name="Google Shape;58;p26"/>
          <p:cNvSpPr txBox="1">
            <a:spLocks noGrp="1"/>
          </p:cNvSpPr>
          <p:nvPr>
            <p:ph type="body" idx="2"/>
          </p:nvPr>
        </p:nvSpPr>
        <p:spPr>
          <a:xfrm>
            <a:off x="914322" y="2152652"/>
            <a:ext cx="6016104" cy="703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9" name="Google Shape;59;p26"/>
          <p:cNvSpPr txBox="1">
            <a:spLocks noGrp="1"/>
          </p:cNvSpPr>
          <p:nvPr>
            <p:ph type="dt" idx="10"/>
          </p:nvPr>
        </p:nvSpPr>
        <p:spPr>
          <a:xfrm>
            <a:off x="914321" y="9534527"/>
            <a:ext cx="426683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6"/>
          <p:cNvSpPr txBox="1">
            <a:spLocks noGrp="1"/>
          </p:cNvSpPr>
          <p:nvPr>
            <p:ph type="ftr" idx="11"/>
          </p:nvPr>
        </p:nvSpPr>
        <p:spPr>
          <a:xfrm>
            <a:off x="6247859" y="9534527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6"/>
          <p:cNvSpPr txBox="1">
            <a:spLocks noGrp="1"/>
          </p:cNvSpPr>
          <p:nvPr>
            <p:ph type="sldNum" idx="12"/>
          </p:nvPr>
        </p:nvSpPr>
        <p:spPr>
          <a:xfrm>
            <a:off x="13105263" y="9534527"/>
            <a:ext cx="426683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7"/>
          <p:cNvSpPr txBox="1">
            <a:spLocks noGrp="1"/>
          </p:cNvSpPr>
          <p:nvPr>
            <p:ph type="title"/>
          </p:nvPr>
        </p:nvSpPr>
        <p:spPr>
          <a:xfrm>
            <a:off x="3584265" y="7200900"/>
            <a:ext cx="10971848" cy="85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7"/>
          <p:cNvSpPr>
            <a:spLocks noGrp="1"/>
          </p:cNvSpPr>
          <p:nvPr>
            <p:ph type="pic" idx="2"/>
          </p:nvPr>
        </p:nvSpPr>
        <p:spPr>
          <a:xfrm>
            <a:off x="3584265" y="919163"/>
            <a:ext cx="10971848" cy="61722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5" name="Google Shape;65;p27"/>
          <p:cNvSpPr txBox="1">
            <a:spLocks noGrp="1"/>
          </p:cNvSpPr>
          <p:nvPr>
            <p:ph type="body" idx="1"/>
          </p:nvPr>
        </p:nvSpPr>
        <p:spPr>
          <a:xfrm>
            <a:off x="3584265" y="8051007"/>
            <a:ext cx="10971848" cy="1207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6" name="Google Shape;66;p27"/>
          <p:cNvSpPr txBox="1">
            <a:spLocks noGrp="1"/>
          </p:cNvSpPr>
          <p:nvPr>
            <p:ph type="dt" idx="10"/>
          </p:nvPr>
        </p:nvSpPr>
        <p:spPr>
          <a:xfrm>
            <a:off x="914321" y="9534527"/>
            <a:ext cx="426683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7"/>
          <p:cNvSpPr txBox="1">
            <a:spLocks noGrp="1"/>
          </p:cNvSpPr>
          <p:nvPr>
            <p:ph type="ftr" idx="11"/>
          </p:nvPr>
        </p:nvSpPr>
        <p:spPr>
          <a:xfrm>
            <a:off x="6247859" y="9534527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7"/>
          <p:cNvSpPr txBox="1">
            <a:spLocks noGrp="1"/>
          </p:cNvSpPr>
          <p:nvPr>
            <p:ph type="sldNum" idx="12"/>
          </p:nvPr>
        </p:nvSpPr>
        <p:spPr>
          <a:xfrm>
            <a:off x="13105263" y="9534527"/>
            <a:ext cx="426683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8"/>
          <p:cNvSpPr txBox="1">
            <a:spLocks noGrp="1"/>
          </p:cNvSpPr>
          <p:nvPr>
            <p:ph type="title"/>
          </p:nvPr>
        </p:nvSpPr>
        <p:spPr>
          <a:xfrm>
            <a:off x="914321" y="411957"/>
            <a:ext cx="16457772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8"/>
          <p:cNvSpPr txBox="1">
            <a:spLocks noGrp="1"/>
          </p:cNvSpPr>
          <p:nvPr>
            <p:ph type="body" idx="1"/>
          </p:nvPr>
        </p:nvSpPr>
        <p:spPr>
          <a:xfrm rot="5400000">
            <a:off x="5748734" y="-2434112"/>
            <a:ext cx="6788945" cy="16457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28"/>
          <p:cNvSpPr txBox="1">
            <a:spLocks noGrp="1"/>
          </p:cNvSpPr>
          <p:nvPr>
            <p:ph type="dt" idx="10"/>
          </p:nvPr>
        </p:nvSpPr>
        <p:spPr>
          <a:xfrm>
            <a:off x="914321" y="9534527"/>
            <a:ext cx="426683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8"/>
          <p:cNvSpPr txBox="1">
            <a:spLocks noGrp="1"/>
          </p:cNvSpPr>
          <p:nvPr>
            <p:ph type="ftr" idx="11"/>
          </p:nvPr>
        </p:nvSpPr>
        <p:spPr>
          <a:xfrm>
            <a:off x="6247859" y="9534527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8"/>
          <p:cNvSpPr txBox="1">
            <a:spLocks noGrp="1"/>
          </p:cNvSpPr>
          <p:nvPr>
            <p:ph type="sldNum" idx="12"/>
          </p:nvPr>
        </p:nvSpPr>
        <p:spPr>
          <a:xfrm>
            <a:off x="13105263" y="9534527"/>
            <a:ext cx="426683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>
            <a:spLocks noGrp="1"/>
          </p:cNvSpPr>
          <p:nvPr>
            <p:ph type="title"/>
          </p:nvPr>
        </p:nvSpPr>
        <p:spPr>
          <a:xfrm>
            <a:off x="914321" y="411957"/>
            <a:ext cx="16457772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8"/>
          <p:cNvSpPr txBox="1">
            <a:spLocks noGrp="1"/>
          </p:cNvSpPr>
          <p:nvPr>
            <p:ph type="body" idx="1"/>
          </p:nvPr>
        </p:nvSpPr>
        <p:spPr>
          <a:xfrm>
            <a:off x="914321" y="2400302"/>
            <a:ext cx="16457772" cy="6788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8"/>
          <p:cNvSpPr txBox="1">
            <a:spLocks noGrp="1"/>
          </p:cNvSpPr>
          <p:nvPr>
            <p:ph type="dt" idx="10"/>
          </p:nvPr>
        </p:nvSpPr>
        <p:spPr>
          <a:xfrm>
            <a:off x="914321" y="9534527"/>
            <a:ext cx="426683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8"/>
          <p:cNvSpPr txBox="1">
            <a:spLocks noGrp="1"/>
          </p:cNvSpPr>
          <p:nvPr>
            <p:ph type="ftr" idx="11"/>
          </p:nvPr>
        </p:nvSpPr>
        <p:spPr>
          <a:xfrm>
            <a:off x="6247859" y="9534527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8"/>
          <p:cNvSpPr txBox="1">
            <a:spLocks noGrp="1"/>
          </p:cNvSpPr>
          <p:nvPr>
            <p:ph type="sldNum" idx="12"/>
          </p:nvPr>
        </p:nvSpPr>
        <p:spPr>
          <a:xfrm>
            <a:off x="13105263" y="9534527"/>
            <a:ext cx="426683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pic>
        <p:nvPicPr>
          <p:cNvPr id="11" name="Google Shape;11;p18" descr="C:\Users\rao656402\Desktop\ppt1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-3175" y="-4763"/>
            <a:ext cx="18294350" cy="1029652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png"/><Relationship Id="rId3" Type="http://schemas.openxmlformats.org/officeDocument/2006/relationships/image" Target="../media/image4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6.png"/><Relationship Id="rId10" Type="http://schemas.openxmlformats.org/officeDocument/2006/relationships/image" Target="../media/image24.svg"/><Relationship Id="rId4" Type="http://schemas.openxmlformats.org/officeDocument/2006/relationships/image" Target="../media/image5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4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" descr="C:\Users\rao656402\Desktop\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8230" y="2695228"/>
            <a:ext cx="5692485" cy="2114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 descr="C:\Users\rao656402\Desktop\logos 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47261" y="8580538"/>
            <a:ext cx="8239041" cy="595409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6854953" y="2234402"/>
            <a:ext cx="11073230" cy="3600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66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>
                <a:solidFill>
                  <a:schemeClr val="lt1"/>
                </a:solidFill>
                <a:latin typeface="Poppins" panose="00000500000000000000" pitchFamily="2" charset="0"/>
                <a:ea typeface="Montserrat"/>
                <a:cs typeface="Poppins" panose="00000500000000000000" pitchFamily="2" charset="0"/>
                <a:sym typeface="Montserrat"/>
              </a:rPr>
              <a:t>Consulta Pública </a:t>
            </a:r>
            <a:r>
              <a:rPr lang="en-US" sz="4000" b="1" i="0" u="none" strike="noStrike" cap="none" dirty="0" err="1">
                <a:solidFill>
                  <a:schemeClr val="lt1"/>
                </a:solidFill>
                <a:latin typeface="Poppins" panose="00000500000000000000" pitchFamily="2" charset="0"/>
                <a:ea typeface="Montserrat"/>
                <a:cs typeface="Poppins" panose="00000500000000000000" pitchFamily="2" charset="0"/>
                <a:sym typeface="Montserrat"/>
              </a:rPr>
              <a:t>como</a:t>
            </a:r>
            <a:r>
              <a:rPr lang="en-US" sz="4000" b="1" i="0" u="none" strike="noStrike" cap="none" dirty="0">
                <a:solidFill>
                  <a:schemeClr val="lt1"/>
                </a:solidFill>
                <a:latin typeface="Poppins" panose="00000500000000000000" pitchFamily="2" charset="0"/>
                <a:ea typeface="Montserrat"/>
                <a:cs typeface="Poppins" panose="00000500000000000000" pitchFamily="2" charset="0"/>
                <a:sym typeface="Montserrat"/>
              </a:rPr>
              <a:t> </a:t>
            </a:r>
            <a:r>
              <a:rPr lang="en-US" sz="4000" b="1" i="0" u="none" strike="noStrike" cap="none" dirty="0" err="1">
                <a:solidFill>
                  <a:schemeClr val="lt1"/>
                </a:solidFill>
                <a:latin typeface="Poppins" panose="00000500000000000000" pitchFamily="2" charset="0"/>
                <a:ea typeface="Montserrat"/>
                <a:cs typeface="Poppins" panose="00000500000000000000" pitchFamily="2" charset="0"/>
                <a:sym typeface="Montserrat"/>
              </a:rPr>
              <a:t>Estratégia</a:t>
            </a:r>
            <a:r>
              <a:rPr lang="en-US" sz="4000" b="1" i="0" u="none" strike="noStrike" cap="none" dirty="0">
                <a:solidFill>
                  <a:schemeClr val="lt1"/>
                </a:solidFill>
                <a:latin typeface="Poppins" panose="00000500000000000000" pitchFamily="2" charset="0"/>
                <a:ea typeface="Montserrat"/>
                <a:cs typeface="Poppins" panose="00000500000000000000" pitchFamily="2" charset="0"/>
                <a:sym typeface="Montserrat"/>
              </a:rPr>
              <a:t> de </a:t>
            </a:r>
            <a:r>
              <a:rPr lang="en-US" sz="4000" b="1" i="0" u="none" strike="noStrike" cap="none" dirty="0" err="1">
                <a:solidFill>
                  <a:schemeClr val="lt1"/>
                </a:solidFill>
                <a:latin typeface="Poppins" panose="00000500000000000000" pitchFamily="2" charset="0"/>
                <a:ea typeface="Montserrat"/>
                <a:cs typeface="Poppins" panose="00000500000000000000" pitchFamily="2" charset="0"/>
                <a:sym typeface="Montserrat"/>
              </a:rPr>
              <a:t>Participação</a:t>
            </a:r>
            <a:r>
              <a:rPr lang="en-US" sz="4000" b="1" i="0" u="none" strike="noStrike" cap="none" dirty="0">
                <a:solidFill>
                  <a:schemeClr val="lt1"/>
                </a:solidFill>
                <a:latin typeface="Poppins" panose="00000500000000000000" pitchFamily="2" charset="0"/>
                <a:ea typeface="Montserrat"/>
                <a:cs typeface="Poppins" panose="00000500000000000000" pitchFamily="2" charset="0"/>
                <a:sym typeface="Montserrat"/>
              </a:rPr>
              <a:t> Social </a:t>
            </a:r>
            <a:r>
              <a:rPr lang="en-US" sz="4000" b="1" i="0" u="none" strike="noStrike" cap="none" dirty="0" err="1">
                <a:solidFill>
                  <a:schemeClr val="lt1"/>
                </a:solidFill>
                <a:latin typeface="Poppins" panose="00000500000000000000" pitchFamily="2" charset="0"/>
                <a:ea typeface="Montserrat"/>
                <a:cs typeface="Poppins" panose="00000500000000000000" pitchFamily="2" charset="0"/>
                <a:sym typeface="Montserrat"/>
              </a:rPr>
              <a:t>na</a:t>
            </a:r>
            <a:r>
              <a:rPr lang="en-US" sz="4000" b="1" i="0" u="none" strike="noStrike" cap="none" dirty="0">
                <a:solidFill>
                  <a:schemeClr val="lt1"/>
                </a:solidFill>
                <a:latin typeface="Poppins" panose="00000500000000000000" pitchFamily="2" charset="0"/>
                <a:ea typeface="Montserrat"/>
                <a:cs typeface="Poppins" panose="00000500000000000000" pitchFamily="2" charset="0"/>
                <a:sym typeface="Montserrat"/>
              </a:rPr>
              <a:t> </a:t>
            </a:r>
            <a:r>
              <a:rPr lang="en-US" sz="4000" b="1" i="0" u="none" strike="noStrike" cap="none" dirty="0" err="1">
                <a:solidFill>
                  <a:schemeClr val="lt1"/>
                </a:solidFill>
                <a:latin typeface="Poppins" panose="00000500000000000000" pitchFamily="2" charset="0"/>
                <a:ea typeface="Montserrat"/>
                <a:cs typeface="Poppins" panose="00000500000000000000" pitchFamily="2" charset="0"/>
                <a:sym typeface="Montserrat"/>
              </a:rPr>
              <a:t>Atualização</a:t>
            </a:r>
            <a:r>
              <a:rPr lang="en-US" sz="4000" b="1" i="0" u="none" strike="noStrike" cap="none" dirty="0">
                <a:solidFill>
                  <a:schemeClr val="lt1"/>
                </a:solidFill>
                <a:latin typeface="Poppins" panose="00000500000000000000" pitchFamily="2" charset="0"/>
                <a:ea typeface="Montserrat"/>
                <a:cs typeface="Poppins" panose="00000500000000000000" pitchFamily="2" charset="0"/>
                <a:sym typeface="Montserrat"/>
              </a:rPr>
              <a:t> da </a:t>
            </a:r>
            <a:r>
              <a:rPr lang="en-US" sz="4000" b="1" i="0" u="none" strike="noStrike" cap="none" dirty="0" err="1">
                <a:solidFill>
                  <a:schemeClr val="lt1"/>
                </a:solidFill>
                <a:latin typeface="Poppins" panose="00000500000000000000" pitchFamily="2" charset="0"/>
                <a:ea typeface="Montserrat"/>
                <a:cs typeface="Poppins" panose="00000500000000000000" pitchFamily="2" charset="0"/>
                <a:sym typeface="Montserrat"/>
              </a:rPr>
              <a:t>Relação</a:t>
            </a:r>
            <a:r>
              <a:rPr lang="en-US" sz="4000" b="1" i="0" u="none" strike="noStrike" cap="none" dirty="0">
                <a:solidFill>
                  <a:schemeClr val="lt1"/>
                </a:solidFill>
                <a:latin typeface="Poppins" panose="00000500000000000000" pitchFamily="2" charset="0"/>
                <a:ea typeface="Montserrat"/>
                <a:cs typeface="Poppins" panose="00000500000000000000" pitchFamily="2" charset="0"/>
                <a:sym typeface="Montserrat"/>
              </a:rPr>
              <a:t> Municipal de </a:t>
            </a:r>
            <a:r>
              <a:rPr lang="en-US" sz="4000" b="1" i="0" u="none" strike="noStrike" cap="none" dirty="0" err="1">
                <a:solidFill>
                  <a:schemeClr val="lt1"/>
                </a:solidFill>
                <a:latin typeface="Poppins" panose="00000500000000000000" pitchFamily="2" charset="0"/>
                <a:ea typeface="Montserrat"/>
                <a:cs typeface="Poppins" panose="00000500000000000000" pitchFamily="2" charset="0"/>
                <a:sym typeface="Montserrat"/>
              </a:rPr>
              <a:t>Medicamentos</a:t>
            </a:r>
            <a:r>
              <a:rPr lang="en-US" sz="4000" b="1" i="0" u="none" strike="noStrike" cap="none" dirty="0">
                <a:solidFill>
                  <a:schemeClr val="lt1"/>
                </a:solidFill>
                <a:latin typeface="Poppins" panose="00000500000000000000" pitchFamily="2" charset="0"/>
                <a:ea typeface="Montserrat"/>
                <a:cs typeface="Poppins" panose="00000500000000000000" pitchFamily="2" charset="0"/>
                <a:sym typeface="Montserrat"/>
              </a:rPr>
              <a:t> </a:t>
            </a:r>
            <a:r>
              <a:rPr lang="en-US" sz="4000" b="1" i="0" u="none" strike="noStrike" cap="none" dirty="0" err="1">
                <a:solidFill>
                  <a:schemeClr val="lt1"/>
                </a:solidFill>
                <a:latin typeface="Poppins" panose="00000500000000000000" pitchFamily="2" charset="0"/>
                <a:ea typeface="Montserrat"/>
                <a:cs typeface="Poppins" panose="00000500000000000000" pitchFamily="2" charset="0"/>
                <a:sym typeface="Montserrat"/>
              </a:rPr>
              <a:t>Essenciais</a:t>
            </a:r>
            <a:r>
              <a:rPr lang="en-US" sz="4000" b="1" i="0" u="none" strike="noStrike" cap="none" dirty="0">
                <a:solidFill>
                  <a:schemeClr val="lt1"/>
                </a:solidFill>
                <a:latin typeface="Poppins" panose="00000500000000000000" pitchFamily="2" charset="0"/>
                <a:ea typeface="Montserrat"/>
                <a:cs typeface="Poppins" panose="00000500000000000000" pitchFamily="2" charset="0"/>
                <a:sym typeface="Montserrat"/>
              </a:rPr>
              <a:t> (REMUME) – </a:t>
            </a:r>
            <a:r>
              <a:rPr lang="en-US" sz="4000" b="1" i="0" u="none" strike="noStrike" cap="none" dirty="0" err="1">
                <a:solidFill>
                  <a:schemeClr val="lt1"/>
                </a:solidFill>
                <a:latin typeface="Poppins" panose="00000500000000000000" pitchFamily="2" charset="0"/>
                <a:ea typeface="Montserrat"/>
                <a:cs typeface="Poppins" panose="00000500000000000000" pitchFamily="2" charset="0"/>
                <a:sym typeface="Montserrat"/>
              </a:rPr>
              <a:t>Jaboatão</a:t>
            </a:r>
            <a:r>
              <a:rPr lang="en-US" sz="4000" b="1" i="0" u="none" strike="noStrike" cap="none" dirty="0">
                <a:solidFill>
                  <a:schemeClr val="lt1"/>
                </a:solidFill>
                <a:latin typeface="Poppins" panose="00000500000000000000" pitchFamily="2" charset="0"/>
                <a:ea typeface="Montserrat"/>
                <a:cs typeface="Poppins" panose="00000500000000000000" pitchFamily="2" charset="0"/>
                <a:sym typeface="Montserrat"/>
              </a:rPr>
              <a:t> dos Guararapes, 2024</a:t>
            </a:r>
            <a:endParaRPr sz="40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574253" y="6132038"/>
            <a:ext cx="5904655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Autores</a:t>
            </a:r>
            <a:r>
              <a:rPr lang="en-US" sz="24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Pedro Fillipe Jacinto de Melo Oliveira; Claudia Maria Lavra Jacques; Nayara Maria Siqueira Leite; Márcio Leonardo de Santana Marinho Falcão; Katiuscia Nunes dos Santos; Narcisa Caroline de Oliveira Silva; Adriano Souto de Santana; Erika Maria de Morais Ordonio </a:t>
            </a:r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Nadjane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Arcanjo Neves de Lima; Zelma de Fátima Pessoa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17" descr="C:\Users\rao656402\Desktop\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8870" y="2335188"/>
            <a:ext cx="5692485" cy="2114178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17"/>
          <p:cNvSpPr txBox="1"/>
          <p:nvPr/>
        </p:nvSpPr>
        <p:spPr>
          <a:xfrm>
            <a:off x="6222008" y="4775182"/>
            <a:ext cx="6665614" cy="1739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65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OBRIGADA!</a:t>
            </a:r>
            <a:endParaRPr dirty="0"/>
          </a:p>
        </p:txBody>
      </p:sp>
      <p:sp>
        <p:nvSpPr>
          <p:cNvPr id="249" name="Google Shape;249;p17"/>
          <p:cNvSpPr/>
          <p:nvPr/>
        </p:nvSpPr>
        <p:spPr>
          <a:xfrm>
            <a:off x="4322861" y="6439644"/>
            <a:ext cx="9140825" cy="2057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32687"/>
              </a:lnSpc>
            </a:pPr>
            <a:r>
              <a:rPr lang="pt-BR" sz="3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Pedro </a:t>
            </a:r>
            <a:r>
              <a:rPr lang="en-US" sz="3200" dirty="0">
                <a:solidFill>
                  <a:schemeClr val="lt1"/>
                </a:solidFill>
                <a:latin typeface="Montserrat"/>
                <a:sym typeface="Calibri"/>
              </a:rPr>
              <a:t>Fillipe Jacinto de Melo Oliveira</a:t>
            </a:r>
            <a:endParaRPr sz="3200" dirty="0">
              <a:solidFill>
                <a:schemeClr val="lt1"/>
              </a:solidFill>
              <a:latin typeface="Montserrat"/>
              <a:sym typeface="Montserrat"/>
            </a:endParaRPr>
          </a:p>
          <a:p>
            <a:pPr marL="0" marR="0" lvl="0" indent="0" algn="ctr" rtl="0">
              <a:lnSpc>
                <a:spcPct val="1326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Prefeitura do Jaboatão dos Guararapes</a:t>
            </a:r>
            <a:endParaRPr sz="32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326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e-mail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5B1B1F08-A93F-8CC0-6078-6933446D5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3" descr="C:\Users\rao656402\Desktop\azul.png">
            <a:extLst>
              <a:ext uri="{FF2B5EF4-FFF2-40B4-BE49-F238E27FC236}">
                <a16:creationId xmlns:a16="http://schemas.microsoft.com/office/drawing/2014/main" id="{77502C76-43CF-A9A3-82C7-3C155194DDF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75054" y="-41076"/>
            <a:ext cx="10511359" cy="10472092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3">
            <a:extLst>
              <a:ext uri="{FF2B5EF4-FFF2-40B4-BE49-F238E27FC236}">
                <a16:creationId xmlns:a16="http://schemas.microsoft.com/office/drawing/2014/main" id="{037F36AF-F270-2603-1C81-64C7D6DA4B5D}"/>
              </a:ext>
            </a:extLst>
          </p:cNvPr>
          <p:cNvSpPr/>
          <p:nvPr/>
        </p:nvSpPr>
        <p:spPr>
          <a:xfrm>
            <a:off x="0" y="1317345"/>
            <a:ext cx="18286413" cy="8352539"/>
          </a:xfrm>
          <a:custGeom>
            <a:avLst/>
            <a:gdLst/>
            <a:ahLst/>
            <a:cxnLst/>
            <a:rect l="l" t="t" r="r" b="b"/>
            <a:pathLst>
              <a:path w="4846134" h="2199846" extrusionOk="0">
                <a:moveTo>
                  <a:pt x="0" y="0"/>
                </a:moveTo>
                <a:lnTo>
                  <a:pt x="4846134" y="0"/>
                </a:lnTo>
                <a:lnTo>
                  <a:pt x="4846134" y="2199846"/>
                </a:lnTo>
                <a:lnTo>
                  <a:pt x="0" y="2199846"/>
                </a:lnTo>
                <a:close/>
              </a:path>
            </a:pathLst>
          </a:custGeom>
          <a:solidFill>
            <a:srgbClr val="FDFDFE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4" name="Google Shape;104;p3">
            <a:extLst>
              <a:ext uri="{FF2B5EF4-FFF2-40B4-BE49-F238E27FC236}">
                <a16:creationId xmlns:a16="http://schemas.microsoft.com/office/drawing/2014/main" id="{F3F91998-A949-3327-7156-9F53EB150007}"/>
              </a:ext>
            </a:extLst>
          </p:cNvPr>
          <p:cNvSpPr txBox="1"/>
          <p:nvPr/>
        </p:nvSpPr>
        <p:spPr>
          <a:xfrm>
            <a:off x="10720404" y="345197"/>
            <a:ext cx="763011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5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Congresso</a:t>
            </a:r>
            <a:r>
              <a:rPr lang="en-US" sz="1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Pernambucano</a:t>
            </a:r>
            <a:r>
              <a:rPr lang="en-US" sz="1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Inovação</a:t>
            </a:r>
            <a:r>
              <a:rPr lang="en-US" sz="1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&amp; </a:t>
            </a:r>
            <a:r>
              <a:rPr lang="en-US" sz="18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Integração</a:t>
            </a:r>
            <a:r>
              <a:rPr lang="en-US" sz="1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Saúde</a:t>
            </a:r>
            <a:r>
              <a:rPr lang="en-US" sz="1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- CPIIS </a:t>
            </a:r>
            <a:endParaRPr dirty="0"/>
          </a:p>
          <a:p>
            <a:pPr marL="0" marR="0" lvl="0" indent="0" algn="l" rtl="0">
              <a:lnSpc>
                <a:spcPct val="135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</a:t>
            </a:r>
            <a:r>
              <a:rPr lang="en-US" sz="18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Mostra</a:t>
            </a:r>
            <a:r>
              <a:rPr lang="en-US" sz="1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Pernambucana</a:t>
            </a:r>
            <a:r>
              <a:rPr lang="en-US" sz="1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Experiências</a:t>
            </a:r>
            <a:r>
              <a:rPr lang="en-US" sz="1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Exitosas</a:t>
            </a:r>
            <a:r>
              <a:rPr lang="en-US" sz="1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Saúde</a:t>
            </a:r>
            <a:r>
              <a:rPr lang="en-US" sz="1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(MEX-SAÚDE PE)</a:t>
            </a:r>
            <a:endParaRPr sz="1800" b="1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5" name="Google Shape;105;p3" descr="C:\Users\rao656402\Desktop\logo.png">
            <a:extLst>
              <a:ext uri="{FF2B5EF4-FFF2-40B4-BE49-F238E27FC236}">
                <a16:creationId xmlns:a16="http://schemas.microsoft.com/office/drawing/2014/main" id="{BFA15429-8556-BAD3-1441-060541EFCE2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171" b="-13623"/>
          <a:stretch/>
        </p:blipFill>
        <p:spPr>
          <a:xfrm>
            <a:off x="9863286" y="246956"/>
            <a:ext cx="664815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" descr="C:\Users\rao656402\Desktop\logos 2.png">
            <a:extLst>
              <a:ext uri="{FF2B5EF4-FFF2-40B4-BE49-F238E27FC236}">
                <a16:creationId xmlns:a16="http://schemas.microsoft.com/office/drawing/2014/main" id="{08FEC466-F7FD-0238-E31F-80857709319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35494" y="9779762"/>
            <a:ext cx="5760640" cy="4163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roup 2">
            <a:extLst>
              <a:ext uri="{FF2B5EF4-FFF2-40B4-BE49-F238E27FC236}">
                <a16:creationId xmlns:a16="http://schemas.microsoft.com/office/drawing/2014/main" id="{73FE73E0-358A-6550-4F04-9538F6DDE17A}"/>
              </a:ext>
            </a:extLst>
          </p:cNvPr>
          <p:cNvGrpSpPr/>
          <p:nvPr/>
        </p:nvGrpSpPr>
        <p:grpSpPr>
          <a:xfrm>
            <a:off x="714016" y="6149063"/>
            <a:ext cx="5789139" cy="2351028"/>
            <a:chOff x="0" y="-19049"/>
            <a:chExt cx="8461512" cy="3134976"/>
          </a:xfrm>
        </p:grpSpPr>
        <p:sp>
          <p:nvSpPr>
            <p:cNvPr id="12" name="TextBox 3">
              <a:extLst>
                <a:ext uri="{FF2B5EF4-FFF2-40B4-BE49-F238E27FC236}">
                  <a16:creationId xmlns:a16="http://schemas.microsoft.com/office/drawing/2014/main" id="{D27C3973-AF85-0096-0425-36ECB1E1D2AB}"/>
                </a:ext>
              </a:extLst>
            </p:cNvPr>
            <p:cNvSpPr txBox="1"/>
            <p:nvPr/>
          </p:nvSpPr>
          <p:spPr>
            <a:xfrm>
              <a:off x="0" y="-19049"/>
              <a:ext cx="8461512" cy="313497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6327"/>
                </a:lnSpc>
                <a:spcBef>
                  <a:spcPct val="0"/>
                </a:spcBef>
              </a:pPr>
              <a:r>
                <a:rPr lang="en-US" sz="3600" b="1" dirty="0">
                  <a:solidFill>
                    <a:schemeClr val="bg2">
                      <a:lumMod val="50000"/>
                    </a:schemeClr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PERÍODO DE REALIZAÇÃO E OBJETO DA EXPERIÊNCIA</a:t>
              </a:r>
            </a:p>
          </p:txBody>
        </p:sp>
        <p:sp>
          <p:nvSpPr>
            <p:cNvPr id="13" name="TextBox 4">
              <a:extLst>
                <a:ext uri="{FF2B5EF4-FFF2-40B4-BE49-F238E27FC236}">
                  <a16:creationId xmlns:a16="http://schemas.microsoft.com/office/drawing/2014/main" id="{EBDA530F-1487-93CA-FED3-CD35F7C894DC}"/>
                </a:ext>
              </a:extLst>
            </p:cNvPr>
            <p:cNvSpPr txBox="1"/>
            <p:nvPr/>
          </p:nvSpPr>
          <p:spPr>
            <a:xfrm>
              <a:off x="0" y="1379168"/>
              <a:ext cx="6522890" cy="5861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39"/>
                </a:lnSpc>
              </a:pPr>
              <a:endParaRPr lang="en-US" sz="2599" spc="-51" dirty="0">
                <a:solidFill>
                  <a:schemeClr val="bg2">
                    <a:lumMod val="50000"/>
                  </a:schemeClr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14" name="TextBox 5">
            <a:extLst>
              <a:ext uri="{FF2B5EF4-FFF2-40B4-BE49-F238E27FC236}">
                <a16:creationId xmlns:a16="http://schemas.microsoft.com/office/drawing/2014/main" id="{8CD29BF3-17BF-915B-FA62-8B686E7ED8F1}"/>
              </a:ext>
            </a:extLst>
          </p:cNvPr>
          <p:cNvSpPr txBox="1"/>
          <p:nvPr/>
        </p:nvSpPr>
        <p:spPr>
          <a:xfrm>
            <a:off x="7168644" y="2091798"/>
            <a:ext cx="1219702" cy="807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327"/>
              </a:lnSpc>
              <a:spcBef>
                <a:spcPct val="0"/>
              </a:spcBef>
            </a:pPr>
            <a:r>
              <a:rPr lang="en-US" sz="5599" b="1" dirty="0">
                <a:solidFill>
                  <a:schemeClr val="bg2">
                    <a:lumMod val="50000"/>
                  </a:schemeClr>
                </a:solidFill>
                <a:latin typeface="Poppins Bold"/>
                <a:ea typeface="Poppins Bold"/>
                <a:cs typeface="Poppins Bold"/>
                <a:sym typeface="Poppins Bold"/>
              </a:rPr>
              <a:t>01</a:t>
            </a: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BA0CC465-9416-77EC-19B8-3CC3DE90BDC7}"/>
              </a:ext>
            </a:extLst>
          </p:cNvPr>
          <p:cNvSpPr txBox="1"/>
          <p:nvPr/>
        </p:nvSpPr>
        <p:spPr>
          <a:xfrm>
            <a:off x="7168644" y="3743826"/>
            <a:ext cx="1219702" cy="807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327"/>
              </a:lnSpc>
              <a:spcBef>
                <a:spcPct val="0"/>
              </a:spcBef>
            </a:pPr>
            <a:r>
              <a:rPr lang="en-US" sz="5599" b="1" dirty="0">
                <a:solidFill>
                  <a:schemeClr val="bg2">
                    <a:lumMod val="50000"/>
                  </a:schemeClr>
                </a:solidFill>
                <a:latin typeface="Poppins Bold"/>
                <a:ea typeface="Poppins Bold"/>
                <a:cs typeface="Poppins Bold"/>
                <a:sym typeface="Poppins Bold"/>
              </a:rPr>
              <a:t>02</a:t>
            </a:r>
          </a:p>
        </p:txBody>
      </p:sp>
      <p:grpSp>
        <p:nvGrpSpPr>
          <p:cNvPr id="16" name="Group 7">
            <a:extLst>
              <a:ext uri="{FF2B5EF4-FFF2-40B4-BE49-F238E27FC236}">
                <a16:creationId xmlns:a16="http://schemas.microsoft.com/office/drawing/2014/main" id="{E7BAA392-D85F-D29F-1616-162D7395ADEC}"/>
              </a:ext>
            </a:extLst>
          </p:cNvPr>
          <p:cNvGrpSpPr/>
          <p:nvPr/>
        </p:nvGrpSpPr>
        <p:grpSpPr>
          <a:xfrm>
            <a:off x="8848863" y="2103703"/>
            <a:ext cx="8408939" cy="1111943"/>
            <a:chOff x="0" y="-9525"/>
            <a:chExt cx="11212892" cy="1482718"/>
          </a:xfrm>
        </p:grpSpPr>
        <p:sp>
          <p:nvSpPr>
            <p:cNvPr id="17" name="TextBox 8">
              <a:extLst>
                <a:ext uri="{FF2B5EF4-FFF2-40B4-BE49-F238E27FC236}">
                  <a16:creationId xmlns:a16="http://schemas.microsoft.com/office/drawing/2014/main" id="{3E014D90-13DC-B570-5705-48FF9C6265D0}"/>
                </a:ext>
              </a:extLst>
            </p:cNvPr>
            <p:cNvSpPr txBox="1"/>
            <p:nvPr/>
          </p:nvSpPr>
          <p:spPr>
            <a:xfrm>
              <a:off x="0" y="-9525"/>
              <a:ext cx="11212892" cy="7430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89"/>
                </a:lnSpc>
              </a:pPr>
              <a:r>
                <a:rPr lang="en-US" sz="4000" b="1" dirty="0" err="1">
                  <a:solidFill>
                    <a:schemeClr val="bg2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Período</a:t>
              </a:r>
              <a:r>
                <a:rPr lang="en-US" sz="4000" b="1" dirty="0">
                  <a:solidFill>
                    <a:schemeClr val="bg2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 de </a:t>
              </a:r>
              <a:r>
                <a:rPr lang="en-US" sz="4000" b="1" dirty="0" err="1">
                  <a:solidFill>
                    <a:schemeClr val="bg2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realização</a:t>
              </a:r>
              <a:endParaRPr lang="en-US" sz="3795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endParaRPr>
            </a:p>
          </p:txBody>
        </p:sp>
        <p:sp>
          <p:nvSpPr>
            <p:cNvPr id="18" name="TextBox 9">
              <a:extLst>
                <a:ext uri="{FF2B5EF4-FFF2-40B4-BE49-F238E27FC236}">
                  <a16:creationId xmlns:a16="http://schemas.microsoft.com/office/drawing/2014/main" id="{C59CA887-5C19-CCFF-1F3F-37FAE6F6F750}"/>
                </a:ext>
              </a:extLst>
            </p:cNvPr>
            <p:cNvSpPr txBox="1"/>
            <p:nvPr/>
          </p:nvSpPr>
          <p:spPr>
            <a:xfrm>
              <a:off x="0" y="1000715"/>
              <a:ext cx="11212892" cy="4724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40"/>
                </a:lnSpc>
              </a:pPr>
              <a:r>
                <a:rPr lang="pt-BR" sz="2100" spc="-42" dirty="0">
                  <a:solidFill>
                    <a:schemeClr val="bg2">
                      <a:lumMod val="50000"/>
                    </a:schemeClr>
                  </a:solidFill>
                  <a:latin typeface="Poppins"/>
                  <a:ea typeface="Poppins"/>
                  <a:cs typeface="Poppins"/>
                  <a:sym typeface="Poppins"/>
                </a:rPr>
                <a:t>Abril a julho de 2024</a:t>
              </a:r>
              <a:r>
                <a:rPr lang="en-US" sz="2100" spc="-42" dirty="0">
                  <a:solidFill>
                    <a:schemeClr val="bg2">
                      <a:lumMod val="50000"/>
                    </a:schemeClr>
                  </a:solidFill>
                  <a:latin typeface="Poppins"/>
                  <a:ea typeface="Poppins"/>
                  <a:cs typeface="Poppins"/>
                  <a:sym typeface="Poppins"/>
                </a:rPr>
                <a:t>.</a:t>
              </a:r>
            </a:p>
          </p:txBody>
        </p:sp>
      </p:grpSp>
      <p:grpSp>
        <p:nvGrpSpPr>
          <p:cNvPr id="19" name="Group 10">
            <a:extLst>
              <a:ext uri="{FF2B5EF4-FFF2-40B4-BE49-F238E27FC236}">
                <a16:creationId xmlns:a16="http://schemas.microsoft.com/office/drawing/2014/main" id="{BB7D0C17-384C-92CE-04ED-F72B77CBD6DB}"/>
              </a:ext>
            </a:extLst>
          </p:cNvPr>
          <p:cNvGrpSpPr/>
          <p:nvPr/>
        </p:nvGrpSpPr>
        <p:grpSpPr>
          <a:xfrm>
            <a:off x="8848863" y="3755731"/>
            <a:ext cx="8408939" cy="2227633"/>
            <a:chOff x="0" y="-9525"/>
            <a:chExt cx="11212892" cy="2970433"/>
          </a:xfrm>
        </p:grpSpPr>
        <p:sp>
          <p:nvSpPr>
            <p:cNvPr id="20" name="TextBox 11">
              <a:extLst>
                <a:ext uri="{FF2B5EF4-FFF2-40B4-BE49-F238E27FC236}">
                  <a16:creationId xmlns:a16="http://schemas.microsoft.com/office/drawing/2014/main" id="{493F30F6-4E1D-3171-14B5-4D8A241165D7}"/>
                </a:ext>
              </a:extLst>
            </p:cNvPr>
            <p:cNvSpPr txBox="1"/>
            <p:nvPr/>
          </p:nvSpPr>
          <p:spPr>
            <a:xfrm>
              <a:off x="0" y="-9525"/>
              <a:ext cx="11212892" cy="7430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89"/>
                </a:lnSpc>
              </a:pPr>
              <a:r>
                <a:rPr lang="en-US" sz="4000" b="1" dirty="0" err="1">
                  <a:solidFill>
                    <a:schemeClr val="bg2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Objeto</a:t>
              </a:r>
              <a:r>
                <a:rPr lang="en-US" sz="4000" b="1" dirty="0">
                  <a:solidFill>
                    <a:schemeClr val="bg2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 da </a:t>
              </a:r>
              <a:r>
                <a:rPr lang="en-US" sz="4000" b="1" dirty="0" err="1">
                  <a:solidFill>
                    <a:schemeClr val="bg2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experiência</a:t>
              </a:r>
              <a:endParaRPr lang="en-US" sz="3795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endParaRPr>
            </a:p>
          </p:txBody>
        </p:sp>
        <p:sp>
          <p:nvSpPr>
            <p:cNvPr id="21" name="TextBox 12">
              <a:extLst>
                <a:ext uri="{FF2B5EF4-FFF2-40B4-BE49-F238E27FC236}">
                  <a16:creationId xmlns:a16="http://schemas.microsoft.com/office/drawing/2014/main" id="{41963CBF-84C9-B1A1-30F8-23FCEF29F0CE}"/>
                </a:ext>
              </a:extLst>
            </p:cNvPr>
            <p:cNvSpPr txBox="1"/>
            <p:nvPr/>
          </p:nvSpPr>
          <p:spPr>
            <a:xfrm>
              <a:off x="0" y="1000715"/>
              <a:ext cx="11212892" cy="19601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940"/>
                </a:lnSpc>
              </a:pPr>
              <a:r>
                <a:rPr lang="pt-BR" sz="2100" spc="-42" dirty="0">
                  <a:solidFill>
                    <a:schemeClr val="bg2">
                      <a:lumMod val="50000"/>
                    </a:schemeClr>
                  </a:solidFill>
                  <a:latin typeface="Poppins"/>
                  <a:ea typeface="Poppins"/>
                  <a:cs typeface="Poppins"/>
                  <a:sym typeface="Poppins"/>
                </a:rPr>
                <a:t>Implementação de um processo participativo para a atualização da </a:t>
              </a:r>
              <a:r>
                <a:rPr lang="pt-BR" sz="2100" b="1" spc="-42" dirty="0">
                  <a:solidFill>
                    <a:schemeClr val="bg2">
                      <a:lumMod val="50000"/>
                    </a:schemeClr>
                  </a:solidFill>
                  <a:latin typeface="Poppins"/>
                  <a:ea typeface="Poppins"/>
                  <a:cs typeface="Poppins"/>
                  <a:sym typeface="Poppins"/>
                </a:rPr>
                <a:t>Relação Municipal de Medicamentos Essenciais (REMUME)</a:t>
              </a:r>
              <a:r>
                <a:rPr lang="pt-BR" sz="2100" spc="-42" dirty="0">
                  <a:solidFill>
                    <a:schemeClr val="bg2">
                      <a:lumMod val="50000"/>
                    </a:schemeClr>
                  </a:solidFill>
                  <a:latin typeface="Poppins"/>
                  <a:ea typeface="Poppins"/>
                  <a:cs typeface="Poppins"/>
                  <a:sym typeface="Poppins"/>
                </a:rPr>
                <a:t> de Jaboatão dos Guararapes, envolvendo profissionais e usuários do SUS.</a:t>
              </a:r>
            </a:p>
          </p:txBody>
        </p:sp>
      </p:grpSp>
      <p:sp>
        <p:nvSpPr>
          <p:cNvPr id="22" name="TextBox 13">
            <a:extLst>
              <a:ext uri="{FF2B5EF4-FFF2-40B4-BE49-F238E27FC236}">
                <a16:creationId xmlns:a16="http://schemas.microsoft.com/office/drawing/2014/main" id="{51091F29-C384-9FBC-842A-4D769C300BC9}"/>
              </a:ext>
            </a:extLst>
          </p:cNvPr>
          <p:cNvSpPr txBox="1"/>
          <p:nvPr/>
        </p:nvSpPr>
        <p:spPr>
          <a:xfrm>
            <a:off x="7168644" y="6516734"/>
            <a:ext cx="1219702" cy="807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327"/>
              </a:lnSpc>
              <a:spcBef>
                <a:spcPct val="0"/>
              </a:spcBef>
            </a:pPr>
            <a:r>
              <a:rPr lang="en-US" sz="5599" b="1" dirty="0">
                <a:solidFill>
                  <a:schemeClr val="bg2">
                    <a:lumMod val="50000"/>
                  </a:schemeClr>
                </a:solidFill>
                <a:latin typeface="Poppins Bold"/>
                <a:ea typeface="Poppins Bold"/>
                <a:cs typeface="Poppins Bold"/>
                <a:sym typeface="Poppins Bold"/>
              </a:rPr>
              <a:t>03</a:t>
            </a:r>
          </a:p>
        </p:txBody>
      </p:sp>
      <p:grpSp>
        <p:nvGrpSpPr>
          <p:cNvPr id="23" name="Group 14">
            <a:extLst>
              <a:ext uri="{FF2B5EF4-FFF2-40B4-BE49-F238E27FC236}">
                <a16:creationId xmlns:a16="http://schemas.microsoft.com/office/drawing/2014/main" id="{C7B00DA4-FEF7-6F84-BE56-5B9B62165A02}"/>
              </a:ext>
            </a:extLst>
          </p:cNvPr>
          <p:cNvGrpSpPr/>
          <p:nvPr/>
        </p:nvGrpSpPr>
        <p:grpSpPr>
          <a:xfrm>
            <a:off x="8848863" y="6528639"/>
            <a:ext cx="8408939" cy="2598311"/>
            <a:chOff x="0" y="-9525"/>
            <a:chExt cx="11212892" cy="3464714"/>
          </a:xfrm>
        </p:grpSpPr>
        <p:sp>
          <p:nvSpPr>
            <p:cNvPr id="24" name="TextBox 15">
              <a:extLst>
                <a:ext uri="{FF2B5EF4-FFF2-40B4-BE49-F238E27FC236}">
                  <a16:creationId xmlns:a16="http://schemas.microsoft.com/office/drawing/2014/main" id="{0F085DA3-F17B-E1A2-B292-3E634B3755F3}"/>
                </a:ext>
              </a:extLst>
            </p:cNvPr>
            <p:cNvSpPr txBox="1"/>
            <p:nvPr/>
          </p:nvSpPr>
          <p:spPr>
            <a:xfrm>
              <a:off x="0" y="-9525"/>
              <a:ext cx="11212892" cy="7352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89"/>
                </a:lnSpc>
              </a:pPr>
              <a:r>
                <a:rPr lang="en-US" sz="3795" b="1" dirty="0" err="1">
                  <a:solidFill>
                    <a:schemeClr val="bg2">
                      <a:lumMod val="50000"/>
                    </a:schemeClr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Contexto</a:t>
              </a:r>
              <a:endParaRPr lang="en-US" sz="3795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endParaRPr>
            </a:p>
          </p:txBody>
        </p:sp>
        <p:sp>
          <p:nvSpPr>
            <p:cNvPr id="25" name="TextBox 16">
              <a:extLst>
                <a:ext uri="{FF2B5EF4-FFF2-40B4-BE49-F238E27FC236}">
                  <a16:creationId xmlns:a16="http://schemas.microsoft.com/office/drawing/2014/main" id="{F69AEE91-C61C-73D5-1FB7-84F7BBE44514}"/>
                </a:ext>
              </a:extLst>
            </p:cNvPr>
            <p:cNvSpPr txBox="1"/>
            <p:nvPr/>
          </p:nvSpPr>
          <p:spPr>
            <a:xfrm>
              <a:off x="0" y="1000715"/>
              <a:ext cx="11212892" cy="24544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lvl="0" algn="just">
                <a:lnSpc>
                  <a:spcPct val="115000"/>
                </a:lnSpc>
                <a:spcBef>
                  <a:spcPts val="1200"/>
                </a:spcBef>
                <a:buClr>
                  <a:schemeClr val="dk1"/>
                </a:buClr>
                <a:buSzPts val="1100"/>
              </a:pPr>
              <a:r>
                <a:rPr lang="pt-BR" sz="2100" spc="-42" dirty="0">
                  <a:solidFill>
                    <a:schemeClr val="bg2">
                      <a:lumMod val="50000"/>
                    </a:schemeClr>
                  </a:solidFill>
                  <a:latin typeface="Poppins"/>
                  <a:cs typeface="Poppins"/>
                </a:rPr>
                <a:t>A experiência foi conduzida conforme os princípios da </a:t>
              </a:r>
              <a:r>
                <a:rPr lang="pt-BR" sz="2100" b="1" spc="-42" dirty="0">
                  <a:solidFill>
                    <a:schemeClr val="bg2">
                      <a:lumMod val="50000"/>
                    </a:schemeClr>
                  </a:solidFill>
                  <a:latin typeface="Poppins"/>
                  <a:cs typeface="Poppins"/>
                </a:rPr>
                <a:t>participação social</a:t>
              </a:r>
              <a:r>
                <a:rPr lang="pt-BR" sz="2100" spc="-42" dirty="0">
                  <a:solidFill>
                    <a:schemeClr val="bg2">
                      <a:lumMod val="50000"/>
                    </a:schemeClr>
                  </a:solidFill>
                  <a:latin typeface="Poppins"/>
                  <a:cs typeface="Poppins"/>
                </a:rPr>
                <a:t>, da </a:t>
              </a:r>
              <a:r>
                <a:rPr lang="pt-BR" sz="2100" b="1" spc="-42" dirty="0">
                  <a:solidFill>
                    <a:schemeClr val="bg2">
                      <a:lumMod val="50000"/>
                    </a:schemeClr>
                  </a:solidFill>
                  <a:latin typeface="Poppins"/>
                  <a:cs typeface="Poppins"/>
                </a:rPr>
                <a:t>Política Nacional de Assistência Farmacêutica (PNAF) </a:t>
              </a:r>
              <a:r>
                <a:rPr lang="pt-BR" sz="2100" spc="-42" dirty="0">
                  <a:solidFill>
                    <a:schemeClr val="bg2">
                      <a:lumMod val="50000"/>
                    </a:schemeClr>
                  </a:solidFill>
                  <a:latin typeface="Poppins"/>
                  <a:cs typeface="Poppins"/>
                </a:rPr>
                <a:t>e da </a:t>
              </a:r>
              <a:r>
                <a:rPr lang="pt-BR" sz="2100" b="1" spc="-42" dirty="0">
                  <a:solidFill>
                    <a:schemeClr val="bg2">
                      <a:lumMod val="50000"/>
                    </a:schemeClr>
                  </a:solidFill>
                  <a:latin typeface="Poppins"/>
                  <a:cs typeface="Poppins"/>
                </a:rPr>
                <a:t>Política Nacional de Medicamentos (PNM)</a:t>
              </a:r>
              <a:r>
                <a:rPr lang="pt-BR" sz="2100" spc="-42" dirty="0">
                  <a:solidFill>
                    <a:schemeClr val="bg2">
                      <a:lumMod val="50000"/>
                    </a:schemeClr>
                  </a:solidFill>
                  <a:latin typeface="Poppins"/>
                  <a:cs typeface="Poppins"/>
                </a:rPr>
                <a:t>, fortalecendo a governança e o controle social na gestão pública.</a:t>
              </a:r>
            </a:p>
          </p:txBody>
        </p:sp>
      </p:grpSp>
      <p:sp>
        <p:nvSpPr>
          <p:cNvPr id="34" name="Freeform 25">
            <a:extLst>
              <a:ext uri="{FF2B5EF4-FFF2-40B4-BE49-F238E27FC236}">
                <a16:creationId xmlns:a16="http://schemas.microsoft.com/office/drawing/2014/main" id="{3C30DF6A-CEE2-C927-0FBA-801BEF05F013}"/>
              </a:ext>
            </a:extLst>
          </p:cNvPr>
          <p:cNvSpPr/>
          <p:nvPr/>
        </p:nvSpPr>
        <p:spPr>
          <a:xfrm>
            <a:off x="1028610" y="2282671"/>
            <a:ext cx="2579976" cy="2883503"/>
          </a:xfrm>
          <a:custGeom>
            <a:avLst/>
            <a:gdLst/>
            <a:ahLst/>
            <a:cxnLst/>
            <a:rect l="l" t="t" r="r" b="b"/>
            <a:pathLst>
              <a:path w="2580200" h="2883753">
                <a:moveTo>
                  <a:pt x="0" y="0"/>
                </a:moveTo>
                <a:lnTo>
                  <a:pt x="2580200" y="0"/>
                </a:lnTo>
                <a:lnTo>
                  <a:pt x="2580200" y="2883753"/>
                </a:lnTo>
                <a:lnTo>
                  <a:pt x="0" y="28837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BR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367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>
          <a:extLst>
            <a:ext uri="{FF2B5EF4-FFF2-40B4-BE49-F238E27FC236}">
              <a16:creationId xmlns:a16="http://schemas.microsoft.com/office/drawing/2014/main" id="{AA519491-BD08-BC0B-1399-334ABC7A8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5" descr="C:\Users\rao656402\Desktop\azul.png">
            <a:extLst>
              <a:ext uri="{FF2B5EF4-FFF2-40B4-BE49-F238E27FC236}">
                <a16:creationId xmlns:a16="http://schemas.microsoft.com/office/drawing/2014/main" id="{C5D1914F-C579-F247-D480-52A31AF32B4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75054" y="-41076"/>
            <a:ext cx="10511359" cy="104720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9" name="Google Shape;119;p5">
            <a:extLst>
              <a:ext uri="{FF2B5EF4-FFF2-40B4-BE49-F238E27FC236}">
                <a16:creationId xmlns:a16="http://schemas.microsoft.com/office/drawing/2014/main" id="{901369CB-A95B-0755-9801-42F4A7560EC5}"/>
              </a:ext>
            </a:extLst>
          </p:cNvPr>
          <p:cNvGrpSpPr/>
          <p:nvPr/>
        </p:nvGrpSpPr>
        <p:grpSpPr>
          <a:xfrm>
            <a:off x="0" y="1172684"/>
            <a:ext cx="18286413" cy="8497200"/>
            <a:chOff x="0" y="-38100"/>
            <a:chExt cx="4846134" cy="2237946"/>
          </a:xfrm>
        </p:grpSpPr>
        <p:sp>
          <p:nvSpPr>
            <p:cNvPr id="120" name="Google Shape;120;p5">
              <a:extLst>
                <a:ext uri="{FF2B5EF4-FFF2-40B4-BE49-F238E27FC236}">
                  <a16:creationId xmlns:a16="http://schemas.microsoft.com/office/drawing/2014/main" id="{51BE90F0-3ADF-FDD6-8E0E-93CDC9421B82}"/>
                </a:ext>
              </a:extLst>
            </p:cNvPr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 extrusionOk="0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1" name="Google Shape;121;p5">
              <a:extLst>
                <a:ext uri="{FF2B5EF4-FFF2-40B4-BE49-F238E27FC236}">
                  <a16:creationId xmlns:a16="http://schemas.microsoft.com/office/drawing/2014/main" id="{75E1DB88-CCE3-B2AC-237F-A030BDC3918B}"/>
                </a:ext>
              </a:extLst>
            </p:cNvPr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2" name="Google Shape;122;p5">
            <a:extLst>
              <a:ext uri="{FF2B5EF4-FFF2-40B4-BE49-F238E27FC236}">
                <a16:creationId xmlns:a16="http://schemas.microsoft.com/office/drawing/2014/main" id="{51239121-E4EE-5DAC-D4FD-D4C664DD87D9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5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Congresso Pernambucano de Inovação &amp; Integração em Saúde - CPIIS </a:t>
            </a:r>
            <a:endParaRPr/>
          </a:p>
          <a:p>
            <a:pPr marL="0" marR="0" lvl="0" indent="0" algn="l" rtl="0">
              <a:lnSpc>
                <a:spcPct val="135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Mostra Pernambucana de Experiências Exitosas em Saúde (MEX-SAÚDE PE)</a:t>
            </a:r>
            <a:endParaRPr sz="1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3" name="Google Shape;123;p5" descr="C:\Users\rao656402\Desktop\logo.png">
            <a:extLst>
              <a:ext uri="{FF2B5EF4-FFF2-40B4-BE49-F238E27FC236}">
                <a16:creationId xmlns:a16="http://schemas.microsoft.com/office/drawing/2014/main" id="{948C7ABD-2A90-00C1-DD36-B3D2DDDB662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171" b="-13623"/>
          <a:stretch/>
        </p:blipFill>
        <p:spPr>
          <a:xfrm>
            <a:off x="9863286" y="246956"/>
            <a:ext cx="664815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5" descr="C:\Users\rao656402\Desktop\logos 2.png">
            <a:extLst>
              <a:ext uri="{FF2B5EF4-FFF2-40B4-BE49-F238E27FC236}">
                <a16:creationId xmlns:a16="http://schemas.microsoft.com/office/drawing/2014/main" id="{D6F10FE5-D57C-7529-B09C-33423EA112A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35494" y="9706022"/>
            <a:ext cx="5760640" cy="41630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reeform 2">
            <a:extLst>
              <a:ext uri="{FF2B5EF4-FFF2-40B4-BE49-F238E27FC236}">
                <a16:creationId xmlns:a16="http://schemas.microsoft.com/office/drawing/2014/main" id="{B3E8285F-A1E4-537C-E762-3940ED3A9721}"/>
              </a:ext>
            </a:extLst>
          </p:cNvPr>
          <p:cNvSpPr/>
          <p:nvPr/>
        </p:nvSpPr>
        <p:spPr>
          <a:xfrm>
            <a:off x="12942689" y="1317344"/>
            <a:ext cx="3871115" cy="8352540"/>
          </a:xfrm>
          <a:custGeom>
            <a:avLst/>
            <a:gdLst/>
            <a:ahLst/>
            <a:cxnLst/>
            <a:rect l="l" t="t" r="r" b="b"/>
            <a:pathLst>
              <a:path w="3871115" h="12005801">
                <a:moveTo>
                  <a:pt x="0" y="0"/>
                </a:moveTo>
                <a:lnTo>
                  <a:pt x="3871115" y="0"/>
                </a:lnTo>
                <a:lnTo>
                  <a:pt x="3871115" y="12005802"/>
                </a:lnTo>
                <a:lnTo>
                  <a:pt x="0" y="120058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73891" t="-26060" r="-191884" b="-1776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429A224E-EBA3-54D5-ABC0-9B954A0C73A9}"/>
              </a:ext>
            </a:extLst>
          </p:cNvPr>
          <p:cNvSpPr txBox="1"/>
          <p:nvPr/>
        </p:nvSpPr>
        <p:spPr>
          <a:xfrm>
            <a:off x="1222325" y="1689381"/>
            <a:ext cx="9041309" cy="80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5726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ea typeface="Montserrat Bold"/>
                <a:cs typeface="Poppins" panose="00000500000000000000" pitchFamily="2" charset="0"/>
                <a:sym typeface="Montserrat Bold"/>
              </a:rPr>
              <a:t>OBJETIVOS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847C756-D78F-D81C-76BC-15E09B813D74}"/>
              </a:ext>
            </a:extLst>
          </p:cNvPr>
          <p:cNvSpPr txBox="1"/>
          <p:nvPr/>
        </p:nvSpPr>
        <p:spPr>
          <a:xfrm>
            <a:off x="1147340" y="3366820"/>
            <a:ext cx="10832550" cy="5463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/>
            <a:r>
              <a:rPr lang="pt-BR" sz="2500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Fortalecer o </a:t>
            </a:r>
            <a:r>
              <a:rPr lang="pt-BR" sz="25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processo de gestão participativa</a:t>
            </a:r>
            <a:r>
              <a:rPr lang="pt-BR" sz="2500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da Assistência Farmacêutica municipal;</a:t>
            </a:r>
          </a:p>
          <a:p>
            <a:pPr lvl="0" algn="just"/>
            <a:br>
              <a:rPr lang="pt-BR" sz="2500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endParaRPr lang="pt-BR" sz="2500" dirty="0">
              <a:solidFill>
                <a:schemeClr val="bg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0" algn="just"/>
            <a:r>
              <a:rPr lang="pt-BR" sz="2500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Atualizar a </a:t>
            </a:r>
            <a:r>
              <a:rPr lang="pt-BR" sz="25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REMUME</a:t>
            </a:r>
            <a:r>
              <a:rPr lang="pt-BR" sz="2500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com base no </a:t>
            </a:r>
            <a:r>
              <a:rPr lang="pt-BR" sz="25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perfil epidemiológico local</a:t>
            </a:r>
            <a:r>
              <a:rPr lang="pt-BR" sz="2500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 em </a:t>
            </a:r>
            <a:r>
              <a:rPr lang="pt-BR" sz="25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evidências científicas</a:t>
            </a:r>
            <a:r>
              <a:rPr lang="pt-BR" sz="2500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;</a:t>
            </a:r>
          </a:p>
          <a:p>
            <a:pPr lvl="0" algn="just"/>
            <a:br>
              <a:rPr lang="pt-BR" sz="2500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endParaRPr lang="pt-BR" sz="2500" dirty="0">
              <a:solidFill>
                <a:schemeClr val="bg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0" algn="just"/>
            <a:r>
              <a:rPr lang="pt-BR" sz="2500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Consolidar a atuação da </a:t>
            </a:r>
            <a:r>
              <a:rPr lang="pt-BR" sz="25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Comissão de Farmácia e Terapêutica (CFT)</a:t>
            </a:r>
            <a:r>
              <a:rPr lang="pt-BR" sz="2500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como instância técnica e deliberativa;</a:t>
            </a:r>
          </a:p>
          <a:p>
            <a:pPr lvl="0" algn="just"/>
            <a:br>
              <a:rPr lang="pt-BR" sz="2500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endParaRPr lang="pt-BR" sz="2500" dirty="0">
              <a:solidFill>
                <a:schemeClr val="bg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0" algn="just"/>
            <a:r>
              <a:rPr lang="pt-BR" sz="2500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Assegurar </a:t>
            </a:r>
            <a:r>
              <a:rPr lang="pt-BR" sz="25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transparência, equidade e racionalidade</a:t>
            </a:r>
            <a:r>
              <a:rPr lang="pt-BR" sz="2500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na utilização dos recursos públicos</a:t>
            </a:r>
            <a:r>
              <a:rPr lang="pt-BR" sz="3000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</p:txBody>
      </p:sp>
      <p:sp>
        <p:nvSpPr>
          <p:cNvPr id="5" name="AutoShape 8">
            <a:extLst>
              <a:ext uri="{FF2B5EF4-FFF2-40B4-BE49-F238E27FC236}">
                <a16:creationId xmlns:a16="http://schemas.microsoft.com/office/drawing/2014/main" id="{74CB53B0-B828-CA58-1165-59330C22F8AC}"/>
              </a:ext>
            </a:extLst>
          </p:cNvPr>
          <p:cNvSpPr/>
          <p:nvPr/>
        </p:nvSpPr>
        <p:spPr>
          <a:xfrm>
            <a:off x="1222325" y="2669064"/>
            <a:ext cx="3568303" cy="120551"/>
          </a:xfrm>
          <a:prstGeom prst="rect">
            <a:avLst/>
          </a:prstGeom>
          <a:solidFill>
            <a:srgbClr val="74AEDB"/>
          </a:solidFill>
        </p:spPr>
        <p:txBody>
          <a:bodyPr/>
          <a:lstStyle/>
          <a:p>
            <a:endParaRPr lang="pt-BR"/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FBAB7B57-40C1-813A-216D-F0ACA2E75131}"/>
              </a:ext>
            </a:extLst>
          </p:cNvPr>
          <p:cNvSpPr/>
          <p:nvPr/>
        </p:nvSpPr>
        <p:spPr>
          <a:xfrm>
            <a:off x="277967" y="3352072"/>
            <a:ext cx="763926" cy="369216"/>
          </a:xfrm>
          <a:custGeom>
            <a:avLst/>
            <a:gdLst/>
            <a:ahLst/>
            <a:cxnLst/>
            <a:rect l="l" t="t" r="r" b="b"/>
            <a:pathLst>
              <a:path w="2505566" h="1966046">
                <a:moveTo>
                  <a:pt x="0" y="0"/>
                </a:moveTo>
                <a:lnTo>
                  <a:pt x="2505566" y="0"/>
                </a:lnTo>
                <a:lnTo>
                  <a:pt x="2505566" y="1966047"/>
                </a:lnTo>
                <a:lnTo>
                  <a:pt x="0" y="196604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225" b="-22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CF17A821-3376-8BB6-CC26-954F3254E602}"/>
              </a:ext>
            </a:extLst>
          </p:cNvPr>
          <p:cNvSpPr/>
          <p:nvPr/>
        </p:nvSpPr>
        <p:spPr>
          <a:xfrm>
            <a:off x="277967" y="4826158"/>
            <a:ext cx="763926" cy="369216"/>
          </a:xfrm>
          <a:custGeom>
            <a:avLst/>
            <a:gdLst/>
            <a:ahLst/>
            <a:cxnLst/>
            <a:rect l="l" t="t" r="r" b="b"/>
            <a:pathLst>
              <a:path w="2505566" h="1966046">
                <a:moveTo>
                  <a:pt x="0" y="0"/>
                </a:moveTo>
                <a:lnTo>
                  <a:pt x="2505566" y="0"/>
                </a:lnTo>
                <a:lnTo>
                  <a:pt x="2505566" y="1966047"/>
                </a:lnTo>
                <a:lnTo>
                  <a:pt x="0" y="196604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225" b="-22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EE3FD82E-4DE0-07E8-86B5-5CA8A39E6364}"/>
              </a:ext>
            </a:extLst>
          </p:cNvPr>
          <p:cNvSpPr/>
          <p:nvPr/>
        </p:nvSpPr>
        <p:spPr>
          <a:xfrm>
            <a:off x="277967" y="6344488"/>
            <a:ext cx="763926" cy="369216"/>
          </a:xfrm>
          <a:custGeom>
            <a:avLst/>
            <a:gdLst/>
            <a:ahLst/>
            <a:cxnLst/>
            <a:rect l="l" t="t" r="r" b="b"/>
            <a:pathLst>
              <a:path w="2505566" h="1966046">
                <a:moveTo>
                  <a:pt x="0" y="0"/>
                </a:moveTo>
                <a:lnTo>
                  <a:pt x="2505566" y="0"/>
                </a:lnTo>
                <a:lnTo>
                  <a:pt x="2505566" y="1966047"/>
                </a:lnTo>
                <a:lnTo>
                  <a:pt x="0" y="196604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225" b="-22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4">
            <a:extLst>
              <a:ext uri="{FF2B5EF4-FFF2-40B4-BE49-F238E27FC236}">
                <a16:creationId xmlns:a16="http://schemas.microsoft.com/office/drawing/2014/main" id="{3B9A89CC-AF48-D306-BEAC-6E143EEDEB49}"/>
              </a:ext>
            </a:extLst>
          </p:cNvPr>
          <p:cNvSpPr/>
          <p:nvPr/>
        </p:nvSpPr>
        <p:spPr>
          <a:xfrm>
            <a:off x="277967" y="7877566"/>
            <a:ext cx="763926" cy="369216"/>
          </a:xfrm>
          <a:custGeom>
            <a:avLst/>
            <a:gdLst/>
            <a:ahLst/>
            <a:cxnLst/>
            <a:rect l="l" t="t" r="r" b="b"/>
            <a:pathLst>
              <a:path w="2505566" h="1966046">
                <a:moveTo>
                  <a:pt x="0" y="0"/>
                </a:moveTo>
                <a:lnTo>
                  <a:pt x="2505566" y="0"/>
                </a:lnTo>
                <a:lnTo>
                  <a:pt x="2505566" y="1966047"/>
                </a:lnTo>
                <a:lnTo>
                  <a:pt x="0" y="196604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225" b="-225"/>
            </a:stretch>
          </a:blipFill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0349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>
          <a:extLst>
            <a:ext uri="{FF2B5EF4-FFF2-40B4-BE49-F238E27FC236}">
              <a16:creationId xmlns:a16="http://schemas.microsoft.com/office/drawing/2014/main" id="{AFC4E38D-2861-8F9A-976C-358FEF5A9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7" descr="C:\Users\rao656402\Desktop\azul.png">
            <a:extLst>
              <a:ext uri="{FF2B5EF4-FFF2-40B4-BE49-F238E27FC236}">
                <a16:creationId xmlns:a16="http://schemas.microsoft.com/office/drawing/2014/main" id="{EEC7E332-5475-5CF6-850B-62F26175897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75054" y="-41076"/>
            <a:ext cx="10511359" cy="104720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8" name="Google Shape;138;p7">
            <a:extLst>
              <a:ext uri="{FF2B5EF4-FFF2-40B4-BE49-F238E27FC236}">
                <a16:creationId xmlns:a16="http://schemas.microsoft.com/office/drawing/2014/main" id="{AFCB9EA2-0C1F-E882-541E-7B29EA6629B7}"/>
              </a:ext>
            </a:extLst>
          </p:cNvPr>
          <p:cNvGrpSpPr/>
          <p:nvPr/>
        </p:nvGrpSpPr>
        <p:grpSpPr>
          <a:xfrm>
            <a:off x="11" y="1126155"/>
            <a:ext cx="18286402" cy="8497257"/>
            <a:chOff x="0" y="-38100"/>
            <a:chExt cx="4846134" cy="2237946"/>
          </a:xfrm>
        </p:grpSpPr>
        <p:sp>
          <p:nvSpPr>
            <p:cNvPr id="139" name="Google Shape;139;p7">
              <a:extLst>
                <a:ext uri="{FF2B5EF4-FFF2-40B4-BE49-F238E27FC236}">
                  <a16:creationId xmlns:a16="http://schemas.microsoft.com/office/drawing/2014/main" id="{071B327B-5E34-E611-F711-E341506F43B5}"/>
                </a:ext>
              </a:extLst>
            </p:cNvPr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 extrusionOk="0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0" name="Google Shape;140;p7">
              <a:extLst>
                <a:ext uri="{FF2B5EF4-FFF2-40B4-BE49-F238E27FC236}">
                  <a16:creationId xmlns:a16="http://schemas.microsoft.com/office/drawing/2014/main" id="{0367E33F-1E8D-41D8-8369-D60FACD81A2E}"/>
                </a:ext>
              </a:extLst>
            </p:cNvPr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2" name="Google Shape;142;p7">
            <a:extLst>
              <a:ext uri="{FF2B5EF4-FFF2-40B4-BE49-F238E27FC236}">
                <a16:creationId xmlns:a16="http://schemas.microsoft.com/office/drawing/2014/main" id="{62C17744-6727-CCDD-9406-8EB14A43E174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5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Congresso Pernambucano de Inovação &amp; Integração em Saúde - CPIIS </a:t>
            </a:r>
            <a:endParaRPr/>
          </a:p>
          <a:p>
            <a:pPr marL="0" marR="0" lvl="0" indent="0" algn="l" rtl="0">
              <a:lnSpc>
                <a:spcPct val="135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Mostra Pernambucana de Experiências Exitosas em Saúde (MEX-SAÚDE PE)</a:t>
            </a:r>
            <a:endParaRPr sz="1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3" name="Google Shape;143;p7" descr="C:\Users\rao656402\Desktop\logo.png">
            <a:extLst>
              <a:ext uri="{FF2B5EF4-FFF2-40B4-BE49-F238E27FC236}">
                <a16:creationId xmlns:a16="http://schemas.microsoft.com/office/drawing/2014/main" id="{21F7A5CB-DA7E-A274-F00A-93026D0CF3D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171" b="-13623"/>
          <a:stretch/>
        </p:blipFill>
        <p:spPr>
          <a:xfrm>
            <a:off x="9863286" y="246956"/>
            <a:ext cx="664815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7" descr="C:\Users\rao656402\Desktop\logos 2.png">
            <a:extLst>
              <a:ext uri="{FF2B5EF4-FFF2-40B4-BE49-F238E27FC236}">
                <a16:creationId xmlns:a16="http://schemas.microsoft.com/office/drawing/2014/main" id="{0FE87C06-5629-AD60-2CDA-22FE719D47B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35494" y="9706022"/>
            <a:ext cx="5760640" cy="416303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Freeform 2">
            <a:extLst>
              <a:ext uri="{FF2B5EF4-FFF2-40B4-BE49-F238E27FC236}">
                <a16:creationId xmlns:a16="http://schemas.microsoft.com/office/drawing/2014/main" id="{B4246A93-FBE5-F4AB-9381-88D0B8707431}"/>
              </a:ext>
            </a:extLst>
          </p:cNvPr>
          <p:cNvSpPr/>
          <p:nvPr/>
        </p:nvSpPr>
        <p:spPr>
          <a:xfrm>
            <a:off x="5361384" y="1255068"/>
            <a:ext cx="11425631" cy="8368344"/>
          </a:xfrm>
          <a:custGeom>
            <a:avLst/>
            <a:gdLst/>
            <a:ahLst/>
            <a:cxnLst/>
            <a:rect l="l" t="t" r="r" b="b"/>
            <a:pathLst>
              <a:path w="11425631" h="12005801">
                <a:moveTo>
                  <a:pt x="0" y="0"/>
                </a:moveTo>
                <a:lnTo>
                  <a:pt x="11425631" y="0"/>
                </a:lnTo>
                <a:lnTo>
                  <a:pt x="11425631" y="12005802"/>
                </a:lnTo>
                <a:lnTo>
                  <a:pt x="0" y="120058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300" t="-25267" r="-54414" b="-18200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A94BDB71-924F-395B-EF11-877072A50808}"/>
              </a:ext>
            </a:extLst>
          </p:cNvPr>
          <p:cNvGrpSpPr/>
          <p:nvPr/>
        </p:nvGrpSpPr>
        <p:grpSpPr>
          <a:xfrm>
            <a:off x="1769806" y="1494226"/>
            <a:ext cx="11806919" cy="7890028"/>
            <a:chOff x="0" y="-49940"/>
            <a:chExt cx="2262502" cy="2031000"/>
          </a:xfrm>
          <a:solidFill>
            <a:schemeClr val="bg2">
              <a:lumMod val="75000"/>
            </a:schemeClr>
          </a:solidFill>
        </p:grpSpPr>
        <p:sp>
          <p:nvSpPr>
            <p:cNvPr id="3" name="Freeform 4">
              <a:extLst>
                <a:ext uri="{FF2B5EF4-FFF2-40B4-BE49-F238E27FC236}">
                  <a16:creationId xmlns:a16="http://schemas.microsoft.com/office/drawing/2014/main" id="{05672566-D8D6-29F3-5A7D-0BFEEBA3E969}"/>
                </a:ext>
              </a:extLst>
            </p:cNvPr>
            <p:cNvSpPr/>
            <p:nvPr/>
          </p:nvSpPr>
          <p:spPr>
            <a:xfrm>
              <a:off x="0" y="0"/>
              <a:ext cx="2262502" cy="1973850"/>
            </a:xfrm>
            <a:custGeom>
              <a:avLst/>
              <a:gdLst/>
              <a:ahLst/>
              <a:cxnLst/>
              <a:rect l="l" t="t" r="r" b="b"/>
              <a:pathLst>
                <a:path w="2262502" h="1973850">
                  <a:moveTo>
                    <a:pt x="0" y="0"/>
                  </a:moveTo>
                  <a:lnTo>
                    <a:pt x="2262502" y="0"/>
                  </a:lnTo>
                  <a:lnTo>
                    <a:pt x="2262502" y="1973850"/>
                  </a:lnTo>
                  <a:lnTo>
                    <a:pt x="0" y="197385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>
                <a:highlight>
                  <a:srgbClr val="000080"/>
                </a:highlight>
              </a:endParaRPr>
            </a:p>
          </p:txBody>
        </p:sp>
        <p:sp>
          <p:nvSpPr>
            <p:cNvPr id="4" name="TextBox 5">
              <a:extLst>
                <a:ext uri="{FF2B5EF4-FFF2-40B4-BE49-F238E27FC236}">
                  <a16:creationId xmlns:a16="http://schemas.microsoft.com/office/drawing/2014/main" id="{C23FFBC7-8B69-F351-CCD4-40477FB79975}"/>
                </a:ext>
              </a:extLst>
            </p:cNvPr>
            <p:cNvSpPr txBox="1"/>
            <p:nvPr/>
          </p:nvSpPr>
          <p:spPr>
            <a:xfrm>
              <a:off x="0" y="-49940"/>
              <a:ext cx="2262502" cy="203100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highlight>
                  <a:srgbClr val="000080"/>
                </a:highlight>
              </a:endParaRPr>
            </a:p>
          </p:txBody>
        </p:sp>
      </p:grpSp>
      <p:sp>
        <p:nvSpPr>
          <p:cNvPr id="5" name="Freeform 6">
            <a:extLst>
              <a:ext uri="{FF2B5EF4-FFF2-40B4-BE49-F238E27FC236}">
                <a16:creationId xmlns:a16="http://schemas.microsoft.com/office/drawing/2014/main" id="{CA85C344-54A6-5D9E-B74B-D9D1A6D68B0B}"/>
              </a:ext>
            </a:extLst>
          </p:cNvPr>
          <p:cNvSpPr/>
          <p:nvPr/>
        </p:nvSpPr>
        <p:spPr>
          <a:xfrm>
            <a:off x="2547755" y="2031334"/>
            <a:ext cx="956764" cy="1069324"/>
          </a:xfrm>
          <a:custGeom>
            <a:avLst/>
            <a:gdLst/>
            <a:ahLst/>
            <a:cxnLst/>
            <a:rect l="l" t="t" r="r" b="b"/>
            <a:pathLst>
              <a:path w="956764" h="1069324">
                <a:moveTo>
                  <a:pt x="0" y="0"/>
                </a:moveTo>
                <a:lnTo>
                  <a:pt x="956764" y="0"/>
                </a:lnTo>
                <a:lnTo>
                  <a:pt x="956764" y="1069324"/>
                </a:lnTo>
                <a:lnTo>
                  <a:pt x="0" y="106932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9" name="Group 10">
            <a:extLst>
              <a:ext uri="{FF2B5EF4-FFF2-40B4-BE49-F238E27FC236}">
                <a16:creationId xmlns:a16="http://schemas.microsoft.com/office/drawing/2014/main" id="{91413AD9-1D7A-B4DF-371C-CD459F94C09F}"/>
              </a:ext>
            </a:extLst>
          </p:cNvPr>
          <p:cNvGrpSpPr/>
          <p:nvPr/>
        </p:nvGrpSpPr>
        <p:grpSpPr>
          <a:xfrm>
            <a:off x="2732464" y="2311012"/>
            <a:ext cx="10364104" cy="6208924"/>
            <a:chOff x="-1896275" y="372904"/>
            <a:chExt cx="13446906" cy="8278563"/>
          </a:xfrm>
        </p:grpSpPr>
        <p:sp>
          <p:nvSpPr>
            <p:cNvPr id="10" name="TextBox 11">
              <a:extLst>
                <a:ext uri="{FF2B5EF4-FFF2-40B4-BE49-F238E27FC236}">
                  <a16:creationId xmlns:a16="http://schemas.microsoft.com/office/drawing/2014/main" id="{DBFCAF72-27CD-36BC-916A-47A7A479F850}"/>
                </a:ext>
              </a:extLst>
            </p:cNvPr>
            <p:cNvSpPr txBox="1"/>
            <p:nvPr/>
          </p:nvSpPr>
          <p:spPr>
            <a:xfrm>
              <a:off x="-223871" y="372904"/>
              <a:ext cx="8721779" cy="7352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89"/>
                </a:lnSpc>
              </a:pPr>
              <a:r>
                <a:rPr lang="en-US" sz="3795" b="1" dirty="0" err="1">
                  <a:solidFill>
                    <a:srgbClr val="F3F7FA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Descrição</a:t>
              </a:r>
              <a:r>
                <a:rPr lang="en-US" sz="3795" b="1" dirty="0">
                  <a:solidFill>
                    <a:srgbClr val="F3F7FA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da </a:t>
              </a:r>
              <a:r>
                <a:rPr lang="en-US" sz="3795" b="1" dirty="0" err="1">
                  <a:solidFill>
                    <a:srgbClr val="F3F7FA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Experiência</a:t>
              </a:r>
              <a:endParaRPr lang="en-US" sz="3795" b="1" dirty="0">
                <a:solidFill>
                  <a:srgbClr val="F3F7FA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  <p:sp>
          <p:nvSpPr>
            <p:cNvPr id="11" name="TextBox 12">
              <a:extLst>
                <a:ext uri="{FF2B5EF4-FFF2-40B4-BE49-F238E27FC236}">
                  <a16:creationId xmlns:a16="http://schemas.microsoft.com/office/drawing/2014/main" id="{1CBFD690-1CE4-5530-FFF0-C52FE1C6F8DC}"/>
                </a:ext>
              </a:extLst>
            </p:cNvPr>
            <p:cNvSpPr txBox="1"/>
            <p:nvPr/>
          </p:nvSpPr>
          <p:spPr>
            <a:xfrm>
              <a:off x="-1896275" y="1938520"/>
              <a:ext cx="13446906" cy="67129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just">
                <a:lnSpc>
                  <a:spcPct val="150000"/>
                </a:lnSpc>
                <a:buClr>
                  <a:srgbClr val="333F70"/>
                </a:buClr>
                <a:buSzPts val="3200"/>
              </a:pPr>
              <a:r>
                <a:rPr lang="pt-BR" sz="2000" dirty="0">
                  <a:solidFill>
                    <a:schemeClr val="bg1"/>
                  </a:solidFill>
                  <a:latin typeface="Poppins" panose="00000500000000000000" pitchFamily="2" charset="0"/>
                  <a:ea typeface="Open Sans"/>
                  <a:cs typeface="Poppins" panose="00000500000000000000" pitchFamily="2" charset="0"/>
                  <a:sym typeface="Open Sans"/>
                </a:rPr>
                <a:t>Realização de </a:t>
              </a:r>
              <a:r>
                <a:rPr lang="pt-BR" sz="2000" b="1" dirty="0">
                  <a:solidFill>
                    <a:schemeClr val="bg1"/>
                  </a:solidFill>
                  <a:latin typeface="Poppins" panose="00000500000000000000" pitchFamily="2" charset="0"/>
                  <a:ea typeface="Open Sans"/>
                  <a:cs typeface="Poppins" panose="00000500000000000000" pitchFamily="2" charset="0"/>
                  <a:sym typeface="Open Sans"/>
                </a:rPr>
                <a:t>consulta pública on-line</a:t>
              </a:r>
              <a:r>
                <a:rPr lang="pt-BR" sz="2000" dirty="0">
                  <a:solidFill>
                    <a:schemeClr val="bg1"/>
                  </a:solidFill>
                  <a:latin typeface="Poppins" panose="00000500000000000000" pitchFamily="2" charset="0"/>
                  <a:ea typeface="Open Sans"/>
                  <a:cs typeface="Poppins" panose="00000500000000000000" pitchFamily="2" charset="0"/>
                  <a:sym typeface="Open Sans"/>
                </a:rPr>
                <a:t> (</a:t>
              </a:r>
              <a:r>
                <a:rPr lang="pt-BR" sz="2000" dirty="0" err="1">
                  <a:solidFill>
                    <a:schemeClr val="bg1"/>
                  </a:solidFill>
                  <a:latin typeface="Poppins" panose="00000500000000000000" pitchFamily="2" charset="0"/>
                  <a:ea typeface="Open Sans"/>
                  <a:cs typeface="Poppins" panose="00000500000000000000" pitchFamily="2" charset="0"/>
                  <a:sym typeface="Open Sans"/>
                </a:rPr>
                <a:t>abr</a:t>
              </a:r>
              <a:r>
                <a:rPr lang="pt-BR" sz="2000" dirty="0">
                  <a:solidFill>
                    <a:schemeClr val="bg1"/>
                  </a:solidFill>
                  <a:latin typeface="Poppins" panose="00000500000000000000" pitchFamily="2" charset="0"/>
                  <a:ea typeface="Open Sans"/>
                  <a:cs typeface="Poppins" panose="00000500000000000000" pitchFamily="2" charset="0"/>
                  <a:sym typeface="Open Sans"/>
                </a:rPr>
                <a:t>–</a:t>
              </a:r>
              <a:r>
                <a:rPr lang="pt-BR" sz="2000" dirty="0" err="1">
                  <a:solidFill>
                    <a:schemeClr val="bg1"/>
                  </a:solidFill>
                  <a:latin typeface="Poppins" panose="00000500000000000000" pitchFamily="2" charset="0"/>
                  <a:ea typeface="Open Sans"/>
                  <a:cs typeface="Poppins" panose="00000500000000000000" pitchFamily="2" charset="0"/>
                  <a:sym typeface="Open Sans"/>
                </a:rPr>
                <a:t>mai</a:t>
              </a:r>
              <a:r>
                <a:rPr lang="pt-BR" sz="2000" dirty="0">
                  <a:solidFill>
                    <a:schemeClr val="bg1"/>
                  </a:solidFill>
                  <a:latin typeface="Poppins" panose="00000500000000000000" pitchFamily="2" charset="0"/>
                  <a:ea typeface="Open Sans"/>
                  <a:cs typeface="Poppins" panose="00000500000000000000" pitchFamily="2" charset="0"/>
                  <a:sym typeface="Open Sans"/>
                </a:rPr>
                <a:t>/2024) para atualização da REMUME.</a:t>
              </a:r>
              <a:endParaRPr lang="pt-BR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marL="342900" lvl="0" indent="-139700" algn="just">
                <a:lnSpc>
                  <a:spcPct val="150000"/>
                </a:lnSpc>
                <a:buClr>
                  <a:schemeClr val="dk1"/>
                </a:buClr>
                <a:buSzPts val="3200"/>
              </a:pPr>
              <a:endParaRPr lang="pt-BR" sz="2000" dirty="0">
                <a:solidFill>
                  <a:schemeClr val="bg1"/>
                </a:solidFill>
                <a:latin typeface="Poppins" panose="00000500000000000000" pitchFamily="2" charset="0"/>
                <a:ea typeface="Open Sans"/>
                <a:cs typeface="Poppins" panose="00000500000000000000" pitchFamily="2" charset="0"/>
                <a:sym typeface="Open Sans"/>
              </a:endParaRPr>
            </a:p>
            <a:p>
              <a:pPr lvl="0" algn="just">
                <a:lnSpc>
                  <a:spcPct val="150000"/>
                </a:lnSpc>
                <a:buClr>
                  <a:srgbClr val="333F70"/>
                </a:buClr>
                <a:buSzPts val="3200"/>
              </a:pPr>
              <a:r>
                <a:rPr lang="pt-BR" sz="2000" dirty="0">
                  <a:solidFill>
                    <a:schemeClr val="bg1"/>
                  </a:solidFill>
                  <a:latin typeface="Poppins" panose="00000500000000000000" pitchFamily="2" charset="0"/>
                  <a:ea typeface="Open Sans"/>
                  <a:cs typeface="Poppins" panose="00000500000000000000" pitchFamily="2" charset="0"/>
                  <a:sym typeface="Open Sans"/>
                </a:rPr>
                <a:t>Recebimento de contribuições de </a:t>
              </a:r>
              <a:r>
                <a:rPr lang="pt-BR" sz="2000" b="1" dirty="0">
                  <a:solidFill>
                    <a:schemeClr val="bg1"/>
                  </a:solidFill>
                  <a:latin typeface="Poppins" panose="00000500000000000000" pitchFamily="2" charset="0"/>
                  <a:ea typeface="Open Sans"/>
                  <a:cs typeface="Poppins" panose="00000500000000000000" pitchFamily="2" charset="0"/>
                  <a:sym typeface="Open Sans"/>
                </a:rPr>
                <a:t>profissionais de saúde, gestores e usuários do SUS</a:t>
              </a:r>
              <a:r>
                <a:rPr lang="pt-BR" sz="2000" dirty="0">
                  <a:solidFill>
                    <a:schemeClr val="bg1"/>
                  </a:solidFill>
                  <a:latin typeface="Poppins" panose="00000500000000000000" pitchFamily="2" charset="0"/>
                  <a:ea typeface="Open Sans"/>
                  <a:cs typeface="Poppins" panose="00000500000000000000" pitchFamily="2" charset="0"/>
                  <a:sym typeface="Open Sans"/>
                </a:rPr>
                <a:t>.</a:t>
              </a:r>
              <a:endParaRPr lang="pt-BR" sz="2000" dirty="0">
                <a:solidFill>
                  <a:schemeClr val="bg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  <a:sym typeface="Calibri"/>
              </a:endParaRPr>
            </a:p>
            <a:p>
              <a:pPr marL="342900" lvl="0" indent="-139700" algn="just">
                <a:lnSpc>
                  <a:spcPct val="150000"/>
                </a:lnSpc>
                <a:buClr>
                  <a:schemeClr val="dk1"/>
                </a:buClr>
                <a:buSzPts val="3200"/>
              </a:pPr>
              <a:endParaRPr lang="pt-BR" sz="2000" dirty="0">
                <a:solidFill>
                  <a:schemeClr val="bg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  <a:sym typeface="Calibri"/>
              </a:endParaRPr>
            </a:p>
            <a:p>
              <a:pPr lvl="0" algn="just">
                <a:lnSpc>
                  <a:spcPct val="150000"/>
                </a:lnSpc>
                <a:buClr>
                  <a:srgbClr val="333F70"/>
                </a:buClr>
                <a:buSzPts val="3200"/>
              </a:pPr>
              <a:r>
                <a:rPr lang="pt-BR" sz="2000" dirty="0">
                  <a:solidFill>
                    <a:schemeClr val="bg1"/>
                  </a:solidFill>
                  <a:latin typeface="Poppins" panose="00000500000000000000" pitchFamily="2" charset="0"/>
                  <a:ea typeface="Open Sans"/>
                  <a:cs typeface="Poppins" panose="00000500000000000000" pitchFamily="2" charset="0"/>
                  <a:sym typeface="Open Sans"/>
                </a:rPr>
                <a:t>As sugestões abrangeram </a:t>
              </a:r>
              <a:r>
                <a:rPr lang="pt-BR" sz="2000" b="1" dirty="0">
                  <a:solidFill>
                    <a:schemeClr val="bg1"/>
                  </a:solidFill>
                  <a:latin typeface="Poppins" panose="00000500000000000000" pitchFamily="2" charset="0"/>
                  <a:ea typeface="Open Sans"/>
                  <a:cs typeface="Poppins" panose="00000500000000000000" pitchFamily="2" charset="0"/>
                  <a:sym typeface="Open Sans"/>
                </a:rPr>
                <a:t>inclusão, exclusão e substituição</a:t>
              </a:r>
              <a:r>
                <a:rPr lang="pt-BR" sz="2000" dirty="0">
                  <a:solidFill>
                    <a:schemeClr val="bg1"/>
                  </a:solidFill>
                  <a:latin typeface="Poppins" panose="00000500000000000000" pitchFamily="2" charset="0"/>
                  <a:ea typeface="Open Sans"/>
                  <a:cs typeface="Poppins" panose="00000500000000000000" pitchFamily="2" charset="0"/>
                  <a:sym typeface="Open Sans"/>
                </a:rPr>
                <a:t> de medicamentos, acompanhadas de justificativas técnicas.</a:t>
              </a:r>
              <a:endParaRPr lang="pt-BR" sz="2000" dirty="0">
                <a:solidFill>
                  <a:schemeClr val="bg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  <a:sym typeface="Calibri"/>
              </a:endParaRPr>
            </a:p>
            <a:p>
              <a:pPr marL="342900" lvl="0" indent="-139700" algn="just">
                <a:lnSpc>
                  <a:spcPct val="150000"/>
                </a:lnSpc>
                <a:buClr>
                  <a:schemeClr val="dk1"/>
                </a:buClr>
                <a:buSzPts val="3200"/>
              </a:pPr>
              <a:endParaRPr lang="pt-BR" sz="2000" dirty="0">
                <a:solidFill>
                  <a:schemeClr val="bg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  <a:sym typeface="Calibri"/>
              </a:endParaRPr>
            </a:p>
            <a:p>
              <a:pPr lvl="0" algn="just">
                <a:lnSpc>
                  <a:spcPct val="150000"/>
                </a:lnSpc>
                <a:buClr>
                  <a:srgbClr val="333F70"/>
                </a:buClr>
                <a:buSzPts val="3200"/>
              </a:pPr>
              <a:r>
                <a:rPr lang="pt-BR" sz="2000" dirty="0">
                  <a:solidFill>
                    <a:schemeClr val="bg1"/>
                  </a:solidFill>
                  <a:latin typeface="Poppins" panose="00000500000000000000" pitchFamily="2" charset="0"/>
                  <a:ea typeface="Open Sans"/>
                  <a:cs typeface="Poppins" panose="00000500000000000000" pitchFamily="2" charset="0"/>
                  <a:sym typeface="Open Sans"/>
                </a:rPr>
                <a:t>As respostas foram analisadas pela </a:t>
              </a:r>
              <a:r>
                <a:rPr lang="pt-BR" sz="2000" b="1" dirty="0">
                  <a:solidFill>
                    <a:schemeClr val="bg1"/>
                  </a:solidFill>
                  <a:latin typeface="Poppins" panose="00000500000000000000" pitchFamily="2" charset="0"/>
                  <a:ea typeface="Open Sans"/>
                  <a:cs typeface="Poppins" panose="00000500000000000000" pitchFamily="2" charset="0"/>
                  <a:sym typeface="Open Sans"/>
                </a:rPr>
                <a:t>CFT</a:t>
              </a:r>
              <a:r>
                <a:rPr lang="pt-BR" sz="2000" dirty="0">
                  <a:solidFill>
                    <a:schemeClr val="bg1"/>
                  </a:solidFill>
                  <a:latin typeface="Poppins" panose="00000500000000000000" pitchFamily="2" charset="0"/>
                  <a:ea typeface="Open Sans"/>
                  <a:cs typeface="Poppins" panose="00000500000000000000" pitchFamily="2" charset="0"/>
                  <a:sym typeface="Open Sans"/>
                </a:rPr>
                <a:t>, formalmente instituída por </a:t>
              </a:r>
              <a:r>
                <a:rPr lang="pt-BR" sz="2000" b="1" dirty="0">
                  <a:solidFill>
                    <a:schemeClr val="bg1"/>
                  </a:solidFill>
                  <a:latin typeface="Poppins" panose="00000500000000000000" pitchFamily="2" charset="0"/>
                  <a:ea typeface="Open Sans"/>
                  <a:cs typeface="Poppins" panose="00000500000000000000" pitchFamily="2" charset="0"/>
                  <a:sym typeface="Open Sans"/>
                </a:rPr>
                <a:t>Portaria Municipal</a:t>
              </a:r>
              <a:r>
                <a:rPr lang="pt-BR" sz="2000" dirty="0">
                  <a:solidFill>
                    <a:schemeClr val="bg1"/>
                  </a:solidFill>
                  <a:latin typeface="Poppins" panose="00000500000000000000" pitchFamily="2" charset="0"/>
                  <a:ea typeface="Open Sans"/>
                  <a:cs typeface="Poppins" panose="00000500000000000000" pitchFamily="2" charset="0"/>
                  <a:sym typeface="Open Sans"/>
                </a:rPr>
                <a:t>, garantindo legitimidade técnica e institucional.</a:t>
              </a:r>
              <a:endParaRPr lang="pt-BR" sz="2000" dirty="0">
                <a:solidFill>
                  <a:schemeClr val="bg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  <a:sym typeface="Calibri"/>
              </a:endParaRPr>
            </a:p>
          </p:txBody>
        </p:sp>
      </p:grpSp>
      <p:sp>
        <p:nvSpPr>
          <p:cNvPr id="23" name="Freeform 4">
            <a:extLst>
              <a:ext uri="{FF2B5EF4-FFF2-40B4-BE49-F238E27FC236}">
                <a16:creationId xmlns:a16="http://schemas.microsoft.com/office/drawing/2014/main" id="{49BD77D1-E551-97E5-3E87-1D88EF260635}"/>
              </a:ext>
            </a:extLst>
          </p:cNvPr>
          <p:cNvSpPr/>
          <p:nvPr/>
        </p:nvSpPr>
        <p:spPr>
          <a:xfrm>
            <a:off x="2138634" y="3529468"/>
            <a:ext cx="508643" cy="318805"/>
          </a:xfrm>
          <a:custGeom>
            <a:avLst/>
            <a:gdLst/>
            <a:ahLst/>
            <a:cxnLst/>
            <a:rect l="l" t="t" r="r" b="b"/>
            <a:pathLst>
              <a:path w="2505566" h="1966046">
                <a:moveTo>
                  <a:pt x="0" y="0"/>
                </a:moveTo>
                <a:lnTo>
                  <a:pt x="2505566" y="0"/>
                </a:lnTo>
                <a:lnTo>
                  <a:pt x="2505566" y="1966047"/>
                </a:lnTo>
                <a:lnTo>
                  <a:pt x="0" y="196604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t="-225" b="-22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4" name="Freeform 4">
            <a:extLst>
              <a:ext uri="{FF2B5EF4-FFF2-40B4-BE49-F238E27FC236}">
                <a16:creationId xmlns:a16="http://schemas.microsoft.com/office/drawing/2014/main" id="{99626028-AF49-DCC3-64EE-F4B4B85EE833}"/>
              </a:ext>
            </a:extLst>
          </p:cNvPr>
          <p:cNvSpPr/>
          <p:nvPr/>
        </p:nvSpPr>
        <p:spPr>
          <a:xfrm>
            <a:off x="2138633" y="4897649"/>
            <a:ext cx="508643" cy="318805"/>
          </a:xfrm>
          <a:custGeom>
            <a:avLst/>
            <a:gdLst/>
            <a:ahLst/>
            <a:cxnLst/>
            <a:rect l="l" t="t" r="r" b="b"/>
            <a:pathLst>
              <a:path w="2505566" h="1966046">
                <a:moveTo>
                  <a:pt x="0" y="0"/>
                </a:moveTo>
                <a:lnTo>
                  <a:pt x="2505566" y="0"/>
                </a:lnTo>
                <a:lnTo>
                  <a:pt x="2505566" y="1966047"/>
                </a:lnTo>
                <a:lnTo>
                  <a:pt x="0" y="196604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t="-225" b="-22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5" name="Freeform 4">
            <a:extLst>
              <a:ext uri="{FF2B5EF4-FFF2-40B4-BE49-F238E27FC236}">
                <a16:creationId xmlns:a16="http://schemas.microsoft.com/office/drawing/2014/main" id="{293187A3-F859-ACE4-5DEB-5F81AE9CD04C}"/>
              </a:ext>
            </a:extLst>
          </p:cNvPr>
          <p:cNvSpPr/>
          <p:nvPr/>
        </p:nvSpPr>
        <p:spPr>
          <a:xfrm>
            <a:off x="2138632" y="6253778"/>
            <a:ext cx="508643" cy="318805"/>
          </a:xfrm>
          <a:custGeom>
            <a:avLst/>
            <a:gdLst/>
            <a:ahLst/>
            <a:cxnLst/>
            <a:rect l="l" t="t" r="r" b="b"/>
            <a:pathLst>
              <a:path w="2505566" h="1966046">
                <a:moveTo>
                  <a:pt x="0" y="0"/>
                </a:moveTo>
                <a:lnTo>
                  <a:pt x="2505566" y="0"/>
                </a:lnTo>
                <a:lnTo>
                  <a:pt x="2505566" y="1966047"/>
                </a:lnTo>
                <a:lnTo>
                  <a:pt x="0" y="196604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t="-225" b="-22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6" name="Freeform 4">
            <a:extLst>
              <a:ext uri="{FF2B5EF4-FFF2-40B4-BE49-F238E27FC236}">
                <a16:creationId xmlns:a16="http://schemas.microsoft.com/office/drawing/2014/main" id="{7B5DA72B-69A9-DB8F-EC5A-53C559770417}"/>
              </a:ext>
            </a:extLst>
          </p:cNvPr>
          <p:cNvSpPr/>
          <p:nvPr/>
        </p:nvSpPr>
        <p:spPr>
          <a:xfrm>
            <a:off x="2139131" y="7609907"/>
            <a:ext cx="508643" cy="318805"/>
          </a:xfrm>
          <a:custGeom>
            <a:avLst/>
            <a:gdLst/>
            <a:ahLst/>
            <a:cxnLst/>
            <a:rect l="l" t="t" r="r" b="b"/>
            <a:pathLst>
              <a:path w="2505566" h="1966046">
                <a:moveTo>
                  <a:pt x="0" y="0"/>
                </a:moveTo>
                <a:lnTo>
                  <a:pt x="2505566" y="0"/>
                </a:lnTo>
                <a:lnTo>
                  <a:pt x="2505566" y="1966047"/>
                </a:lnTo>
                <a:lnTo>
                  <a:pt x="0" y="196604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t="-225" b="-225"/>
            </a:stretch>
          </a:blipFill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3297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>
          <a:extLst>
            <a:ext uri="{FF2B5EF4-FFF2-40B4-BE49-F238E27FC236}">
              <a16:creationId xmlns:a16="http://schemas.microsoft.com/office/drawing/2014/main" id="{D1A0D8E7-9F75-C0B9-51F6-C4D13FDF2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9" descr="C:\Users\rao656402\Desktop\azul.png">
            <a:extLst>
              <a:ext uri="{FF2B5EF4-FFF2-40B4-BE49-F238E27FC236}">
                <a16:creationId xmlns:a16="http://schemas.microsoft.com/office/drawing/2014/main" id="{3CA075DC-FB79-DDFF-9439-4BD4C1B34EB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75054" y="-41076"/>
            <a:ext cx="10511359" cy="104720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7" name="Google Shape;157;p9">
            <a:extLst>
              <a:ext uri="{FF2B5EF4-FFF2-40B4-BE49-F238E27FC236}">
                <a16:creationId xmlns:a16="http://schemas.microsoft.com/office/drawing/2014/main" id="{44C7EA7E-71C6-7EFB-B115-A8AB82735620}"/>
              </a:ext>
            </a:extLst>
          </p:cNvPr>
          <p:cNvGrpSpPr/>
          <p:nvPr/>
        </p:nvGrpSpPr>
        <p:grpSpPr>
          <a:xfrm>
            <a:off x="0" y="1172684"/>
            <a:ext cx="18286413" cy="8497200"/>
            <a:chOff x="0" y="-38100"/>
            <a:chExt cx="4846134" cy="2237946"/>
          </a:xfrm>
        </p:grpSpPr>
        <p:sp>
          <p:nvSpPr>
            <p:cNvPr id="158" name="Google Shape;158;p9">
              <a:extLst>
                <a:ext uri="{FF2B5EF4-FFF2-40B4-BE49-F238E27FC236}">
                  <a16:creationId xmlns:a16="http://schemas.microsoft.com/office/drawing/2014/main" id="{6D072AAB-B59D-BFFE-3A66-1188D8E5FF77}"/>
                </a:ext>
              </a:extLst>
            </p:cNvPr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 extrusionOk="0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9" name="Google Shape;159;p9">
              <a:extLst>
                <a:ext uri="{FF2B5EF4-FFF2-40B4-BE49-F238E27FC236}">
                  <a16:creationId xmlns:a16="http://schemas.microsoft.com/office/drawing/2014/main" id="{930A6C66-B7F0-EF16-23F0-5AB217F96B75}"/>
                </a:ext>
              </a:extLst>
            </p:cNvPr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9">
            <a:extLst>
              <a:ext uri="{FF2B5EF4-FFF2-40B4-BE49-F238E27FC236}">
                <a16:creationId xmlns:a16="http://schemas.microsoft.com/office/drawing/2014/main" id="{5ACABF57-634D-E298-9BCE-73196A4DFE2D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5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Congresso Pernambucano de Inovação &amp; Integração em Saúde - CPIIS </a:t>
            </a:r>
            <a:endParaRPr/>
          </a:p>
          <a:p>
            <a:pPr marL="0" marR="0" lvl="0" indent="0" algn="l" rtl="0">
              <a:lnSpc>
                <a:spcPct val="135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Mostra Pernambucana de Experiências Exitosas em Saúde (MEX-SAÚDE PE)</a:t>
            </a:r>
            <a:endParaRPr sz="1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1" name="Google Shape;161;p9" descr="C:\Users\rao656402\Desktop\logo.png">
            <a:extLst>
              <a:ext uri="{FF2B5EF4-FFF2-40B4-BE49-F238E27FC236}">
                <a16:creationId xmlns:a16="http://schemas.microsoft.com/office/drawing/2014/main" id="{036C0DD7-5D4D-45CA-8730-2EED3A77284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171" b="-13623"/>
          <a:stretch/>
        </p:blipFill>
        <p:spPr>
          <a:xfrm>
            <a:off x="9863286" y="246956"/>
            <a:ext cx="664815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9" descr="C:\Users\rao656402\Desktop\logos 2.png">
            <a:extLst>
              <a:ext uri="{FF2B5EF4-FFF2-40B4-BE49-F238E27FC236}">
                <a16:creationId xmlns:a16="http://schemas.microsoft.com/office/drawing/2014/main" id="{25AF7A94-1B2A-F52F-FDC3-40BD1ACB168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35494" y="9706022"/>
            <a:ext cx="5760640" cy="41630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id="{AD2D8D7E-5617-5499-F033-C10414E327D2}"/>
              </a:ext>
            </a:extLst>
          </p:cNvPr>
          <p:cNvSpPr/>
          <p:nvPr/>
        </p:nvSpPr>
        <p:spPr>
          <a:xfrm>
            <a:off x="313098" y="2134822"/>
            <a:ext cx="4237689" cy="231918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BEA44AA6-8559-45F6-E716-F5033EB7089B}"/>
              </a:ext>
            </a:extLst>
          </p:cNvPr>
          <p:cNvSpPr/>
          <p:nvPr/>
        </p:nvSpPr>
        <p:spPr>
          <a:xfrm>
            <a:off x="4779096" y="2134821"/>
            <a:ext cx="4237689" cy="231918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09E0317A-DAEB-4344-47A7-B3709C23F9BB}"/>
              </a:ext>
            </a:extLst>
          </p:cNvPr>
          <p:cNvSpPr/>
          <p:nvPr/>
        </p:nvSpPr>
        <p:spPr>
          <a:xfrm>
            <a:off x="9245094" y="2134821"/>
            <a:ext cx="4237689" cy="231918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B9FD9C23-DBBC-1DEA-E95E-A880B99419B4}"/>
              </a:ext>
            </a:extLst>
          </p:cNvPr>
          <p:cNvSpPr/>
          <p:nvPr/>
        </p:nvSpPr>
        <p:spPr>
          <a:xfrm>
            <a:off x="13711091" y="2134821"/>
            <a:ext cx="4237689" cy="231918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pt-BR"/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B87CD41D-5118-C705-EA4C-2388B9BE5DC9}"/>
              </a:ext>
            </a:extLst>
          </p:cNvPr>
          <p:cNvSpPr txBox="1"/>
          <p:nvPr/>
        </p:nvSpPr>
        <p:spPr>
          <a:xfrm>
            <a:off x="523656" y="2322931"/>
            <a:ext cx="3835613" cy="5715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89"/>
              </a:lnSpc>
            </a:pPr>
            <a:r>
              <a:rPr lang="en-US" sz="4400" b="1" dirty="0">
                <a:solidFill>
                  <a:srgbClr val="F3F7FA"/>
                </a:solidFill>
                <a:latin typeface="Poppins Bold"/>
                <a:ea typeface="Poppins Bold"/>
                <a:cs typeface="Poppins Bold"/>
                <a:sym typeface="Poppins Bold"/>
              </a:rPr>
              <a:t>100 +</a:t>
            </a: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B72D9F74-EE4A-D74E-91E8-653EEA017862}"/>
              </a:ext>
            </a:extLst>
          </p:cNvPr>
          <p:cNvSpPr txBox="1"/>
          <p:nvPr/>
        </p:nvSpPr>
        <p:spPr>
          <a:xfrm>
            <a:off x="514135" y="2838130"/>
            <a:ext cx="3835613" cy="4997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89"/>
              </a:lnSpc>
            </a:pPr>
            <a:r>
              <a:rPr lang="en-US" sz="2400" b="1" dirty="0" err="1">
                <a:solidFill>
                  <a:srgbClr val="F3F7FA"/>
                </a:solidFill>
                <a:latin typeface="Poppins Bold"/>
                <a:ea typeface="Poppins Bold"/>
                <a:cs typeface="Poppins Bold"/>
                <a:sym typeface="Poppins Bold"/>
              </a:rPr>
              <a:t>Contribuições</a:t>
            </a:r>
            <a:r>
              <a:rPr lang="en-US" sz="2400" b="1" dirty="0">
                <a:solidFill>
                  <a:srgbClr val="F3F7FA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00" b="1" dirty="0" err="1">
                <a:solidFill>
                  <a:srgbClr val="F3F7FA"/>
                </a:solidFill>
                <a:latin typeface="Poppins Bold"/>
                <a:ea typeface="Poppins Bold"/>
                <a:cs typeface="Poppins Bold"/>
                <a:sym typeface="Poppins Bold"/>
              </a:rPr>
              <a:t>válidas</a:t>
            </a:r>
            <a:endParaRPr lang="en-US" sz="2400" b="1" dirty="0">
              <a:solidFill>
                <a:srgbClr val="F3F7FA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9AC0FD0B-1A0F-6EF7-BE8F-C29F47F9C55D}"/>
              </a:ext>
            </a:extLst>
          </p:cNvPr>
          <p:cNvSpPr txBox="1"/>
          <p:nvPr/>
        </p:nvSpPr>
        <p:spPr>
          <a:xfrm>
            <a:off x="337633" y="3627959"/>
            <a:ext cx="4213153" cy="553998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F3F7F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Mais de </a:t>
            </a:r>
            <a:r>
              <a:rPr lang="en-US" sz="1800" b="1" dirty="0">
                <a:solidFill>
                  <a:srgbClr val="F3F7F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100 </a:t>
            </a:r>
            <a:r>
              <a:rPr lang="en-US" sz="1800" b="1" dirty="0" err="1">
                <a:solidFill>
                  <a:srgbClr val="F3F7F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contribuições</a:t>
            </a:r>
            <a:r>
              <a:rPr lang="en-US" sz="1800" b="1" dirty="0">
                <a:solidFill>
                  <a:srgbClr val="F3F7F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1800" b="1" dirty="0" err="1">
                <a:solidFill>
                  <a:srgbClr val="F3F7F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válidas</a:t>
            </a:r>
            <a:r>
              <a:rPr lang="en-US" sz="1800" b="1" dirty="0">
                <a:solidFill>
                  <a:srgbClr val="F3F7F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1800" dirty="0" err="1">
                <a:solidFill>
                  <a:srgbClr val="F3F7F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recebidas</a:t>
            </a:r>
            <a:endParaRPr lang="en-US" sz="1800" dirty="0">
              <a:solidFill>
                <a:srgbClr val="F3F7FA"/>
              </a:solidFill>
              <a:latin typeface="Poppins" panose="00000500000000000000" pitchFamily="2" charset="0"/>
              <a:ea typeface="Poppins Bold"/>
              <a:cs typeface="Poppins" panose="00000500000000000000" pitchFamily="2" charset="0"/>
              <a:sym typeface="Poppins Bold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9F707606-AF83-7244-5CAA-770BEEF850A5}"/>
              </a:ext>
            </a:extLst>
          </p:cNvPr>
          <p:cNvSpPr txBox="1"/>
          <p:nvPr/>
        </p:nvSpPr>
        <p:spPr>
          <a:xfrm>
            <a:off x="4972258" y="2322931"/>
            <a:ext cx="3835613" cy="5715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89"/>
              </a:lnSpc>
            </a:pPr>
            <a:r>
              <a:rPr lang="en-US" sz="4400" b="1" dirty="0">
                <a:solidFill>
                  <a:srgbClr val="F3F7FA"/>
                </a:solidFill>
                <a:latin typeface="Poppins Bold"/>
                <a:ea typeface="Poppins Bold"/>
                <a:cs typeface="Poppins Bold"/>
                <a:sym typeface="Poppins Bold"/>
              </a:rPr>
              <a:t>214</a:t>
            </a:r>
          </a:p>
        </p:txBody>
      </p:sp>
      <p:sp>
        <p:nvSpPr>
          <p:cNvPr id="10" name="TextBox 11">
            <a:extLst>
              <a:ext uri="{FF2B5EF4-FFF2-40B4-BE49-F238E27FC236}">
                <a16:creationId xmlns:a16="http://schemas.microsoft.com/office/drawing/2014/main" id="{874881F5-F14E-7AB4-543C-720AC75D3D79}"/>
              </a:ext>
            </a:extLst>
          </p:cNvPr>
          <p:cNvSpPr txBox="1"/>
          <p:nvPr/>
        </p:nvSpPr>
        <p:spPr>
          <a:xfrm>
            <a:off x="4972259" y="2926618"/>
            <a:ext cx="383561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400" b="1" dirty="0" err="1">
                <a:solidFill>
                  <a:srgbClr val="F3F7FA"/>
                </a:solidFill>
                <a:latin typeface="Poppins Bold"/>
                <a:ea typeface="Poppins Bold"/>
                <a:cs typeface="Poppins Bold"/>
                <a:sym typeface="Poppins Bold"/>
              </a:rPr>
              <a:t>Medicamentos</a:t>
            </a:r>
            <a:r>
              <a:rPr lang="en-US" sz="2400" b="1" dirty="0">
                <a:solidFill>
                  <a:srgbClr val="F3F7FA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00" b="1" dirty="0" err="1">
                <a:solidFill>
                  <a:srgbClr val="F3F7FA"/>
                </a:solidFill>
                <a:latin typeface="Poppins Bold"/>
                <a:ea typeface="Poppins Bold"/>
                <a:cs typeface="Poppins Bold"/>
                <a:sym typeface="Poppins Bold"/>
              </a:rPr>
              <a:t>na</a:t>
            </a:r>
            <a:r>
              <a:rPr lang="en-US" sz="2400" b="1" dirty="0">
                <a:solidFill>
                  <a:srgbClr val="F3F7FA"/>
                </a:solidFill>
                <a:latin typeface="Poppins Bold"/>
                <a:ea typeface="Poppins Bold"/>
                <a:cs typeface="Poppins Bold"/>
                <a:sym typeface="Poppins Bold"/>
              </a:rPr>
              <a:t> nova REMUME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39E66E86-D4ED-C2FD-CD3F-AB2AD1E5E7AB}"/>
              </a:ext>
            </a:extLst>
          </p:cNvPr>
          <p:cNvSpPr txBox="1"/>
          <p:nvPr/>
        </p:nvSpPr>
        <p:spPr>
          <a:xfrm>
            <a:off x="4795757" y="3745943"/>
            <a:ext cx="4213153" cy="553998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F3F7F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Nova </a:t>
            </a:r>
            <a:r>
              <a:rPr lang="en-US" sz="1800" b="1" dirty="0">
                <a:solidFill>
                  <a:srgbClr val="F3F7F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REMUME 2024-2025</a:t>
            </a:r>
            <a:r>
              <a:rPr lang="en-US" sz="1800" dirty="0">
                <a:solidFill>
                  <a:srgbClr val="F3F7F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com </a:t>
            </a:r>
            <a:r>
              <a:rPr lang="en-US" sz="1800" b="1" dirty="0">
                <a:solidFill>
                  <a:srgbClr val="F3F7F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214 </a:t>
            </a:r>
            <a:r>
              <a:rPr lang="en-US" sz="1800" b="1" dirty="0" err="1">
                <a:solidFill>
                  <a:srgbClr val="F3F7F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medicamentos</a:t>
            </a:r>
            <a:r>
              <a:rPr lang="en-US" sz="1800" dirty="0">
                <a:solidFill>
                  <a:srgbClr val="F3F7F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(antes 200).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BD915F-89AE-1483-159B-81D1529FF8FD}"/>
              </a:ext>
            </a:extLst>
          </p:cNvPr>
          <p:cNvSpPr txBox="1"/>
          <p:nvPr/>
        </p:nvSpPr>
        <p:spPr>
          <a:xfrm>
            <a:off x="9454963" y="2322931"/>
            <a:ext cx="3835613" cy="5715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89"/>
              </a:lnSpc>
            </a:pPr>
            <a:r>
              <a:rPr lang="en-US" sz="4400" b="1" dirty="0">
                <a:solidFill>
                  <a:srgbClr val="F3F7FA"/>
                </a:solidFill>
                <a:latin typeface="Poppins Bold"/>
                <a:ea typeface="Poppins Bold"/>
                <a:cs typeface="Poppins Bold"/>
                <a:sym typeface="Poppins Bold"/>
              </a:rPr>
              <a:t>20</a:t>
            </a:r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id="{BF3E5EE8-894F-BF06-1D81-4D8A04032FCB}"/>
              </a:ext>
            </a:extLst>
          </p:cNvPr>
          <p:cNvSpPr txBox="1"/>
          <p:nvPr/>
        </p:nvSpPr>
        <p:spPr>
          <a:xfrm>
            <a:off x="9430694" y="2867626"/>
            <a:ext cx="3835613" cy="4997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89"/>
              </a:lnSpc>
            </a:pPr>
            <a:r>
              <a:rPr lang="en-US" sz="2400" b="1" dirty="0" err="1">
                <a:solidFill>
                  <a:srgbClr val="F3F7FA"/>
                </a:solidFill>
                <a:latin typeface="Poppins Bold"/>
                <a:ea typeface="Poppins Bold"/>
                <a:cs typeface="Poppins Bold"/>
                <a:sym typeface="Poppins Bold"/>
              </a:rPr>
              <a:t>Inclusões</a:t>
            </a:r>
            <a:endParaRPr lang="en-US" sz="2400" b="1" dirty="0">
              <a:solidFill>
                <a:srgbClr val="F3F7FA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C1B5E325-52E9-A5FB-135D-5D4DD19C286D}"/>
              </a:ext>
            </a:extLst>
          </p:cNvPr>
          <p:cNvSpPr txBox="1"/>
          <p:nvPr/>
        </p:nvSpPr>
        <p:spPr>
          <a:xfrm>
            <a:off x="9254192" y="3627959"/>
            <a:ext cx="4213153" cy="553998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00" b="1" dirty="0">
                <a:solidFill>
                  <a:srgbClr val="F3F7F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20 </a:t>
            </a:r>
            <a:r>
              <a:rPr lang="en-US" sz="1800" b="1" dirty="0" err="1">
                <a:solidFill>
                  <a:srgbClr val="F3F7F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inclusões</a:t>
            </a:r>
            <a:r>
              <a:rPr lang="en-US" sz="1800" b="1" dirty="0">
                <a:solidFill>
                  <a:srgbClr val="F3F7F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1800" dirty="0">
                <a:solidFill>
                  <a:srgbClr val="F3F7F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de </a:t>
            </a:r>
            <a:r>
              <a:rPr lang="en-US" sz="1800" dirty="0" err="1">
                <a:solidFill>
                  <a:srgbClr val="F3F7F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novos</a:t>
            </a:r>
            <a:r>
              <a:rPr lang="en-US" sz="1800" dirty="0">
                <a:solidFill>
                  <a:srgbClr val="F3F7F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1800" dirty="0" err="1">
                <a:solidFill>
                  <a:srgbClr val="F3F7F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medicamentos</a:t>
            </a:r>
            <a:endParaRPr lang="en-US" sz="1800" dirty="0">
              <a:solidFill>
                <a:srgbClr val="F3F7FA"/>
              </a:solidFill>
              <a:latin typeface="Poppins" panose="00000500000000000000" pitchFamily="2" charset="0"/>
              <a:ea typeface="Poppins Bold"/>
              <a:cs typeface="Poppins" panose="00000500000000000000" pitchFamily="2" charset="0"/>
              <a:sym typeface="Poppins Bold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41C2CB32-EAC4-3E04-9FD2-7C0D5AFAEBF3}"/>
              </a:ext>
            </a:extLst>
          </p:cNvPr>
          <p:cNvSpPr txBox="1"/>
          <p:nvPr/>
        </p:nvSpPr>
        <p:spPr>
          <a:xfrm>
            <a:off x="13913865" y="2322931"/>
            <a:ext cx="3835613" cy="5715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89"/>
              </a:lnSpc>
            </a:pPr>
            <a:r>
              <a:rPr lang="en-US" sz="4400" b="1" dirty="0">
                <a:solidFill>
                  <a:srgbClr val="F3F7FA"/>
                </a:solidFill>
                <a:latin typeface="Poppins Bold"/>
                <a:ea typeface="Poppins Bold"/>
                <a:cs typeface="Poppins Bold"/>
                <a:sym typeface="Poppins Bold"/>
              </a:rPr>
              <a:t>6</a:t>
            </a: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5F060E99-3F2C-CDC4-80F0-943C880F6FBC}"/>
              </a:ext>
            </a:extLst>
          </p:cNvPr>
          <p:cNvSpPr txBox="1"/>
          <p:nvPr/>
        </p:nvSpPr>
        <p:spPr>
          <a:xfrm>
            <a:off x="13894514" y="2867626"/>
            <a:ext cx="3835613" cy="4997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89"/>
              </a:lnSpc>
            </a:pPr>
            <a:r>
              <a:rPr lang="en-US" sz="2400" b="1" dirty="0" err="1">
                <a:solidFill>
                  <a:srgbClr val="F3F7FA"/>
                </a:solidFill>
                <a:latin typeface="Poppins Bold"/>
                <a:ea typeface="Poppins Bold"/>
                <a:cs typeface="Poppins Bold"/>
                <a:sym typeface="Poppins Bold"/>
              </a:rPr>
              <a:t>Exclusões</a:t>
            </a:r>
            <a:endParaRPr lang="en-US" sz="2400" b="1" dirty="0">
              <a:solidFill>
                <a:srgbClr val="F3F7FA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6609BF55-CECC-DBA6-4C3D-CA19A6FBFB83}"/>
              </a:ext>
            </a:extLst>
          </p:cNvPr>
          <p:cNvSpPr txBox="1"/>
          <p:nvPr/>
        </p:nvSpPr>
        <p:spPr>
          <a:xfrm>
            <a:off x="13718012" y="3766458"/>
            <a:ext cx="4213153" cy="276999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00" b="1" dirty="0">
                <a:solidFill>
                  <a:srgbClr val="F3F7F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6 </a:t>
            </a:r>
            <a:r>
              <a:rPr lang="en-US" sz="1800" b="1" dirty="0" err="1">
                <a:solidFill>
                  <a:srgbClr val="F3F7F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exclusões</a:t>
            </a:r>
            <a:r>
              <a:rPr lang="en-US" sz="1800" b="1" dirty="0">
                <a:solidFill>
                  <a:srgbClr val="F3F7F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1800" dirty="0">
                <a:solidFill>
                  <a:srgbClr val="F3F7F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de </a:t>
            </a:r>
            <a:r>
              <a:rPr lang="en-US" sz="1800" dirty="0" err="1">
                <a:solidFill>
                  <a:srgbClr val="F3F7F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mecicamentos</a:t>
            </a:r>
            <a:endParaRPr lang="en-US" sz="1800" dirty="0">
              <a:solidFill>
                <a:srgbClr val="F3F7FA"/>
              </a:solidFill>
              <a:latin typeface="Poppins" panose="00000500000000000000" pitchFamily="2" charset="0"/>
              <a:ea typeface="Poppins Bold"/>
              <a:cs typeface="Poppins" panose="00000500000000000000" pitchFamily="2" charset="0"/>
              <a:sym typeface="Poppins Bold"/>
            </a:endParaRP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1CA25D22-8AB4-8526-EA65-597C80C38E4F}"/>
              </a:ext>
            </a:extLst>
          </p:cNvPr>
          <p:cNvSpPr txBox="1"/>
          <p:nvPr/>
        </p:nvSpPr>
        <p:spPr>
          <a:xfrm>
            <a:off x="363115" y="1280172"/>
            <a:ext cx="9041309" cy="749564"/>
          </a:xfrm>
          <a:prstGeom prst="rect">
            <a:avLst/>
          </a:prstGeom>
        </p:spPr>
        <p:txBody>
          <a:bodyPr lIns="0" tIns="0" rIns="0" bIns="0" rtlCol="0" anchor="ctr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ea typeface="Montserrat Bold"/>
                <a:cs typeface="Poppins" panose="00000500000000000000" pitchFamily="2" charset="0"/>
                <a:sym typeface="Montserrat Bold"/>
              </a:rPr>
              <a:t>RESULTADOS</a:t>
            </a:r>
          </a:p>
        </p:txBody>
      </p:sp>
      <p:sp>
        <p:nvSpPr>
          <p:cNvPr id="25" name="TextBox 7">
            <a:extLst>
              <a:ext uri="{FF2B5EF4-FFF2-40B4-BE49-F238E27FC236}">
                <a16:creationId xmlns:a16="http://schemas.microsoft.com/office/drawing/2014/main" id="{CE80A27F-19E6-B116-C2DB-55160A4D8201}"/>
              </a:ext>
            </a:extLst>
          </p:cNvPr>
          <p:cNvSpPr txBox="1"/>
          <p:nvPr/>
        </p:nvSpPr>
        <p:spPr>
          <a:xfrm>
            <a:off x="1436685" y="4803467"/>
            <a:ext cx="560904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/>
            <a:r>
              <a:rPr lang="pt-BR" sz="3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Medicamento substituído</a:t>
            </a:r>
          </a:p>
        </p:txBody>
      </p:sp>
      <p:sp>
        <p:nvSpPr>
          <p:cNvPr id="26" name="TextBox 7">
            <a:extLst>
              <a:ext uri="{FF2B5EF4-FFF2-40B4-BE49-F238E27FC236}">
                <a16:creationId xmlns:a16="http://schemas.microsoft.com/office/drawing/2014/main" id="{0801892F-7229-16F5-5C79-D0A93A2D1016}"/>
              </a:ext>
            </a:extLst>
          </p:cNvPr>
          <p:cNvSpPr txBox="1"/>
          <p:nvPr/>
        </p:nvSpPr>
        <p:spPr>
          <a:xfrm>
            <a:off x="1436685" y="5361581"/>
            <a:ext cx="6508677" cy="338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/>
            <a:r>
              <a:rPr lang="pt-BR" sz="2200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Carbonato de Cálcio 500 mg + 400 UI.</a:t>
            </a:r>
          </a:p>
        </p:txBody>
      </p:sp>
      <p:sp>
        <p:nvSpPr>
          <p:cNvPr id="27" name="Freeform 8">
            <a:extLst>
              <a:ext uri="{FF2B5EF4-FFF2-40B4-BE49-F238E27FC236}">
                <a16:creationId xmlns:a16="http://schemas.microsoft.com/office/drawing/2014/main" id="{57E8DF96-B5B4-2112-2742-98E64869A315}"/>
              </a:ext>
            </a:extLst>
          </p:cNvPr>
          <p:cNvSpPr/>
          <p:nvPr/>
        </p:nvSpPr>
        <p:spPr>
          <a:xfrm>
            <a:off x="440084" y="6334640"/>
            <a:ext cx="841925" cy="1080978"/>
          </a:xfrm>
          <a:custGeom>
            <a:avLst/>
            <a:gdLst/>
            <a:ahLst/>
            <a:cxnLst/>
            <a:rect l="l" t="t" r="r" b="b"/>
            <a:pathLst>
              <a:path w="2215795" h="2597203">
                <a:moveTo>
                  <a:pt x="0" y="0"/>
                </a:moveTo>
                <a:lnTo>
                  <a:pt x="2215795" y="0"/>
                </a:lnTo>
                <a:lnTo>
                  <a:pt x="2215795" y="2597202"/>
                </a:lnTo>
                <a:lnTo>
                  <a:pt x="0" y="25972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34" b="-3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0" name="TextBox 7">
            <a:extLst>
              <a:ext uri="{FF2B5EF4-FFF2-40B4-BE49-F238E27FC236}">
                <a16:creationId xmlns:a16="http://schemas.microsoft.com/office/drawing/2014/main" id="{436A0D85-99F9-8B17-3C86-FE0F672DC26C}"/>
              </a:ext>
            </a:extLst>
          </p:cNvPr>
          <p:cNvSpPr txBox="1"/>
          <p:nvPr/>
        </p:nvSpPr>
        <p:spPr>
          <a:xfrm>
            <a:off x="1436685" y="6332276"/>
            <a:ext cx="560904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/>
            <a:r>
              <a:rPr lang="pt-BR" sz="3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Principais inclusões</a:t>
            </a:r>
          </a:p>
        </p:txBody>
      </p:sp>
      <p:sp>
        <p:nvSpPr>
          <p:cNvPr id="31" name="TextBox 7">
            <a:extLst>
              <a:ext uri="{FF2B5EF4-FFF2-40B4-BE49-F238E27FC236}">
                <a16:creationId xmlns:a16="http://schemas.microsoft.com/office/drawing/2014/main" id="{138DBA9B-92DC-8C21-F368-0AD41F8B8BEC}"/>
              </a:ext>
            </a:extLst>
          </p:cNvPr>
          <p:cNvSpPr txBox="1"/>
          <p:nvPr/>
        </p:nvSpPr>
        <p:spPr>
          <a:xfrm>
            <a:off x="1442351" y="6877021"/>
            <a:ext cx="7957023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pt-BR" sz="2200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Codeína + Paracetamol, </a:t>
            </a:r>
            <a:r>
              <a:rPr lang="pt-BR" sz="2200" dirty="0" err="1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Escitalopram</a:t>
            </a:r>
            <a:r>
              <a:rPr lang="pt-BR" sz="2200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pt-BR" sz="2200" dirty="0" err="1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Levomepromazina</a:t>
            </a:r>
            <a:r>
              <a:rPr lang="pt-BR" sz="2200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Anlodipino, Atenolol, Metformina, </a:t>
            </a:r>
            <a:r>
              <a:rPr lang="pt-BR" sz="2200" dirty="0" err="1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Levotiroxina</a:t>
            </a:r>
            <a:r>
              <a:rPr lang="pt-BR" sz="2200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entre outros.</a:t>
            </a:r>
          </a:p>
        </p:txBody>
      </p:sp>
      <p:sp>
        <p:nvSpPr>
          <p:cNvPr id="36" name="TextBox 7">
            <a:extLst>
              <a:ext uri="{FF2B5EF4-FFF2-40B4-BE49-F238E27FC236}">
                <a16:creationId xmlns:a16="http://schemas.microsoft.com/office/drawing/2014/main" id="{5918AB90-BB52-7FF9-BB45-6CC63B4EEF1E}"/>
              </a:ext>
            </a:extLst>
          </p:cNvPr>
          <p:cNvSpPr txBox="1"/>
          <p:nvPr/>
        </p:nvSpPr>
        <p:spPr>
          <a:xfrm>
            <a:off x="9863286" y="5129836"/>
            <a:ext cx="560904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/>
            <a:r>
              <a:rPr lang="pt-BR" sz="3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Principais exclusões</a:t>
            </a:r>
          </a:p>
        </p:txBody>
      </p:sp>
      <p:sp>
        <p:nvSpPr>
          <p:cNvPr id="37" name="TextBox 7">
            <a:extLst>
              <a:ext uri="{FF2B5EF4-FFF2-40B4-BE49-F238E27FC236}">
                <a16:creationId xmlns:a16="http://schemas.microsoft.com/office/drawing/2014/main" id="{24E6FD69-54CE-99F7-51D5-EAF9E65E7194}"/>
              </a:ext>
            </a:extLst>
          </p:cNvPr>
          <p:cNvSpPr txBox="1"/>
          <p:nvPr/>
        </p:nvSpPr>
        <p:spPr>
          <a:xfrm>
            <a:off x="9863286" y="5746418"/>
            <a:ext cx="7957023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/>
            <a:r>
              <a:rPr lang="pt-BR" sz="2200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Nortriptilina, Captopril, Oxibutinina, Ciprofloxacino + Dexametasona, SMX+TMP suspensão, entre outros.</a:t>
            </a:r>
          </a:p>
        </p:txBody>
      </p:sp>
      <p:sp>
        <p:nvSpPr>
          <p:cNvPr id="39" name="TextBox 7">
            <a:extLst>
              <a:ext uri="{FF2B5EF4-FFF2-40B4-BE49-F238E27FC236}">
                <a16:creationId xmlns:a16="http://schemas.microsoft.com/office/drawing/2014/main" id="{0527AE2D-A7E0-FE06-CC61-72A0F8862742}"/>
              </a:ext>
            </a:extLst>
          </p:cNvPr>
          <p:cNvSpPr txBox="1"/>
          <p:nvPr/>
        </p:nvSpPr>
        <p:spPr>
          <a:xfrm>
            <a:off x="9863285" y="6672146"/>
            <a:ext cx="7957023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/>
            <a:r>
              <a:rPr lang="pt-BR" sz="2200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 nova REMUME foi </a:t>
            </a:r>
            <a:r>
              <a:rPr lang="pt-BR" sz="22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publicada oficialmente</a:t>
            </a:r>
            <a:r>
              <a:rPr lang="pt-BR" sz="2200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 distribuída às unidades de saúde.</a:t>
            </a:r>
          </a:p>
        </p:txBody>
      </p:sp>
      <p:sp>
        <p:nvSpPr>
          <p:cNvPr id="42" name="TextBox 7">
            <a:extLst>
              <a:ext uri="{FF2B5EF4-FFF2-40B4-BE49-F238E27FC236}">
                <a16:creationId xmlns:a16="http://schemas.microsoft.com/office/drawing/2014/main" id="{0A642F32-5567-8550-D997-C629CBE2DF32}"/>
              </a:ext>
            </a:extLst>
          </p:cNvPr>
          <p:cNvSpPr txBox="1"/>
          <p:nvPr/>
        </p:nvSpPr>
        <p:spPr>
          <a:xfrm>
            <a:off x="861046" y="8322813"/>
            <a:ext cx="16676455" cy="10556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Impacto: 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Fortalecimento da legitimidade, transparência e adequação técnica da gestão da Assistência Farmacêutica municipal.</a:t>
            </a:r>
          </a:p>
        </p:txBody>
      </p:sp>
      <p:sp>
        <p:nvSpPr>
          <p:cNvPr id="43" name="Freeform 8">
            <a:extLst>
              <a:ext uri="{FF2B5EF4-FFF2-40B4-BE49-F238E27FC236}">
                <a16:creationId xmlns:a16="http://schemas.microsoft.com/office/drawing/2014/main" id="{E8F3B67F-CE40-EAB2-CA72-4DCA4F406A9B}"/>
              </a:ext>
            </a:extLst>
          </p:cNvPr>
          <p:cNvSpPr/>
          <p:nvPr/>
        </p:nvSpPr>
        <p:spPr>
          <a:xfrm>
            <a:off x="440084" y="4817840"/>
            <a:ext cx="841925" cy="1080978"/>
          </a:xfrm>
          <a:custGeom>
            <a:avLst/>
            <a:gdLst/>
            <a:ahLst/>
            <a:cxnLst/>
            <a:rect l="l" t="t" r="r" b="b"/>
            <a:pathLst>
              <a:path w="2215795" h="2597203">
                <a:moveTo>
                  <a:pt x="0" y="0"/>
                </a:moveTo>
                <a:lnTo>
                  <a:pt x="2215795" y="0"/>
                </a:lnTo>
                <a:lnTo>
                  <a:pt x="2215795" y="2597202"/>
                </a:lnTo>
                <a:lnTo>
                  <a:pt x="0" y="25972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34" b="-3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4" name="Freeform 8">
            <a:extLst>
              <a:ext uri="{FF2B5EF4-FFF2-40B4-BE49-F238E27FC236}">
                <a16:creationId xmlns:a16="http://schemas.microsoft.com/office/drawing/2014/main" id="{91885CC3-18C2-461C-5D7D-D2407FC0A956}"/>
              </a:ext>
            </a:extLst>
          </p:cNvPr>
          <p:cNvSpPr/>
          <p:nvPr/>
        </p:nvSpPr>
        <p:spPr>
          <a:xfrm>
            <a:off x="8833229" y="5166134"/>
            <a:ext cx="841925" cy="1080978"/>
          </a:xfrm>
          <a:custGeom>
            <a:avLst/>
            <a:gdLst/>
            <a:ahLst/>
            <a:cxnLst/>
            <a:rect l="l" t="t" r="r" b="b"/>
            <a:pathLst>
              <a:path w="2215795" h="2597203">
                <a:moveTo>
                  <a:pt x="0" y="0"/>
                </a:moveTo>
                <a:lnTo>
                  <a:pt x="2215795" y="0"/>
                </a:lnTo>
                <a:lnTo>
                  <a:pt x="2215795" y="2597202"/>
                </a:lnTo>
                <a:lnTo>
                  <a:pt x="0" y="25972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34" b="-3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FEB8A85F-BE71-FE5F-4701-EF5EB3E0D19E}"/>
              </a:ext>
            </a:extLst>
          </p:cNvPr>
          <p:cNvSpPr/>
          <p:nvPr/>
        </p:nvSpPr>
        <p:spPr>
          <a:xfrm>
            <a:off x="543631" y="8255414"/>
            <a:ext cx="17434645" cy="125161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6145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>
          <a:extLst>
            <a:ext uri="{FF2B5EF4-FFF2-40B4-BE49-F238E27FC236}">
              <a16:creationId xmlns:a16="http://schemas.microsoft.com/office/drawing/2014/main" id="{8B0B9967-F8C9-0513-C281-7A4621BC4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5" descr="C:\Users\rao656402\Desktop\azul.png">
            <a:extLst>
              <a:ext uri="{FF2B5EF4-FFF2-40B4-BE49-F238E27FC236}">
                <a16:creationId xmlns:a16="http://schemas.microsoft.com/office/drawing/2014/main" id="{B1502D8F-8ACC-1F54-1C64-A3728C5755D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75054" y="-41076"/>
            <a:ext cx="10511359" cy="104720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9" name="Google Shape;119;p5">
            <a:extLst>
              <a:ext uri="{FF2B5EF4-FFF2-40B4-BE49-F238E27FC236}">
                <a16:creationId xmlns:a16="http://schemas.microsoft.com/office/drawing/2014/main" id="{B48DBEE0-F92F-194F-DC7D-CBD409EE62B6}"/>
              </a:ext>
            </a:extLst>
          </p:cNvPr>
          <p:cNvGrpSpPr/>
          <p:nvPr/>
        </p:nvGrpSpPr>
        <p:grpSpPr>
          <a:xfrm>
            <a:off x="-2" y="1107673"/>
            <a:ext cx="18286413" cy="8497200"/>
            <a:chOff x="0" y="-38100"/>
            <a:chExt cx="4846134" cy="2237946"/>
          </a:xfrm>
        </p:grpSpPr>
        <p:sp>
          <p:nvSpPr>
            <p:cNvPr id="120" name="Google Shape;120;p5">
              <a:extLst>
                <a:ext uri="{FF2B5EF4-FFF2-40B4-BE49-F238E27FC236}">
                  <a16:creationId xmlns:a16="http://schemas.microsoft.com/office/drawing/2014/main" id="{66B0E4D6-6D13-649A-D5A1-80089A79D125}"/>
                </a:ext>
              </a:extLst>
            </p:cNvPr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 extrusionOk="0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1" name="Google Shape;121;p5">
              <a:extLst>
                <a:ext uri="{FF2B5EF4-FFF2-40B4-BE49-F238E27FC236}">
                  <a16:creationId xmlns:a16="http://schemas.microsoft.com/office/drawing/2014/main" id="{74FCE8B0-4452-11F8-4957-C798F4795345}"/>
                </a:ext>
              </a:extLst>
            </p:cNvPr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2" name="Google Shape;122;p5">
            <a:extLst>
              <a:ext uri="{FF2B5EF4-FFF2-40B4-BE49-F238E27FC236}">
                <a16:creationId xmlns:a16="http://schemas.microsoft.com/office/drawing/2014/main" id="{D944E5FB-8FC9-4595-850E-94EA0E83BDE8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5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Congresso Pernambucano de Inovação &amp; Integração em Saúde - CPIIS </a:t>
            </a:r>
            <a:endParaRPr/>
          </a:p>
          <a:p>
            <a:pPr marL="0" marR="0" lvl="0" indent="0" algn="l" rtl="0">
              <a:lnSpc>
                <a:spcPct val="135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Mostra Pernambucana de Experiências Exitosas em Saúde (MEX-SAÚDE PE)</a:t>
            </a:r>
            <a:endParaRPr sz="1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3" name="Google Shape;123;p5" descr="C:\Users\rao656402\Desktop\logo.png">
            <a:extLst>
              <a:ext uri="{FF2B5EF4-FFF2-40B4-BE49-F238E27FC236}">
                <a16:creationId xmlns:a16="http://schemas.microsoft.com/office/drawing/2014/main" id="{55261D16-149F-63A1-C40C-0125AE4F682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171" b="-13623"/>
          <a:stretch/>
        </p:blipFill>
        <p:spPr>
          <a:xfrm>
            <a:off x="9863286" y="246956"/>
            <a:ext cx="664815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5" descr="C:\Users\rao656402\Desktop\logos 2.png">
            <a:extLst>
              <a:ext uri="{FF2B5EF4-FFF2-40B4-BE49-F238E27FC236}">
                <a16:creationId xmlns:a16="http://schemas.microsoft.com/office/drawing/2014/main" id="{9971CF9C-7614-0371-3475-CCA76CFE2D3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35494" y="9706022"/>
            <a:ext cx="5760640" cy="41630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5">
            <a:extLst>
              <a:ext uri="{FF2B5EF4-FFF2-40B4-BE49-F238E27FC236}">
                <a16:creationId xmlns:a16="http://schemas.microsoft.com/office/drawing/2014/main" id="{EA618415-57B8-E114-DD03-D71340527009}"/>
              </a:ext>
            </a:extLst>
          </p:cNvPr>
          <p:cNvSpPr txBox="1"/>
          <p:nvPr/>
        </p:nvSpPr>
        <p:spPr>
          <a:xfrm>
            <a:off x="545787" y="1300001"/>
            <a:ext cx="9041309" cy="749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ea typeface="Montserrat Bold"/>
                <a:cs typeface="Poppins" panose="00000500000000000000" pitchFamily="2" charset="0"/>
                <a:sym typeface="Montserrat Bold"/>
              </a:rPr>
              <a:t>APRENDIZADO E ANÁLISE CRÍTICA</a:t>
            </a:r>
          </a:p>
        </p:txBody>
      </p:sp>
      <p:sp>
        <p:nvSpPr>
          <p:cNvPr id="5" name="AutoShape 8">
            <a:extLst>
              <a:ext uri="{FF2B5EF4-FFF2-40B4-BE49-F238E27FC236}">
                <a16:creationId xmlns:a16="http://schemas.microsoft.com/office/drawing/2014/main" id="{D5882AE2-0FB0-A2BA-4F8B-2BD851422941}"/>
              </a:ext>
            </a:extLst>
          </p:cNvPr>
          <p:cNvSpPr/>
          <p:nvPr/>
        </p:nvSpPr>
        <p:spPr>
          <a:xfrm>
            <a:off x="545787" y="2279684"/>
            <a:ext cx="3568303" cy="120551"/>
          </a:xfrm>
          <a:prstGeom prst="rect">
            <a:avLst/>
          </a:prstGeom>
          <a:solidFill>
            <a:srgbClr val="74AEDB"/>
          </a:solidFill>
        </p:spPr>
        <p:txBody>
          <a:bodyPr/>
          <a:lstStyle/>
          <a:p>
            <a:endParaRPr lang="pt-BR"/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A01271A9-BC7C-FBB2-7798-4A3EE609A834}"/>
              </a:ext>
            </a:extLst>
          </p:cNvPr>
          <p:cNvGrpSpPr/>
          <p:nvPr/>
        </p:nvGrpSpPr>
        <p:grpSpPr>
          <a:xfrm>
            <a:off x="545787" y="3380941"/>
            <a:ext cx="5089986" cy="620146"/>
            <a:chOff x="0" y="0"/>
            <a:chExt cx="2262502" cy="1973850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51EC5439-FC81-4830-A71C-7C34C78AAE06}"/>
                </a:ext>
              </a:extLst>
            </p:cNvPr>
            <p:cNvSpPr/>
            <p:nvPr/>
          </p:nvSpPr>
          <p:spPr>
            <a:xfrm>
              <a:off x="0" y="0"/>
              <a:ext cx="2262502" cy="1973850"/>
            </a:xfrm>
            <a:custGeom>
              <a:avLst/>
              <a:gdLst/>
              <a:ahLst/>
              <a:cxnLst/>
              <a:rect l="l" t="t" r="r" b="b"/>
              <a:pathLst>
                <a:path w="2262502" h="1973850">
                  <a:moveTo>
                    <a:pt x="0" y="0"/>
                  </a:moveTo>
                  <a:lnTo>
                    <a:pt x="2262502" y="0"/>
                  </a:lnTo>
                  <a:lnTo>
                    <a:pt x="2262502" y="1973850"/>
                  </a:lnTo>
                  <a:lnTo>
                    <a:pt x="0" y="1973850"/>
                  </a:lnTo>
                  <a:close/>
                </a:path>
              </a:pathLst>
            </a:custGeom>
            <a:solidFill>
              <a:srgbClr val="466C97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B4323307-23E1-B5DA-B531-FDA1ACA4879C}"/>
                </a:ext>
              </a:extLst>
            </p:cNvPr>
            <p:cNvSpPr txBox="1"/>
            <p:nvPr/>
          </p:nvSpPr>
          <p:spPr>
            <a:xfrm>
              <a:off x="0" y="-57150"/>
              <a:ext cx="2262502" cy="203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TextBox 11">
            <a:extLst>
              <a:ext uri="{FF2B5EF4-FFF2-40B4-BE49-F238E27FC236}">
                <a16:creationId xmlns:a16="http://schemas.microsoft.com/office/drawing/2014/main" id="{603BD387-05DA-0FE0-235F-C5A7D11E72FF}"/>
              </a:ext>
            </a:extLst>
          </p:cNvPr>
          <p:cNvSpPr txBox="1"/>
          <p:nvPr/>
        </p:nvSpPr>
        <p:spPr>
          <a:xfrm>
            <a:off x="976261" y="3355283"/>
            <a:ext cx="4834996" cy="4782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89"/>
              </a:lnSpc>
            </a:pPr>
            <a:r>
              <a:rPr lang="en-US" sz="1800" b="1" dirty="0">
                <a:solidFill>
                  <a:srgbClr val="F3F7FA"/>
                </a:solidFill>
                <a:latin typeface="Poppins Bold"/>
                <a:ea typeface="Poppins Bold"/>
                <a:cs typeface="Poppins Bold"/>
                <a:sym typeface="Poppins Bold"/>
              </a:rPr>
              <a:t>Perfil de profissionais participantes</a:t>
            </a:r>
          </a:p>
        </p:txBody>
      </p:sp>
      <p:pic>
        <p:nvPicPr>
          <p:cNvPr id="30" name="Imagem 29">
            <a:extLst>
              <a:ext uri="{FF2B5EF4-FFF2-40B4-BE49-F238E27FC236}">
                <a16:creationId xmlns:a16="http://schemas.microsoft.com/office/drawing/2014/main" id="{F578CD0B-49E5-AD2C-36D9-FF719A26D0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021" y="4145748"/>
            <a:ext cx="3989875" cy="3989875"/>
          </a:xfrm>
          <a:prstGeom prst="rect">
            <a:avLst/>
          </a:prstGeom>
        </p:spPr>
      </p:pic>
      <p:pic>
        <p:nvPicPr>
          <p:cNvPr id="59" name="Imagem 58">
            <a:extLst>
              <a:ext uri="{FF2B5EF4-FFF2-40B4-BE49-F238E27FC236}">
                <a16:creationId xmlns:a16="http://schemas.microsoft.com/office/drawing/2014/main" id="{57200F0F-8229-5996-C72A-8481897B44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5484" y="5443168"/>
            <a:ext cx="2282978" cy="2282978"/>
          </a:xfrm>
          <a:prstGeom prst="rect">
            <a:avLst/>
          </a:prstGeom>
        </p:spPr>
      </p:pic>
      <p:grpSp>
        <p:nvGrpSpPr>
          <p:cNvPr id="62" name="Group 3">
            <a:extLst>
              <a:ext uri="{FF2B5EF4-FFF2-40B4-BE49-F238E27FC236}">
                <a16:creationId xmlns:a16="http://schemas.microsoft.com/office/drawing/2014/main" id="{399C614C-ECFA-7973-61E3-8163BD60BE06}"/>
              </a:ext>
            </a:extLst>
          </p:cNvPr>
          <p:cNvGrpSpPr/>
          <p:nvPr/>
        </p:nvGrpSpPr>
        <p:grpSpPr>
          <a:xfrm>
            <a:off x="13139599" y="1252333"/>
            <a:ext cx="5146812" cy="8352539"/>
            <a:chOff x="0" y="0"/>
            <a:chExt cx="2262502" cy="1973850"/>
          </a:xfrm>
        </p:grpSpPr>
        <p:sp>
          <p:nvSpPr>
            <p:cNvPr id="63" name="Freeform 4">
              <a:extLst>
                <a:ext uri="{FF2B5EF4-FFF2-40B4-BE49-F238E27FC236}">
                  <a16:creationId xmlns:a16="http://schemas.microsoft.com/office/drawing/2014/main" id="{E664BA04-FED1-EB8A-87E5-16D079972D6B}"/>
                </a:ext>
              </a:extLst>
            </p:cNvPr>
            <p:cNvSpPr/>
            <p:nvPr/>
          </p:nvSpPr>
          <p:spPr>
            <a:xfrm>
              <a:off x="0" y="0"/>
              <a:ext cx="2262502" cy="1973850"/>
            </a:xfrm>
            <a:custGeom>
              <a:avLst/>
              <a:gdLst/>
              <a:ahLst/>
              <a:cxnLst/>
              <a:rect l="l" t="t" r="r" b="b"/>
              <a:pathLst>
                <a:path w="2262502" h="1973850">
                  <a:moveTo>
                    <a:pt x="0" y="0"/>
                  </a:moveTo>
                  <a:lnTo>
                    <a:pt x="2262502" y="0"/>
                  </a:lnTo>
                  <a:lnTo>
                    <a:pt x="2262502" y="1973850"/>
                  </a:lnTo>
                  <a:lnTo>
                    <a:pt x="0" y="1973850"/>
                  </a:lnTo>
                  <a:close/>
                </a:path>
              </a:pathLst>
            </a:custGeom>
            <a:solidFill>
              <a:srgbClr val="466C97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4" name="TextBox 5">
              <a:extLst>
                <a:ext uri="{FF2B5EF4-FFF2-40B4-BE49-F238E27FC236}">
                  <a16:creationId xmlns:a16="http://schemas.microsoft.com/office/drawing/2014/main" id="{C92B0C00-907B-6B97-9CBE-C83748784DA2}"/>
                </a:ext>
              </a:extLst>
            </p:cNvPr>
            <p:cNvSpPr txBox="1"/>
            <p:nvPr/>
          </p:nvSpPr>
          <p:spPr>
            <a:xfrm>
              <a:off x="0" y="-57150"/>
              <a:ext cx="2262502" cy="203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7" name="Group 7">
            <a:extLst>
              <a:ext uri="{FF2B5EF4-FFF2-40B4-BE49-F238E27FC236}">
                <a16:creationId xmlns:a16="http://schemas.microsoft.com/office/drawing/2014/main" id="{E6A80F41-8F24-73E3-E038-274CD2C786AF}"/>
              </a:ext>
            </a:extLst>
          </p:cNvPr>
          <p:cNvGrpSpPr/>
          <p:nvPr/>
        </p:nvGrpSpPr>
        <p:grpSpPr>
          <a:xfrm>
            <a:off x="14067142" y="1300001"/>
            <a:ext cx="3542431" cy="2216927"/>
            <a:chOff x="-3" y="-9525"/>
            <a:chExt cx="12065798" cy="2955899"/>
          </a:xfrm>
        </p:grpSpPr>
        <p:sp>
          <p:nvSpPr>
            <p:cNvPr id="68" name="TextBox 8">
              <a:extLst>
                <a:ext uri="{FF2B5EF4-FFF2-40B4-BE49-F238E27FC236}">
                  <a16:creationId xmlns:a16="http://schemas.microsoft.com/office/drawing/2014/main" id="{37C2C3C7-AE6A-E4D4-06AE-7C33CEA2EC0C}"/>
                </a:ext>
              </a:extLst>
            </p:cNvPr>
            <p:cNvSpPr txBox="1"/>
            <p:nvPr/>
          </p:nvSpPr>
          <p:spPr>
            <a:xfrm>
              <a:off x="0" y="-9525"/>
              <a:ext cx="11212892" cy="6471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89"/>
                </a:lnSpc>
              </a:pPr>
              <a:r>
                <a:rPr lang="en-US" sz="2000" b="1" dirty="0" err="1">
                  <a:solidFill>
                    <a:schemeClr val="bg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Solicitações</a:t>
              </a:r>
              <a:r>
                <a:rPr lang="en-US" sz="2000" b="1" dirty="0">
                  <a:solidFill>
                    <a:schemeClr val="bg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de </a:t>
              </a:r>
              <a:r>
                <a:rPr lang="en-US" sz="2000" b="1" dirty="0" err="1">
                  <a:solidFill>
                    <a:schemeClr val="bg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Inclusão</a:t>
              </a:r>
              <a:endParaRPr lang="en-US" sz="2000" b="1" dirty="0">
                <a:solidFill>
                  <a:schemeClr val="bg1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  <p:sp>
          <p:nvSpPr>
            <p:cNvPr id="69" name="TextBox 9">
              <a:extLst>
                <a:ext uri="{FF2B5EF4-FFF2-40B4-BE49-F238E27FC236}">
                  <a16:creationId xmlns:a16="http://schemas.microsoft.com/office/drawing/2014/main" id="{36016291-9C96-080E-6A84-7E9654161A39}"/>
                </a:ext>
              </a:extLst>
            </p:cNvPr>
            <p:cNvSpPr txBox="1"/>
            <p:nvPr/>
          </p:nvSpPr>
          <p:spPr>
            <a:xfrm>
              <a:off x="-3" y="1000715"/>
              <a:ext cx="12065798" cy="1945659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285750" indent="-285750" algn="l">
                <a:lnSpc>
                  <a:spcPts val="2940"/>
                </a:lnSpc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en-US" sz="1800" spc="-42" dirty="0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62 </a:t>
              </a:r>
              <a:r>
                <a:rPr lang="en-US" sz="1800" spc="-42" dirty="0" err="1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Solicitações</a:t>
              </a:r>
              <a:r>
                <a:rPr lang="en-US" sz="1800" spc="-42" dirty="0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1800" spc="-42" dirty="0" err="1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recebidas</a:t>
              </a:r>
              <a:endParaRPr lang="en-US" sz="1800" spc="-42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285750" indent="-285750" algn="l">
                <a:lnSpc>
                  <a:spcPts val="2940"/>
                </a:lnSpc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en-US" sz="1800" spc="-42" dirty="0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20 </a:t>
              </a:r>
              <a:r>
                <a:rPr lang="en-US" sz="1800" spc="-42" dirty="0" err="1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Deferidas</a:t>
              </a:r>
              <a:r>
                <a:rPr lang="en-US" sz="1800" spc="-42" dirty="0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, </a:t>
              </a:r>
              <a:r>
                <a:rPr lang="en-US" sz="1800" spc="-42" dirty="0" err="1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incluindo</a:t>
              </a:r>
              <a:r>
                <a:rPr lang="en-US" sz="1800" spc="-42" dirty="0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: </a:t>
              </a:r>
              <a:r>
                <a:rPr lang="en-US" sz="1800" spc="-42" dirty="0" err="1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Dipirona</a:t>
              </a:r>
              <a:r>
                <a:rPr lang="en-US" sz="1800" spc="-42" dirty="0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1800" spc="-42" dirty="0" err="1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gotas</a:t>
              </a:r>
              <a:r>
                <a:rPr lang="en-US" sz="1800" spc="-42" dirty="0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, Escitalopram e Atenolol 25mg</a:t>
              </a:r>
            </a:p>
          </p:txBody>
        </p:sp>
      </p:grpSp>
      <p:sp>
        <p:nvSpPr>
          <p:cNvPr id="77" name="TextBox 5">
            <a:extLst>
              <a:ext uri="{FF2B5EF4-FFF2-40B4-BE49-F238E27FC236}">
                <a16:creationId xmlns:a16="http://schemas.microsoft.com/office/drawing/2014/main" id="{00038BA7-89B6-0305-1060-D1842AD2FF76}"/>
              </a:ext>
            </a:extLst>
          </p:cNvPr>
          <p:cNvSpPr txBox="1"/>
          <p:nvPr/>
        </p:nvSpPr>
        <p:spPr>
          <a:xfrm>
            <a:off x="12496366" y="1092516"/>
            <a:ext cx="1219808" cy="692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6328"/>
              </a:lnSpc>
              <a:spcBef>
                <a:spcPct val="0"/>
              </a:spcBef>
            </a:pPr>
            <a:r>
              <a:rPr lang="en-US" sz="2400" b="1" dirty="0">
                <a:solidFill>
                  <a:schemeClr val="bg1"/>
                </a:solidFill>
                <a:latin typeface="Poppins Bold"/>
                <a:ea typeface="Poppins Bold"/>
                <a:cs typeface="Poppins Bold"/>
                <a:sym typeface="Poppins Bold"/>
              </a:rPr>
              <a:t>01</a:t>
            </a:r>
          </a:p>
        </p:txBody>
      </p:sp>
      <p:grpSp>
        <p:nvGrpSpPr>
          <p:cNvPr id="80" name="Group 7">
            <a:extLst>
              <a:ext uri="{FF2B5EF4-FFF2-40B4-BE49-F238E27FC236}">
                <a16:creationId xmlns:a16="http://schemas.microsoft.com/office/drawing/2014/main" id="{1BA07341-D9E3-5B73-FFB9-DB6FA4D96BC4}"/>
              </a:ext>
            </a:extLst>
          </p:cNvPr>
          <p:cNvGrpSpPr/>
          <p:nvPr/>
        </p:nvGrpSpPr>
        <p:grpSpPr>
          <a:xfrm>
            <a:off x="14123147" y="3661589"/>
            <a:ext cx="3292024" cy="2588823"/>
            <a:chOff x="0" y="-9525"/>
            <a:chExt cx="11212892" cy="3451760"/>
          </a:xfrm>
        </p:grpSpPr>
        <p:sp>
          <p:nvSpPr>
            <p:cNvPr id="81" name="TextBox 8">
              <a:extLst>
                <a:ext uri="{FF2B5EF4-FFF2-40B4-BE49-F238E27FC236}">
                  <a16:creationId xmlns:a16="http://schemas.microsoft.com/office/drawing/2014/main" id="{2FDA4D9B-E557-119D-FF0A-071B453EDFA0}"/>
                </a:ext>
              </a:extLst>
            </p:cNvPr>
            <p:cNvSpPr txBox="1"/>
            <p:nvPr/>
          </p:nvSpPr>
          <p:spPr>
            <a:xfrm>
              <a:off x="0" y="-9525"/>
              <a:ext cx="11212892" cy="6471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89"/>
                </a:lnSpc>
              </a:pPr>
              <a:r>
                <a:rPr lang="en-US" sz="2000" b="1" dirty="0" err="1">
                  <a:solidFill>
                    <a:schemeClr val="bg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Solicitações</a:t>
              </a:r>
              <a:r>
                <a:rPr lang="en-US" sz="2000" b="1" dirty="0">
                  <a:solidFill>
                    <a:schemeClr val="bg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de </a:t>
              </a:r>
              <a:r>
                <a:rPr lang="en-US" sz="2000" b="1" dirty="0" err="1">
                  <a:solidFill>
                    <a:schemeClr val="bg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Exclusão</a:t>
              </a:r>
              <a:endParaRPr lang="en-US" sz="2000" b="1" dirty="0">
                <a:solidFill>
                  <a:schemeClr val="bg1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  <p:sp>
          <p:nvSpPr>
            <p:cNvPr id="82" name="TextBox 9">
              <a:extLst>
                <a:ext uri="{FF2B5EF4-FFF2-40B4-BE49-F238E27FC236}">
                  <a16:creationId xmlns:a16="http://schemas.microsoft.com/office/drawing/2014/main" id="{C09C161D-EA87-74D0-AFC0-80CB388E1209}"/>
                </a:ext>
              </a:extLst>
            </p:cNvPr>
            <p:cNvSpPr txBox="1"/>
            <p:nvPr/>
          </p:nvSpPr>
          <p:spPr>
            <a:xfrm>
              <a:off x="0" y="1000715"/>
              <a:ext cx="11212892" cy="24415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285750" indent="-285750" algn="l">
                <a:lnSpc>
                  <a:spcPts val="2940"/>
                </a:lnSpc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en-US" sz="1800" spc="-42" dirty="0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3 </a:t>
              </a:r>
              <a:r>
                <a:rPr lang="en-US" sz="1800" spc="-42" dirty="0" err="1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Solicitações</a:t>
              </a:r>
              <a:r>
                <a:rPr lang="en-US" sz="1800" spc="-42" dirty="0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1800" spc="-42" dirty="0" err="1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recebidas</a:t>
              </a:r>
              <a:endParaRPr lang="en-US" sz="1800" spc="-42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285750" indent="-285750" algn="l">
                <a:lnSpc>
                  <a:spcPts val="2940"/>
                </a:lnSpc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en-US" sz="1800" spc="-42" dirty="0" err="1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Não</a:t>
              </a:r>
              <a:r>
                <a:rPr lang="en-US" sz="1800" spc="-42" dirty="0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1800" spc="-42" dirty="0" err="1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acatadas</a:t>
              </a:r>
              <a:r>
                <a:rPr lang="en-US" sz="1800" spc="-42" dirty="0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 no </a:t>
              </a:r>
              <a:r>
                <a:rPr lang="en-US" sz="1800" spc="-42" dirty="0" err="1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momento</a:t>
              </a:r>
              <a:endParaRPr lang="en-US" sz="1800" spc="-42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285750" indent="-285750" algn="l">
                <a:lnSpc>
                  <a:spcPts val="2940"/>
                </a:lnSpc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en-US" sz="1800" spc="-42" dirty="0" err="1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Necessário</a:t>
              </a:r>
              <a:r>
                <a:rPr lang="en-US" sz="1800" spc="-42" dirty="0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1800" spc="-42" dirty="0" err="1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mais</a:t>
              </a:r>
              <a:r>
                <a:rPr lang="en-US" sz="1800" spc="-42" dirty="0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1800" spc="-42" dirty="0" err="1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estudos</a:t>
              </a:r>
              <a:r>
                <a:rPr lang="en-US" sz="1800" spc="-42" dirty="0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 para </a:t>
              </a:r>
              <a:r>
                <a:rPr lang="en-US" sz="1800" spc="-42" dirty="0" err="1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avaliação</a:t>
              </a:r>
              <a:endParaRPr lang="en-US" sz="1800" spc="-42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83" name="TextBox 5">
            <a:extLst>
              <a:ext uri="{FF2B5EF4-FFF2-40B4-BE49-F238E27FC236}">
                <a16:creationId xmlns:a16="http://schemas.microsoft.com/office/drawing/2014/main" id="{588BE7C5-418B-2DB6-8CA6-8C25A4BE5C6D}"/>
              </a:ext>
            </a:extLst>
          </p:cNvPr>
          <p:cNvSpPr txBox="1"/>
          <p:nvPr/>
        </p:nvSpPr>
        <p:spPr>
          <a:xfrm>
            <a:off x="12496366" y="3454865"/>
            <a:ext cx="1219808" cy="692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6328"/>
              </a:lnSpc>
              <a:spcBef>
                <a:spcPct val="0"/>
              </a:spcBef>
            </a:pPr>
            <a:r>
              <a:rPr lang="en-US" sz="2400" b="1" dirty="0">
                <a:solidFill>
                  <a:schemeClr val="bg1"/>
                </a:solidFill>
                <a:latin typeface="Poppins Bold"/>
                <a:ea typeface="Poppins Bold"/>
                <a:cs typeface="Poppins Bold"/>
                <a:sym typeface="Poppins Bold"/>
              </a:rPr>
              <a:t>02</a:t>
            </a:r>
          </a:p>
        </p:txBody>
      </p:sp>
      <p:grpSp>
        <p:nvGrpSpPr>
          <p:cNvPr id="84" name="Group 7">
            <a:extLst>
              <a:ext uri="{FF2B5EF4-FFF2-40B4-BE49-F238E27FC236}">
                <a16:creationId xmlns:a16="http://schemas.microsoft.com/office/drawing/2014/main" id="{A03EB101-7902-20F9-321A-1FCF0E5350D2}"/>
              </a:ext>
            </a:extLst>
          </p:cNvPr>
          <p:cNvGrpSpPr/>
          <p:nvPr/>
        </p:nvGrpSpPr>
        <p:grpSpPr>
          <a:xfrm>
            <a:off x="14061942" y="6395073"/>
            <a:ext cx="3833549" cy="2588823"/>
            <a:chOff x="-3" y="-9525"/>
            <a:chExt cx="13057369" cy="3451760"/>
          </a:xfrm>
        </p:grpSpPr>
        <p:sp>
          <p:nvSpPr>
            <p:cNvPr id="85" name="TextBox 8">
              <a:extLst>
                <a:ext uri="{FF2B5EF4-FFF2-40B4-BE49-F238E27FC236}">
                  <a16:creationId xmlns:a16="http://schemas.microsoft.com/office/drawing/2014/main" id="{57D9474D-179B-8EE5-2E74-1BB9CE83F0AD}"/>
                </a:ext>
              </a:extLst>
            </p:cNvPr>
            <p:cNvSpPr txBox="1"/>
            <p:nvPr/>
          </p:nvSpPr>
          <p:spPr>
            <a:xfrm>
              <a:off x="-3" y="-9525"/>
              <a:ext cx="13057369" cy="64718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4289"/>
                </a:lnSpc>
              </a:pPr>
              <a:r>
                <a:rPr lang="en-US" sz="2000" b="1" dirty="0" err="1">
                  <a:solidFill>
                    <a:schemeClr val="bg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Solicitações</a:t>
              </a:r>
              <a:r>
                <a:rPr lang="en-US" sz="2000" b="1" dirty="0">
                  <a:solidFill>
                    <a:schemeClr val="bg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de </a:t>
              </a:r>
              <a:r>
                <a:rPr lang="en-US" sz="2000" b="1" dirty="0" err="1">
                  <a:solidFill>
                    <a:schemeClr val="bg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Substituição</a:t>
              </a:r>
              <a:endParaRPr lang="en-US" sz="2000" b="1" dirty="0">
                <a:solidFill>
                  <a:schemeClr val="bg1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  <p:sp>
          <p:nvSpPr>
            <p:cNvPr id="86" name="TextBox 9">
              <a:extLst>
                <a:ext uri="{FF2B5EF4-FFF2-40B4-BE49-F238E27FC236}">
                  <a16:creationId xmlns:a16="http://schemas.microsoft.com/office/drawing/2014/main" id="{C65B77A9-CCB3-0054-6CD2-6B09C31020B2}"/>
                </a:ext>
              </a:extLst>
            </p:cNvPr>
            <p:cNvSpPr txBox="1"/>
            <p:nvPr/>
          </p:nvSpPr>
          <p:spPr>
            <a:xfrm>
              <a:off x="0" y="1000715"/>
              <a:ext cx="12485383" cy="244152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285750" indent="-285750" algn="l">
                <a:lnSpc>
                  <a:spcPts val="2940"/>
                </a:lnSpc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en-US" sz="1800" spc="-42" dirty="0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3 </a:t>
              </a:r>
              <a:r>
                <a:rPr lang="en-US" sz="1800" spc="-42" dirty="0" err="1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Solicitações</a:t>
              </a:r>
              <a:r>
                <a:rPr lang="en-US" sz="1800" spc="-42" dirty="0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 de </a:t>
              </a:r>
              <a:r>
                <a:rPr lang="en-US" sz="1800" spc="-42" dirty="0" err="1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substituição</a:t>
              </a:r>
              <a:endParaRPr lang="en-US" sz="1800" spc="-42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285750" indent="-285750" algn="l">
                <a:lnSpc>
                  <a:spcPts val="2940"/>
                </a:lnSpc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en-US" sz="1800" spc="-42" dirty="0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1 </a:t>
              </a:r>
              <a:r>
                <a:rPr lang="en-US" sz="1800" spc="-42" dirty="0" err="1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Acatada</a:t>
              </a:r>
              <a:endParaRPr lang="en-US" sz="1800" spc="-42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285750" indent="-285750" algn="l">
                <a:lnSpc>
                  <a:spcPts val="2940"/>
                </a:lnSpc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en-US" sz="1800" spc="-42" dirty="0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1 </a:t>
              </a:r>
              <a:r>
                <a:rPr lang="en-US" sz="1800" spc="-42" dirty="0" err="1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Convertida</a:t>
              </a:r>
              <a:r>
                <a:rPr lang="en-US" sz="1800" spc="-42" dirty="0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1800" spc="-42" dirty="0" err="1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em</a:t>
              </a:r>
              <a:r>
                <a:rPr lang="en-US" sz="1800" spc="-42" dirty="0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1800" spc="-42" dirty="0" err="1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inclusão</a:t>
              </a:r>
              <a:endParaRPr lang="en-US" sz="1800" spc="-42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285750" indent="-285750" algn="l">
                <a:lnSpc>
                  <a:spcPts val="2940"/>
                </a:lnSpc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en-US" sz="1800" spc="-42" dirty="0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1 </a:t>
              </a:r>
              <a:r>
                <a:rPr lang="en-US" sz="1800" spc="-42" dirty="0" err="1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Repassada</a:t>
              </a:r>
              <a:r>
                <a:rPr lang="en-US" sz="1800" spc="-42" dirty="0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 à </a:t>
              </a:r>
              <a:r>
                <a:rPr lang="en-US" sz="1800" spc="-42" dirty="0" err="1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saúde</a:t>
              </a:r>
              <a:r>
                <a:rPr lang="en-US" sz="1800" spc="-42" dirty="0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1800" spc="-42" dirty="0" err="1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bucal</a:t>
              </a:r>
              <a:r>
                <a:rPr lang="en-US" sz="1800" spc="-42" dirty="0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 (</a:t>
              </a:r>
              <a:r>
                <a:rPr lang="en-US" sz="1800" spc="-42" dirty="0" err="1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Não</a:t>
              </a:r>
              <a:r>
                <a:rPr lang="en-US" sz="1800" spc="-42" dirty="0">
                  <a:solidFill>
                    <a:schemeClr val="bg1"/>
                  </a:solidFill>
                  <a:latin typeface="Poppins"/>
                  <a:ea typeface="Poppins"/>
                  <a:cs typeface="Poppins"/>
                  <a:sym typeface="Poppins"/>
                </a:rPr>
                <a:t> compete à GAF)</a:t>
              </a:r>
            </a:p>
          </p:txBody>
        </p:sp>
      </p:grpSp>
      <p:sp>
        <p:nvSpPr>
          <p:cNvPr id="87" name="TextBox 5">
            <a:extLst>
              <a:ext uri="{FF2B5EF4-FFF2-40B4-BE49-F238E27FC236}">
                <a16:creationId xmlns:a16="http://schemas.microsoft.com/office/drawing/2014/main" id="{F79FDCCF-4FC9-5D5C-CB10-7447BD4F2A08}"/>
              </a:ext>
            </a:extLst>
          </p:cNvPr>
          <p:cNvSpPr txBox="1"/>
          <p:nvPr/>
        </p:nvSpPr>
        <p:spPr>
          <a:xfrm>
            <a:off x="12590059" y="6183811"/>
            <a:ext cx="1219808" cy="692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6328"/>
              </a:lnSpc>
              <a:spcBef>
                <a:spcPct val="0"/>
              </a:spcBef>
            </a:pPr>
            <a:r>
              <a:rPr lang="en-US" sz="2400" b="1" dirty="0">
                <a:solidFill>
                  <a:schemeClr val="bg1"/>
                </a:solidFill>
                <a:latin typeface="Poppins Bold"/>
                <a:ea typeface="Poppins Bold"/>
                <a:cs typeface="Poppins Bold"/>
                <a:sym typeface="Poppins Bold"/>
              </a:rPr>
              <a:t>03</a:t>
            </a:r>
          </a:p>
        </p:txBody>
      </p:sp>
      <p:grpSp>
        <p:nvGrpSpPr>
          <p:cNvPr id="88" name="Group 3">
            <a:extLst>
              <a:ext uri="{FF2B5EF4-FFF2-40B4-BE49-F238E27FC236}">
                <a16:creationId xmlns:a16="http://schemas.microsoft.com/office/drawing/2014/main" id="{2CEF4E69-F0FD-58AB-0149-9C615E9E41AC}"/>
              </a:ext>
            </a:extLst>
          </p:cNvPr>
          <p:cNvGrpSpPr/>
          <p:nvPr/>
        </p:nvGrpSpPr>
        <p:grpSpPr>
          <a:xfrm>
            <a:off x="6625946" y="3380941"/>
            <a:ext cx="5089986" cy="620146"/>
            <a:chOff x="0" y="0"/>
            <a:chExt cx="2262502" cy="1973850"/>
          </a:xfrm>
        </p:grpSpPr>
        <p:sp>
          <p:nvSpPr>
            <p:cNvPr id="89" name="Freeform 4">
              <a:extLst>
                <a:ext uri="{FF2B5EF4-FFF2-40B4-BE49-F238E27FC236}">
                  <a16:creationId xmlns:a16="http://schemas.microsoft.com/office/drawing/2014/main" id="{1A41B85C-19AF-F6AF-8AD7-BF00177FB2DA}"/>
                </a:ext>
              </a:extLst>
            </p:cNvPr>
            <p:cNvSpPr/>
            <p:nvPr/>
          </p:nvSpPr>
          <p:spPr>
            <a:xfrm>
              <a:off x="0" y="0"/>
              <a:ext cx="2262502" cy="1973850"/>
            </a:xfrm>
            <a:custGeom>
              <a:avLst/>
              <a:gdLst/>
              <a:ahLst/>
              <a:cxnLst/>
              <a:rect l="l" t="t" r="r" b="b"/>
              <a:pathLst>
                <a:path w="2262502" h="1973850">
                  <a:moveTo>
                    <a:pt x="0" y="0"/>
                  </a:moveTo>
                  <a:lnTo>
                    <a:pt x="2262502" y="0"/>
                  </a:lnTo>
                  <a:lnTo>
                    <a:pt x="2262502" y="1973850"/>
                  </a:lnTo>
                  <a:lnTo>
                    <a:pt x="0" y="1973850"/>
                  </a:lnTo>
                  <a:close/>
                </a:path>
              </a:pathLst>
            </a:custGeom>
            <a:solidFill>
              <a:srgbClr val="466C97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90" name="TextBox 5">
              <a:extLst>
                <a:ext uri="{FF2B5EF4-FFF2-40B4-BE49-F238E27FC236}">
                  <a16:creationId xmlns:a16="http://schemas.microsoft.com/office/drawing/2014/main" id="{C805FF0F-5F8C-3F85-BFA6-BBD60958860A}"/>
                </a:ext>
              </a:extLst>
            </p:cNvPr>
            <p:cNvSpPr txBox="1"/>
            <p:nvPr/>
          </p:nvSpPr>
          <p:spPr>
            <a:xfrm>
              <a:off x="0" y="-57150"/>
              <a:ext cx="2262502" cy="203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1" name="TextBox 11">
            <a:extLst>
              <a:ext uri="{FF2B5EF4-FFF2-40B4-BE49-F238E27FC236}">
                <a16:creationId xmlns:a16="http://schemas.microsoft.com/office/drawing/2014/main" id="{61D67ABA-EE01-8A05-2DC5-A5EFAB768B09}"/>
              </a:ext>
            </a:extLst>
          </p:cNvPr>
          <p:cNvSpPr txBox="1"/>
          <p:nvPr/>
        </p:nvSpPr>
        <p:spPr>
          <a:xfrm>
            <a:off x="6903429" y="3380941"/>
            <a:ext cx="4834996" cy="4782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89"/>
              </a:lnSpc>
            </a:pPr>
            <a:r>
              <a:rPr lang="en-US" sz="1800" b="1" dirty="0">
                <a:solidFill>
                  <a:srgbClr val="F3F7FA"/>
                </a:solidFill>
                <a:latin typeface="Poppins Bold"/>
                <a:ea typeface="Poppins Bold"/>
                <a:cs typeface="Poppins Bold"/>
                <a:sym typeface="Poppins Bold"/>
              </a:rPr>
              <a:t>Perfil de </a:t>
            </a:r>
            <a:r>
              <a:rPr lang="en-US" sz="1800" b="1" dirty="0" err="1">
                <a:solidFill>
                  <a:srgbClr val="F3F7FA"/>
                </a:solidFill>
                <a:latin typeface="Poppins Bold"/>
                <a:ea typeface="Poppins Bold"/>
                <a:cs typeface="Poppins Bold"/>
                <a:sym typeface="Poppins Bold"/>
              </a:rPr>
              <a:t>tipo</a:t>
            </a:r>
            <a:r>
              <a:rPr lang="en-US" sz="1800" b="1" dirty="0">
                <a:solidFill>
                  <a:srgbClr val="F3F7FA"/>
                </a:solidFill>
                <a:latin typeface="Poppins Bold"/>
                <a:ea typeface="Poppins Bold"/>
                <a:cs typeface="Poppins Bold"/>
                <a:sym typeface="Poppins Bold"/>
              </a:rPr>
              <a:t> de </a:t>
            </a:r>
            <a:r>
              <a:rPr lang="en-US" sz="1800" b="1" dirty="0" err="1">
                <a:solidFill>
                  <a:srgbClr val="F3F7FA"/>
                </a:solidFill>
                <a:latin typeface="Poppins Bold"/>
                <a:ea typeface="Poppins Bold"/>
                <a:cs typeface="Poppins Bold"/>
                <a:sym typeface="Poppins Bold"/>
              </a:rPr>
              <a:t>solicitação</a:t>
            </a:r>
            <a:r>
              <a:rPr lang="en-US" sz="1800" b="1" dirty="0">
                <a:solidFill>
                  <a:srgbClr val="F3F7FA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800" b="1" dirty="0" err="1">
                <a:solidFill>
                  <a:srgbClr val="F3F7FA"/>
                </a:solidFill>
                <a:latin typeface="Poppins Bold"/>
                <a:ea typeface="Poppins Bold"/>
                <a:cs typeface="Poppins Bold"/>
                <a:sym typeface="Poppins Bold"/>
              </a:rPr>
              <a:t>profissional</a:t>
            </a:r>
            <a:endParaRPr lang="en-US" sz="1800" b="1" dirty="0">
              <a:solidFill>
                <a:srgbClr val="F3F7FA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pic>
        <p:nvPicPr>
          <p:cNvPr id="92" name="Imagem 91">
            <a:extLst>
              <a:ext uri="{FF2B5EF4-FFF2-40B4-BE49-F238E27FC236}">
                <a16:creationId xmlns:a16="http://schemas.microsoft.com/office/drawing/2014/main" id="{1AAA48D4-BB32-86D5-BDE1-609D6445B3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25946" y="4181725"/>
            <a:ext cx="4006855" cy="4006855"/>
          </a:xfrm>
          <a:prstGeom prst="rect">
            <a:avLst/>
          </a:prstGeom>
        </p:spPr>
      </p:pic>
      <p:pic>
        <p:nvPicPr>
          <p:cNvPr id="93" name="Imagem 92">
            <a:extLst>
              <a:ext uri="{FF2B5EF4-FFF2-40B4-BE49-F238E27FC236}">
                <a16:creationId xmlns:a16="http://schemas.microsoft.com/office/drawing/2014/main" id="{2C0595EC-43F2-0DD8-6397-AAAB53365F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47464" y="5295955"/>
            <a:ext cx="1778393" cy="1778393"/>
          </a:xfrm>
          <a:prstGeom prst="rect">
            <a:avLst/>
          </a:prstGeom>
        </p:spPr>
      </p:pic>
      <p:sp>
        <p:nvSpPr>
          <p:cNvPr id="95" name="TextBox 9">
            <a:extLst>
              <a:ext uri="{FF2B5EF4-FFF2-40B4-BE49-F238E27FC236}">
                <a16:creationId xmlns:a16="http://schemas.microsoft.com/office/drawing/2014/main" id="{A12046DD-B649-61F4-60C1-9D4F4EEC1FC3}"/>
              </a:ext>
            </a:extLst>
          </p:cNvPr>
          <p:cNvSpPr txBox="1"/>
          <p:nvPr/>
        </p:nvSpPr>
        <p:spPr>
          <a:xfrm>
            <a:off x="13139601" y="9129395"/>
            <a:ext cx="5146812" cy="329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pc="-42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Total de </a:t>
            </a:r>
            <a:r>
              <a:rPr lang="en-US" spc="-42" dirty="0" err="1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solicitações</a:t>
            </a:r>
            <a:r>
              <a:rPr lang="en-US" spc="-42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pc="-42" dirty="0" err="1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analisadas</a:t>
            </a:r>
            <a:r>
              <a:rPr lang="en-US" spc="-42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: 68 (22 </a:t>
            </a:r>
            <a:r>
              <a:rPr lang="en-US" spc="-42" dirty="0" err="1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deferidas</a:t>
            </a:r>
            <a:r>
              <a:rPr lang="en-US" spc="-42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 – 32%)</a:t>
            </a:r>
          </a:p>
        </p:txBody>
      </p:sp>
    </p:spTree>
    <p:extLst>
      <p:ext uri="{BB962C8B-B14F-4D97-AF65-F5344CB8AC3E}">
        <p14:creationId xmlns:p14="http://schemas.microsoft.com/office/powerpoint/2010/main" val="3155229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>
          <a:extLst>
            <a:ext uri="{FF2B5EF4-FFF2-40B4-BE49-F238E27FC236}">
              <a16:creationId xmlns:a16="http://schemas.microsoft.com/office/drawing/2014/main" id="{C2BE5334-D601-0B01-F3E8-9FAE36BD8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5" descr="C:\Users\rao656402\Desktop\azul.png">
            <a:extLst>
              <a:ext uri="{FF2B5EF4-FFF2-40B4-BE49-F238E27FC236}">
                <a16:creationId xmlns:a16="http://schemas.microsoft.com/office/drawing/2014/main" id="{7678B265-090C-E4C4-B91B-007E5540B52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75054" y="-92546"/>
            <a:ext cx="10511359" cy="10472092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5">
            <a:extLst>
              <a:ext uri="{FF2B5EF4-FFF2-40B4-BE49-F238E27FC236}">
                <a16:creationId xmlns:a16="http://schemas.microsoft.com/office/drawing/2014/main" id="{37B8CC81-0110-5CB7-7A80-EB262025C9E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5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Congresso Pernambucano de Inovação &amp; Integração em Saúde - CPIIS </a:t>
            </a:r>
            <a:endParaRPr/>
          </a:p>
          <a:p>
            <a:pPr marL="0" marR="0" lvl="0" indent="0" algn="l" rtl="0">
              <a:lnSpc>
                <a:spcPct val="135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Mostra Pernambucana de Experiências Exitosas em Saúde (MEX-SAÚDE PE)</a:t>
            </a:r>
            <a:endParaRPr sz="1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3" name="Google Shape;123;p5" descr="C:\Users\rao656402\Desktop\logo.png">
            <a:extLst>
              <a:ext uri="{FF2B5EF4-FFF2-40B4-BE49-F238E27FC236}">
                <a16:creationId xmlns:a16="http://schemas.microsoft.com/office/drawing/2014/main" id="{31D39DD7-7144-2D1D-AA05-917E3A16531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171" b="-13623"/>
          <a:stretch/>
        </p:blipFill>
        <p:spPr>
          <a:xfrm>
            <a:off x="9863286" y="246956"/>
            <a:ext cx="664815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5" descr="C:\Users\rao656402\Desktop\logos 2.png">
            <a:extLst>
              <a:ext uri="{FF2B5EF4-FFF2-40B4-BE49-F238E27FC236}">
                <a16:creationId xmlns:a16="http://schemas.microsoft.com/office/drawing/2014/main" id="{26553FE4-4EA9-958A-FCBA-D4A35DA101C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35494" y="9706022"/>
            <a:ext cx="5760640" cy="416303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TextBox 5">
            <a:extLst>
              <a:ext uri="{FF2B5EF4-FFF2-40B4-BE49-F238E27FC236}">
                <a16:creationId xmlns:a16="http://schemas.microsoft.com/office/drawing/2014/main" id="{EF6021D8-8600-BE11-E9FE-101382CF7693}"/>
              </a:ext>
            </a:extLst>
          </p:cNvPr>
          <p:cNvSpPr txBox="1"/>
          <p:nvPr/>
        </p:nvSpPr>
        <p:spPr>
          <a:xfrm>
            <a:off x="13139599" y="1010497"/>
            <a:ext cx="5146812" cy="8594375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pic>
        <p:nvPicPr>
          <p:cNvPr id="37" name="Imagem 36">
            <a:extLst>
              <a:ext uri="{FF2B5EF4-FFF2-40B4-BE49-F238E27FC236}">
                <a16:creationId xmlns:a16="http://schemas.microsoft.com/office/drawing/2014/main" id="{980E2D2E-893E-248E-0BE5-331C91F246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49322" y="2717710"/>
            <a:ext cx="1290371" cy="1935556"/>
          </a:xfrm>
          <a:prstGeom prst="rect">
            <a:avLst/>
          </a:prstGeom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CD581B29-69D7-5F83-A0FB-1603725D62C7}"/>
              </a:ext>
            </a:extLst>
          </p:cNvPr>
          <p:cNvGrpSpPr/>
          <p:nvPr/>
        </p:nvGrpSpPr>
        <p:grpSpPr>
          <a:xfrm>
            <a:off x="-1" y="1356219"/>
            <a:ext cx="18286413" cy="8248654"/>
            <a:chOff x="0" y="0"/>
            <a:chExt cx="2288133" cy="2075802"/>
          </a:xfrm>
        </p:grpSpPr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BC98C991-C227-3994-AE52-CEF8F285A077}"/>
                </a:ext>
              </a:extLst>
            </p:cNvPr>
            <p:cNvSpPr/>
            <p:nvPr/>
          </p:nvSpPr>
          <p:spPr>
            <a:xfrm>
              <a:off x="0" y="0"/>
              <a:ext cx="2288133" cy="2075802"/>
            </a:xfrm>
            <a:custGeom>
              <a:avLst/>
              <a:gdLst/>
              <a:ahLst/>
              <a:cxnLst/>
              <a:rect l="l" t="t" r="r" b="b"/>
              <a:pathLst>
                <a:path w="2288133" h="2075802">
                  <a:moveTo>
                    <a:pt x="0" y="0"/>
                  </a:moveTo>
                  <a:lnTo>
                    <a:pt x="2288133" y="0"/>
                  </a:lnTo>
                  <a:lnTo>
                    <a:pt x="2288133" y="2075802"/>
                  </a:lnTo>
                  <a:lnTo>
                    <a:pt x="0" y="20758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2" name="TextBox 4">
              <a:extLst>
                <a:ext uri="{FF2B5EF4-FFF2-40B4-BE49-F238E27FC236}">
                  <a16:creationId xmlns:a16="http://schemas.microsoft.com/office/drawing/2014/main" id="{631206E4-4C6F-F33B-9B32-538C978710E9}"/>
                </a:ext>
              </a:extLst>
            </p:cNvPr>
            <p:cNvSpPr txBox="1"/>
            <p:nvPr/>
          </p:nvSpPr>
          <p:spPr>
            <a:xfrm>
              <a:off x="0" y="-38100"/>
              <a:ext cx="2288133" cy="21139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5">
            <a:extLst>
              <a:ext uri="{FF2B5EF4-FFF2-40B4-BE49-F238E27FC236}">
                <a16:creationId xmlns:a16="http://schemas.microsoft.com/office/drawing/2014/main" id="{D3A3265B-E7D5-9CD0-C0E8-812B3FB88B5E}"/>
              </a:ext>
            </a:extLst>
          </p:cNvPr>
          <p:cNvSpPr/>
          <p:nvPr/>
        </p:nvSpPr>
        <p:spPr>
          <a:xfrm>
            <a:off x="10304543" y="4525479"/>
            <a:ext cx="944196" cy="944196"/>
          </a:xfrm>
          <a:custGeom>
            <a:avLst/>
            <a:gdLst/>
            <a:ahLst/>
            <a:cxnLst/>
            <a:rect l="l" t="t" r="r" b="b"/>
            <a:pathLst>
              <a:path w="944196" h="944196">
                <a:moveTo>
                  <a:pt x="0" y="0"/>
                </a:moveTo>
                <a:lnTo>
                  <a:pt x="944196" y="0"/>
                </a:lnTo>
                <a:lnTo>
                  <a:pt x="944196" y="944196"/>
                </a:lnTo>
                <a:lnTo>
                  <a:pt x="0" y="9441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17" name="Freeform 6">
            <a:extLst>
              <a:ext uri="{FF2B5EF4-FFF2-40B4-BE49-F238E27FC236}">
                <a16:creationId xmlns:a16="http://schemas.microsoft.com/office/drawing/2014/main" id="{BC3FF408-7D47-192A-152B-AC205B47C418}"/>
              </a:ext>
            </a:extLst>
          </p:cNvPr>
          <p:cNvSpPr/>
          <p:nvPr/>
        </p:nvSpPr>
        <p:spPr>
          <a:xfrm>
            <a:off x="10316567" y="4528244"/>
            <a:ext cx="944196" cy="944196"/>
          </a:xfrm>
          <a:custGeom>
            <a:avLst/>
            <a:gdLst/>
            <a:ahLst/>
            <a:cxnLst/>
            <a:rect l="l" t="t" r="r" b="b"/>
            <a:pathLst>
              <a:path w="944196" h="944196">
                <a:moveTo>
                  <a:pt x="0" y="0"/>
                </a:moveTo>
                <a:lnTo>
                  <a:pt x="944197" y="0"/>
                </a:lnTo>
                <a:lnTo>
                  <a:pt x="944197" y="944196"/>
                </a:lnTo>
                <a:lnTo>
                  <a:pt x="0" y="9441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59568BCF-0C4F-25DB-62E8-FC64C8F045AA}"/>
              </a:ext>
            </a:extLst>
          </p:cNvPr>
          <p:cNvSpPr/>
          <p:nvPr/>
        </p:nvSpPr>
        <p:spPr>
          <a:xfrm>
            <a:off x="10297306" y="2081369"/>
            <a:ext cx="1047445" cy="1120262"/>
          </a:xfrm>
          <a:custGeom>
            <a:avLst/>
            <a:gdLst/>
            <a:ahLst/>
            <a:cxnLst/>
            <a:rect l="l" t="t" r="r" b="b"/>
            <a:pathLst>
              <a:path w="1047445" h="1120262">
                <a:moveTo>
                  <a:pt x="0" y="0"/>
                </a:moveTo>
                <a:lnTo>
                  <a:pt x="1047445" y="0"/>
                </a:lnTo>
                <a:lnTo>
                  <a:pt x="1047445" y="1120262"/>
                </a:lnTo>
                <a:lnTo>
                  <a:pt x="0" y="112026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9" name="TextBox 9">
            <a:extLst>
              <a:ext uri="{FF2B5EF4-FFF2-40B4-BE49-F238E27FC236}">
                <a16:creationId xmlns:a16="http://schemas.microsoft.com/office/drawing/2014/main" id="{3E43BA01-879D-0117-CD64-7C283A3AF877}"/>
              </a:ext>
            </a:extLst>
          </p:cNvPr>
          <p:cNvSpPr txBox="1"/>
          <p:nvPr/>
        </p:nvSpPr>
        <p:spPr>
          <a:xfrm>
            <a:off x="11865144" y="2323810"/>
            <a:ext cx="5212657" cy="1066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048"/>
              </a:lnSpc>
            </a:pPr>
            <a:r>
              <a:rPr lang="en-US" sz="1828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Recebemos 324 sugestões no total, todas </a:t>
            </a:r>
            <a:r>
              <a:rPr lang="en-US" sz="1828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focadas</a:t>
            </a:r>
            <a:r>
              <a:rPr lang="en-US" sz="1828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 </a:t>
            </a:r>
            <a:r>
              <a:rPr lang="en-US" sz="1828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em</a:t>
            </a:r>
            <a:r>
              <a:rPr lang="en-US" sz="1828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 </a:t>
            </a:r>
            <a:r>
              <a:rPr lang="en-US" sz="1828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inclusão</a:t>
            </a:r>
            <a:r>
              <a:rPr lang="en-US" sz="1828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 de </a:t>
            </a:r>
            <a:r>
              <a:rPr lang="en-US" sz="1828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itens</a:t>
            </a:r>
            <a:r>
              <a:rPr lang="en-US" sz="1828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. </a:t>
            </a:r>
          </a:p>
          <a:p>
            <a:pPr algn="just">
              <a:lnSpc>
                <a:spcPts val="2048"/>
              </a:lnSpc>
            </a:pPr>
            <a:endParaRPr lang="en-US" sz="1828" dirty="0">
              <a:solidFill>
                <a:srgbClr val="1A35C4"/>
              </a:solidFill>
              <a:latin typeface="Poppins" panose="00000500000000000000" pitchFamily="2" charset="0"/>
              <a:ea typeface="Telegraf"/>
              <a:cs typeface="Poppins" panose="00000500000000000000" pitchFamily="2" charset="0"/>
              <a:sym typeface="Telegraf"/>
            </a:endParaRPr>
          </a:p>
          <a:p>
            <a:pPr algn="just">
              <a:lnSpc>
                <a:spcPts val="2048"/>
              </a:lnSpc>
            </a:pPr>
            <a:r>
              <a:rPr lang="en-US" sz="1828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Destas</a:t>
            </a:r>
            <a:r>
              <a:rPr lang="en-US" sz="1828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, 5 </a:t>
            </a:r>
            <a:r>
              <a:rPr lang="en-US" sz="1828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solicitações</a:t>
            </a:r>
            <a:r>
              <a:rPr lang="en-US" sz="1828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 </a:t>
            </a:r>
            <a:r>
              <a:rPr lang="en-US" sz="1828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foram</a:t>
            </a:r>
            <a:r>
              <a:rPr lang="en-US" sz="1828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 </a:t>
            </a:r>
            <a:r>
              <a:rPr lang="en-US" sz="1828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aprovadas</a:t>
            </a:r>
            <a:r>
              <a:rPr lang="en-US" sz="1828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. </a:t>
            </a:r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CE54FD94-3C88-2F06-DB66-9BF0C39EDE91}"/>
              </a:ext>
            </a:extLst>
          </p:cNvPr>
          <p:cNvSpPr txBox="1"/>
          <p:nvPr/>
        </p:nvSpPr>
        <p:spPr>
          <a:xfrm>
            <a:off x="11865144" y="4170134"/>
            <a:ext cx="6009602" cy="2352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049"/>
              </a:lnSpc>
            </a:pP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As sugestões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abrangeram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principalmente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:</a:t>
            </a:r>
          </a:p>
          <a:p>
            <a:pPr algn="l">
              <a:lnSpc>
                <a:spcPts val="2049"/>
              </a:lnSpc>
            </a:pPr>
            <a:endParaRPr lang="en-US" sz="1829" dirty="0">
              <a:solidFill>
                <a:srgbClr val="1A35C4"/>
              </a:solidFill>
              <a:latin typeface="Poppins" panose="00000500000000000000" pitchFamily="2" charset="0"/>
              <a:ea typeface="Telegraf"/>
              <a:cs typeface="Poppins" panose="00000500000000000000" pitchFamily="2" charset="0"/>
              <a:sym typeface="Telegraf"/>
            </a:endParaRPr>
          </a:p>
          <a:p>
            <a:pPr algn="l">
              <a:lnSpc>
                <a:spcPts val="2049"/>
              </a:lnSpc>
            </a:pP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•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Medicamentos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 do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componente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especializado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;</a:t>
            </a:r>
          </a:p>
          <a:p>
            <a:pPr algn="l">
              <a:lnSpc>
                <a:spcPts val="2049"/>
              </a:lnSpc>
            </a:pPr>
            <a:endParaRPr lang="en-US" sz="1829" dirty="0">
              <a:solidFill>
                <a:srgbClr val="1A35C4"/>
              </a:solidFill>
              <a:latin typeface="Poppins" panose="00000500000000000000" pitchFamily="2" charset="0"/>
              <a:ea typeface="Telegraf"/>
              <a:cs typeface="Poppins" panose="00000500000000000000" pitchFamily="2" charset="0"/>
              <a:sym typeface="Telegraf"/>
            </a:endParaRPr>
          </a:p>
          <a:p>
            <a:pPr algn="l">
              <a:lnSpc>
                <a:spcPts val="2049"/>
              </a:lnSpc>
            </a:pP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•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Medicamentos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que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já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possuímos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na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 rede, mas com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uso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restrito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;</a:t>
            </a:r>
          </a:p>
          <a:p>
            <a:pPr algn="l">
              <a:lnSpc>
                <a:spcPts val="2049"/>
              </a:lnSpc>
            </a:pPr>
            <a:endParaRPr lang="en-US" sz="1829" dirty="0">
              <a:solidFill>
                <a:srgbClr val="1A35C4"/>
              </a:solidFill>
              <a:latin typeface="Poppins" panose="00000500000000000000" pitchFamily="2" charset="0"/>
              <a:ea typeface="Telegraf"/>
              <a:cs typeface="Poppins" panose="00000500000000000000" pitchFamily="2" charset="0"/>
              <a:sym typeface="Telegraf"/>
            </a:endParaRPr>
          </a:p>
          <a:p>
            <a:pPr algn="l">
              <a:lnSpc>
                <a:spcPts val="2049"/>
              </a:lnSpc>
            </a:pP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• Material de curative e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absorventes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.   </a:t>
            </a:r>
          </a:p>
          <a:p>
            <a:pPr algn="l">
              <a:lnSpc>
                <a:spcPts val="2049"/>
              </a:lnSpc>
            </a:pPr>
            <a:endParaRPr lang="en-US" sz="1829" dirty="0">
              <a:solidFill>
                <a:srgbClr val="1A35C4"/>
              </a:solidFill>
              <a:latin typeface="Telegraf"/>
              <a:ea typeface="Telegraf"/>
              <a:cs typeface="Telegraf"/>
              <a:sym typeface="Telegraf"/>
            </a:endParaRPr>
          </a:p>
        </p:txBody>
      </p:sp>
      <p:sp>
        <p:nvSpPr>
          <p:cNvPr id="21" name="TextBox 11">
            <a:extLst>
              <a:ext uri="{FF2B5EF4-FFF2-40B4-BE49-F238E27FC236}">
                <a16:creationId xmlns:a16="http://schemas.microsoft.com/office/drawing/2014/main" id="{C16FF99F-AE1C-F777-2379-CAB6F5A20C03}"/>
              </a:ext>
            </a:extLst>
          </p:cNvPr>
          <p:cNvSpPr txBox="1"/>
          <p:nvPr/>
        </p:nvSpPr>
        <p:spPr>
          <a:xfrm>
            <a:off x="11865144" y="6930403"/>
            <a:ext cx="6009602" cy="13235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049"/>
              </a:lnSpc>
            </a:pP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• A consulta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pública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 é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uma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 ferramenta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efetiva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 de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participação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 social e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técnica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. </a:t>
            </a:r>
          </a:p>
          <a:p>
            <a:pPr algn="l">
              <a:lnSpc>
                <a:spcPts val="2049"/>
              </a:lnSpc>
            </a:pPr>
            <a:endParaRPr lang="en-US" sz="1829" dirty="0">
              <a:solidFill>
                <a:srgbClr val="1A35C4"/>
              </a:solidFill>
              <a:latin typeface="Poppins" panose="00000500000000000000" pitchFamily="2" charset="0"/>
              <a:ea typeface="Telegraf"/>
              <a:cs typeface="Poppins" panose="00000500000000000000" pitchFamily="2" charset="0"/>
              <a:sym typeface="Telegraf"/>
            </a:endParaRPr>
          </a:p>
          <a:p>
            <a:pPr algn="l">
              <a:lnSpc>
                <a:spcPts val="2049"/>
              </a:lnSpc>
            </a:pP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• Alta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adesão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 dos profissionais e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contribuição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qualificada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ea typeface="Telegraf"/>
                <a:cs typeface="Poppins" panose="00000500000000000000" pitchFamily="2" charset="0"/>
                <a:sym typeface="Telegraf"/>
              </a:rPr>
              <a:t>.</a:t>
            </a:r>
          </a:p>
        </p:txBody>
      </p:sp>
      <p:sp>
        <p:nvSpPr>
          <p:cNvPr id="22" name="TextBox 12">
            <a:extLst>
              <a:ext uri="{FF2B5EF4-FFF2-40B4-BE49-F238E27FC236}">
                <a16:creationId xmlns:a16="http://schemas.microsoft.com/office/drawing/2014/main" id="{D0C7C2D0-DA6B-FB22-CBB3-6EF7303DC5B3}"/>
              </a:ext>
            </a:extLst>
          </p:cNvPr>
          <p:cNvSpPr txBox="1"/>
          <p:nvPr/>
        </p:nvSpPr>
        <p:spPr>
          <a:xfrm>
            <a:off x="11865144" y="1840087"/>
            <a:ext cx="6009602" cy="771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2"/>
              </a:lnSpc>
            </a:pPr>
            <a:r>
              <a:rPr lang="en-US" sz="2528" b="1" dirty="0" err="1">
                <a:solidFill>
                  <a:srgbClr val="1A35C4"/>
                </a:solidFill>
                <a:latin typeface="Poppins" panose="00000500000000000000" pitchFamily="2" charset="0"/>
                <a:ea typeface="Telegraf Bold"/>
                <a:cs typeface="Poppins" panose="00000500000000000000" pitchFamily="2" charset="0"/>
                <a:sym typeface="Telegraf Bold"/>
              </a:rPr>
              <a:t>Visão</a:t>
            </a:r>
            <a:r>
              <a:rPr lang="en-US" sz="2528" b="1" dirty="0">
                <a:solidFill>
                  <a:srgbClr val="1A35C4"/>
                </a:solidFill>
                <a:latin typeface="Poppins" panose="00000500000000000000" pitchFamily="2" charset="0"/>
                <a:ea typeface="Telegraf Bold"/>
                <a:cs typeface="Poppins" panose="00000500000000000000" pitchFamily="2" charset="0"/>
                <a:sym typeface="Telegraf Bold"/>
              </a:rPr>
              <a:t> Geral das Sugestões</a:t>
            </a:r>
          </a:p>
          <a:p>
            <a:pPr algn="l">
              <a:lnSpc>
                <a:spcPts val="3392"/>
              </a:lnSpc>
            </a:pPr>
            <a:endParaRPr lang="en-US" sz="2528" b="1" dirty="0">
              <a:solidFill>
                <a:srgbClr val="1A35C4"/>
              </a:solidFill>
              <a:latin typeface="Telegraf Bold"/>
              <a:ea typeface="Telegraf Bold"/>
              <a:cs typeface="Telegraf Bold"/>
              <a:sym typeface="Telegraf Bold"/>
            </a:endParaRPr>
          </a:p>
        </p:txBody>
      </p:sp>
      <p:sp>
        <p:nvSpPr>
          <p:cNvPr id="23" name="TextBox 13">
            <a:extLst>
              <a:ext uri="{FF2B5EF4-FFF2-40B4-BE49-F238E27FC236}">
                <a16:creationId xmlns:a16="http://schemas.microsoft.com/office/drawing/2014/main" id="{1EC8C12F-6CD4-9250-21B0-FA88CCB9E82A}"/>
              </a:ext>
            </a:extLst>
          </p:cNvPr>
          <p:cNvSpPr txBox="1"/>
          <p:nvPr/>
        </p:nvSpPr>
        <p:spPr>
          <a:xfrm>
            <a:off x="11865144" y="3568889"/>
            <a:ext cx="5939094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32"/>
              </a:lnSpc>
            </a:pPr>
            <a:r>
              <a:rPr lang="en-US" sz="2528" b="1" dirty="0" err="1">
                <a:solidFill>
                  <a:srgbClr val="1A35C4"/>
                </a:solidFill>
                <a:latin typeface="Poppins" panose="00000500000000000000" pitchFamily="2" charset="0"/>
                <a:ea typeface="Telegraf Bold"/>
                <a:cs typeface="Poppins" panose="00000500000000000000" pitchFamily="2" charset="0"/>
                <a:sym typeface="Telegraf Bold"/>
              </a:rPr>
              <a:t>Principais</a:t>
            </a:r>
            <a:r>
              <a:rPr lang="en-US" sz="2528" b="1" dirty="0">
                <a:solidFill>
                  <a:srgbClr val="1A35C4"/>
                </a:solidFill>
                <a:latin typeface="Poppins" panose="00000500000000000000" pitchFamily="2" charset="0"/>
                <a:ea typeface="Telegraf Bold"/>
                <a:cs typeface="Poppins" panose="00000500000000000000" pitchFamily="2" charset="0"/>
                <a:sym typeface="Telegraf Bold"/>
              </a:rPr>
              <a:t> </a:t>
            </a:r>
            <a:r>
              <a:rPr lang="en-US" sz="2528" b="1" dirty="0" err="1">
                <a:solidFill>
                  <a:srgbClr val="1A35C4"/>
                </a:solidFill>
                <a:latin typeface="Poppins" panose="00000500000000000000" pitchFamily="2" charset="0"/>
                <a:ea typeface="Telegraf Bold"/>
                <a:cs typeface="Poppins" panose="00000500000000000000" pitchFamily="2" charset="0"/>
                <a:sym typeface="Telegraf Bold"/>
              </a:rPr>
              <a:t>Categorias</a:t>
            </a:r>
            <a:r>
              <a:rPr lang="en-US" sz="2528" b="1" dirty="0">
                <a:solidFill>
                  <a:srgbClr val="1A35C4"/>
                </a:solidFill>
                <a:latin typeface="Poppins" panose="00000500000000000000" pitchFamily="2" charset="0"/>
                <a:ea typeface="Telegraf Bold"/>
                <a:cs typeface="Poppins" panose="00000500000000000000" pitchFamily="2" charset="0"/>
                <a:sym typeface="Telegraf Bold"/>
              </a:rPr>
              <a:t> de Sugestões</a:t>
            </a:r>
          </a:p>
          <a:p>
            <a:pPr algn="l">
              <a:lnSpc>
                <a:spcPts val="2832"/>
              </a:lnSpc>
            </a:pPr>
            <a:endParaRPr lang="en-US" sz="2528" b="1" dirty="0">
              <a:solidFill>
                <a:srgbClr val="1A35C4"/>
              </a:solidFill>
              <a:latin typeface="Telegraf Bold"/>
              <a:ea typeface="Telegraf Bold"/>
              <a:cs typeface="Telegraf Bold"/>
              <a:sym typeface="Telegraf Bold"/>
            </a:endParaRPr>
          </a:p>
        </p:txBody>
      </p:sp>
      <p:sp>
        <p:nvSpPr>
          <p:cNvPr id="24" name="TextBox 14">
            <a:extLst>
              <a:ext uri="{FF2B5EF4-FFF2-40B4-BE49-F238E27FC236}">
                <a16:creationId xmlns:a16="http://schemas.microsoft.com/office/drawing/2014/main" id="{11AC7A98-0633-D30A-1706-F584041E302E}"/>
              </a:ext>
            </a:extLst>
          </p:cNvPr>
          <p:cNvSpPr txBox="1"/>
          <p:nvPr/>
        </p:nvSpPr>
        <p:spPr>
          <a:xfrm>
            <a:off x="11865144" y="6329158"/>
            <a:ext cx="6009602" cy="740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2"/>
              </a:lnSpc>
            </a:pPr>
            <a:r>
              <a:rPr lang="en-US" sz="2528" b="1" dirty="0" err="1">
                <a:solidFill>
                  <a:srgbClr val="1A35C4"/>
                </a:solidFill>
                <a:latin typeface="Poppins" panose="00000500000000000000" pitchFamily="2" charset="0"/>
                <a:ea typeface="Telegraf Bold"/>
                <a:cs typeface="Poppins" panose="00000500000000000000" pitchFamily="2" charset="0"/>
                <a:sym typeface="Telegraf Bold"/>
              </a:rPr>
              <a:t>Aprendizados</a:t>
            </a:r>
            <a:endParaRPr lang="en-US" sz="2528" b="1" dirty="0">
              <a:solidFill>
                <a:srgbClr val="1A35C4"/>
              </a:solidFill>
              <a:latin typeface="Poppins" panose="00000500000000000000" pitchFamily="2" charset="0"/>
              <a:ea typeface="Telegraf Bold"/>
              <a:cs typeface="Poppins" panose="00000500000000000000" pitchFamily="2" charset="0"/>
              <a:sym typeface="Telegraf Bold"/>
            </a:endParaRPr>
          </a:p>
          <a:p>
            <a:pPr algn="l">
              <a:lnSpc>
                <a:spcPts val="2832"/>
              </a:lnSpc>
            </a:pPr>
            <a:endParaRPr lang="en-US" sz="2528" b="1" dirty="0">
              <a:solidFill>
                <a:srgbClr val="1A35C4"/>
              </a:solidFill>
              <a:latin typeface="Telegraf Bold"/>
              <a:ea typeface="Telegraf Bold"/>
              <a:cs typeface="Telegraf Bold"/>
              <a:sym typeface="Telegraf Bold"/>
            </a:endParaRPr>
          </a:p>
        </p:txBody>
      </p:sp>
      <p:sp>
        <p:nvSpPr>
          <p:cNvPr id="25" name="Freeform 16">
            <a:extLst>
              <a:ext uri="{FF2B5EF4-FFF2-40B4-BE49-F238E27FC236}">
                <a16:creationId xmlns:a16="http://schemas.microsoft.com/office/drawing/2014/main" id="{C4EFE478-B754-F082-2529-20FFB53ACC37}"/>
              </a:ext>
            </a:extLst>
          </p:cNvPr>
          <p:cNvSpPr/>
          <p:nvPr/>
        </p:nvSpPr>
        <p:spPr>
          <a:xfrm>
            <a:off x="10293962" y="6930403"/>
            <a:ext cx="964724" cy="1261077"/>
          </a:xfrm>
          <a:custGeom>
            <a:avLst/>
            <a:gdLst/>
            <a:ahLst/>
            <a:cxnLst/>
            <a:rect l="l" t="t" r="r" b="b"/>
            <a:pathLst>
              <a:path w="964724" h="1261077">
                <a:moveTo>
                  <a:pt x="0" y="0"/>
                </a:moveTo>
                <a:lnTo>
                  <a:pt x="964724" y="0"/>
                </a:lnTo>
                <a:lnTo>
                  <a:pt x="964724" y="1261078"/>
                </a:lnTo>
                <a:lnTo>
                  <a:pt x="0" y="126107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0" name="TextBox 11">
            <a:extLst>
              <a:ext uri="{FF2B5EF4-FFF2-40B4-BE49-F238E27FC236}">
                <a16:creationId xmlns:a16="http://schemas.microsoft.com/office/drawing/2014/main" id="{026A92B1-C1CC-209C-E7C8-EDB63A52C81F}"/>
              </a:ext>
            </a:extLst>
          </p:cNvPr>
          <p:cNvSpPr txBox="1"/>
          <p:nvPr/>
        </p:nvSpPr>
        <p:spPr>
          <a:xfrm>
            <a:off x="11865144" y="8622866"/>
            <a:ext cx="5680102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49"/>
              </a:lnSpc>
            </a:pPr>
            <a:r>
              <a:rPr lang="pt-BR" sz="1829" b="1" dirty="0">
                <a:solidFill>
                  <a:srgbClr val="1A35C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Desafios: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Ampliar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 a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participação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 da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Atenção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Básica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 e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melhorar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 a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divulgação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 dos </a:t>
            </a:r>
            <a:r>
              <a:rPr lang="en-US" sz="1829" dirty="0" err="1">
                <a:solidFill>
                  <a:srgbClr val="1A35C4"/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resultados</a:t>
            </a:r>
            <a:r>
              <a:rPr lang="en-US" sz="1829" dirty="0">
                <a:solidFill>
                  <a:srgbClr val="1A35C4"/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. </a:t>
            </a:r>
            <a:endParaRPr lang="pt-BR" sz="1829" dirty="0">
              <a:solidFill>
                <a:srgbClr val="1A35C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>
              <a:lnSpc>
                <a:spcPts val="2049"/>
              </a:lnSpc>
            </a:pPr>
            <a:endParaRPr lang="en-US" sz="1829" dirty="0">
              <a:solidFill>
                <a:srgbClr val="1A35C4"/>
              </a:solidFill>
              <a:latin typeface="Telegraf"/>
              <a:ea typeface="Telegraf"/>
              <a:cs typeface="Telegraf"/>
              <a:sym typeface="Telegraf"/>
            </a:endParaRP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id="{92E103A2-7357-C47F-4C95-CE9FF7DC8E7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489" y="3235857"/>
            <a:ext cx="6611917" cy="6611917"/>
          </a:xfrm>
          <a:prstGeom prst="rect">
            <a:avLst/>
          </a:prstGeom>
        </p:spPr>
      </p:pic>
      <p:sp>
        <p:nvSpPr>
          <p:cNvPr id="3" name="TextBox 5">
            <a:extLst>
              <a:ext uri="{FF2B5EF4-FFF2-40B4-BE49-F238E27FC236}">
                <a16:creationId xmlns:a16="http://schemas.microsoft.com/office/drawing/2014/main" id="{146C2FD3-0999-3A2D-9CF8-DCF6C418230E}"/>
              </a:ext>
            </a:extLst>
          </p:cNvPr>
          <p:cNvSpPr txBox="1"/>
          <p:nvPr/>
        </p:nvSpPr>
        <p:spPr>
          <a:xfrm>
            <a:off x="561780" y="1491058"/>
            <a:ext cx="9041309" cy="749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ea typeface="Montserrat Bold"/>
                <a:cs typeface="Poppins" panose="00000500000000000000" pitchFamily="2" charset="0"/>
                <a:sym typeface="Montserrat Bold"/>
              </a:rPr>
              <a:t>APRENDIZADO E ANÁLISE CRÍTICA</a:t>
            </a:r>
          </a:p>
        </p:txBody>
      </p:sp>
      <p:sp>
        <p:nvSpPr>
          <p:cNvPr id="5" name="AutoShape 8">
            <a:extLst>
              <a:ext uri="{FF2B5EF4-FFF2-40B4-BE49-F238E27FC236}">
                <a16:creationId xmlns:a16="http://schemas.microsoft.com/office/drawing/2014/main" id="{89600B1D-67E4-0A4E-01B1-137D2CBB5C95}"/>
              </a:ext>
            </a:extLst>
          </p:cNvPr>
          <p:cNvSpPr/>
          <p:nvPr/>
        </p:nvSpPr>
        <p:spPr>
          <a:xfrm>
            <a:off x="609467" y="2357499"/>
            <a:ext cx="3568303" cy="120551"/>
          </a:xfrm>
          <a:prstGeom prst="rect">
            <a:avLst/>
          </a:prstGeom>
          <a:solidFill>
            <a:srgbClr val="74AEDB"/>
          </a:solidFill>
        </p:spPr>
        <p:txBody>
          <a:bodyPr/>
          <a:lstStyle/>
          <a:p>
            <a:endParaRPr lang="pt-BR"/>
          </a:p>
        </p:txBody>
      </p:sp>
      <p:pic>
        <p:nvPicPr>
          <p:cNvPr id="42" name="Imagem 41">
            <a:extLst>
              <a:ext uri="{FF2B5EF4-FFF2-40B4-BE49-F238E27FC236}">
                <a16:creationId xmlns:a16="http://schemas.microsoft.com/office/drawing/2014/main" id="{7718292D-C0AB-F5DA-ED99-542F0C2F5E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4023" y="5470457"/>
            <a:ext cx="1455867" cy="2173712"/>
          </a:xfrm>
          <a:prstGeom prst="rect">
            <a:avLst/>
          </a:prstGeom>
        </p:spPr>
      </p:pic>
      <p:grpSp>
        <p:nvGrpSpPr>
          <p:cNvPr id="2" name="Group 3">
            <a:extLst>
              <a:ext uri="{FF2B5EF4-FFF2-40B4-BE49-F238E27FC236}">
                <a16:creationId xmlns:a16="http://schemas.microsoft.com/office/drawing/2014/main" id="{86F2008A-7D6A-1693-65CE-BB640A58A209}"/>
              </a:ext>
            </a:extLst>
          </p:cNvPr>
          <p:cNvGrpSpPr/>
          <p:nvPr/>
        </p:nvGrpSpPr>
        <p:grpSpPr>
          <a:xfrm>
            <a:off x="229635" y="3090086"/>
            <a:ext cx="8542909" cy="837875"/>
            <a:chOff x="0" y="-693005"/>
            <a:chExt cx="4016840" cy="266685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1577770-3F33-D09C-A519-947ECB0F8384}"/>
                </a:ext>
              </a:extLst>
            </p:cNvPr>
            <p:cNvSpPr/>
            <p:nvPr/>
          </p:nvSpPr>
          <p:spPr>
            <a:xfrm>
              <a:off x="107162" y="-693005"/>
              <a:ext cx="3909678" cy="1973851"/>
            </a:xfrm>
            <a:custGeom>
              <a:avLst/>
              <a:gdLst/>
              <a:ahLst/>
              <a:cxnLst/>
              <a:rect l="l" t="t" r="r" b="b"/>
              <a:pathLst>
                <a:path w="2262502" h="1973850">
                  <a:moveTo>
                    <a:pt x="0" y="0"/>
                  </a:moveTo>
                  <a:lnTo>
                    <a:pt x="2262502" y="0"/>
                  </a:lnTo>
                  <a:lnTo>
                    <a:pt x="2262502" y="1973850"/>
                  </a:lnTo>
                  <a:lnTo>
                    <a:pt x="0" y="1973850"/>
                  </a:lnTo>
                  <a:close/>
                </a:path>
              </a:pathLst>
            </a:custGeom>
            <a:solidFill>
              <a:srgbClr val="466C97"/>
            </a:solidFill>
          </p:spPr>
          <p:txBody>
            <a:bodyPr/>
            <a:lstStyle/>
            <a:p>
              <a:r>
                <a:rPr lang="pt-BR" sz="1800" b="1" dirty="0">
                  <a:solidFill>
                    <a:schemeClr val="bg1"/>
                  </a:solidFill>
                  <a:latin typeface=""/>
                </a:rPr>
                <a:t>Perfil da população: Utiliza equipamentos públicos municipais  de saúde ?</a:t>
              </a:r>
            </a:p>
          </p:txBody>
        </p:sp>
        <p:sp>
          <p:nvSpPr>
            <p:cNvPr id="7" name="TextBox 5">
              <a:extLst>
                <a:ext uri="{FF2B5EF4-FFF2-40B4-BE49-F238E27FC236}">
                  <a16:creationId xmlns:a16="http://schemas.microsoft.com/office/drawing/2014/main" id="{773935C2-831B-9843-F5DD-D814344DF829}"/>
                </a:ext>
              </a:extLst>
            </p:cNvPr>
            <p:cNvSpPr txBox="1"/>
            <p:nvPr/>
          </p:nvSpPr>
          <p:spPr>
            <a:xfrm>
              <a:off x="0" y="-57150"/>
              <a:ext cx="2262502" cy="203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27487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>
          <a:extLst>
            <a:ext uri="{FF2B5EF4-FFF2-40B4-BE49-F238E27FC236}">
              <a16:creationId xmlns:a16="http://schemas.microsoft.com/office/drawing/2014/main" id="{24D27B50-6797-BB3C-367C-E9C8E109A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5" descr="C:\Users\rao656402\Desktop\azul.png">
            <a:extLst>
              <a:ext uri="{FF2B5EF4-FFF2-40B4-BE49-F238E27FC236}">
                <a16:creationId xmlns:a16="http://schemas.microsoft.com/office/drawing/2014/main" id="{D725E178-5C4B-EF84-76CF-478898914FB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75054" y="-41076"/>
            <a:ext cx="10511359" cy="104720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9" name="Google Shape;119;p5">
            <a:extLst>
              <a:ext uri="{FF2B5EF4-FFF2-40B4-BE49-F238E27FC236}">
                <a16:creationId xmlns:a16="http://schemas.microsoft.com/office/drawing/2014/main" id="{0F4DA2E2-B7E2-370F-35B1-9AD586D7D68E}"/>
              </a:ext>
            </a:extLst>
          </p:cNvPr>
          <p:cNvGrpSpPr/>
          <p:nvPr/>
        </p:nvGrpSpPr>
        <p:grpSpPr>
          <a:xfrm>
            <a:off x="0" y="1172681"/>
            <a:ext cx="18286413" cy="8497200"/>
            <a:chOff x="0" y="-38100"/>
            <a:chExt cx="4846134" cy="2237946"/>
          </a:xfrm>
        </p:grpSpPr>
        <p:sp>
          <p:nvSpPr>
            <p:cNvPr id="120" name="Google Shape;120;p5">
              <a:extLst>
                <a:ext uri="{FF2B5EF4-FFF2-40B4-BE49-F238E27FC236}">
                  <a16:creationId xmlns:a16="http://schemas.microsoft.com/office/drawing/2014/main" id="{0465E2F6-3135-E5BB-95A6-5B72AA2EF41D}"/>
                </a:ext>
              </a:extLst>
            </p:cNvPr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 extrusionOk="0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1" name="Google Shape;121;p5">
              <a:extLst>
                <a:ext uri="{FF2B5EF4-FFF2-40B4-BE49-F238E27FC236}">
                  <a16:creationId xmlns:a16="http://schemas.microsoft.com/office/drawing/2014/main" id="{FE3B2329-7160-9BF7-4369-837947CA2626}"/>
                </a:ext>
              </a:extLst>
            </p:cNvPr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2" name="Google Shape;122;p5">
            <a:extLst>
              <a:ext uri="{FF2B5EF4-FFF2-40B4-BE49-F238E27FC236}">
                <a16:creationId xmlns:a16="http://schemas.microsoft.com/office/drawing/2014/main" id="{B2D259EA-F167-0A67-208C-84A28BA319B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5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Congresso Pernambucano de Inovação &amp; Integração em Saúde - CPIIS </a:t>
            </a:r>
            <a:endParaRPr/>
          </a:p>
          <a:p>
            <a:pPr marL="0" marR="0" lvl="0" indent="0" algn="l" rtl="0">
              <a:lnSpc>
                <a:spcPct val="135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Mostra Pernambucana de Experiências Exitosas em Saúde (MEX-SAÚDE PE)</a:t>
            </a:r>
            <a:endParaRPr sz="1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3" name="Google Shape;123;p5" descr="C:\Users\rao656402\Desktop\logo.png">
            <a:extLst>
              <a:ext uri="{FF2B5EF4-FFF2-40B4-BE49-F238E27FC236}">
                <a16:creationId xmlns:a16="http://schemas.microsoft.com/office/drawing/2014/main" id="{34BDEE89-DD9D-D82D-8FEB-01E2DC4D9DA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171" b="-13623"/>
          <a:stretch/>
        </p:blipFill>
        <p:spPr>
          <a:xfrm>
            <a:off x="9863286" y="246956"/>
            <a:ext cx="664815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5" descr="C:\Users\rao656402\Desktop\logos 2.png">
            <a:extLst>
              <a:ext uri="{FF2B5EF4-FFF2-40B4-BE49-F238E27FC236}">
                <a16:creationId xmlns:a16="http://schemas.microsoft.com/office/drawing/2014/main" id="{E3576C0B-3BD1-3204-9646-E7EF8153483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35494" y="9706022"/>
            <a:ext cx="5760640" cy="41630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5">
            <a:extLst>
              <a:ext uri="{FF2B5EF4-FFF2-40B4-BE49-F238E27FC236}">
                <a16:creationId xmlns:a16="http://schemas.microsoft.com/office/drawing/2014/main" id="{252DAFF5-4137-CF20-60D2-5EDEC3946949}"/>
              </a:ext>
            </a:extLst>
          </p:cNvPr>
          <p:cNvSpPr txBox="1"/>
          <p:nvPr/>
        </p:nvSpPr>
        <p:spPr>
          <a:xfrm>
            <a:off x="1222325" y="1438657"/>
            <a:ext cx="9706230" cy="749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0"/>
                <a:ea typeface="Montserrat Bold"/>
                <a:cs typeface="Poppins" panose="00000500000000000000" pitchFamily="2" charset="0"/>
                <a:sym typeface="Montserrat Bold"/>
              </a:rPr>
              <a:t>CONCLUSÕES E/OU RECOMENDAÇÕES</a:t>
            </a:r>
          </a:p>
        </p:txBody>
      </p:sp>
      <p:sp>
        <p:nvSpPr>
          <p:cNvPr id="5" name="AutoShape 8">
            <a:extLst>
              <a:ext uri="{FF2B5EF4-FFF2-40B4-BE49-F238E27FC236}">
                <a16:creationId xmlns:a16="http://schemas.microsoft.com/office/drawing/2014/main" id="{29A2C20B-5366-8292-A9C0-F668BA4D4314}"/>
              </a:ext>
            </a:extLst>
          </p:cNvPr>
          <p:cNvSpPr/>
          <p:nvPr/>
        </p:nvSpPr>
        <p:spPr>
          <a:xfrm>
            <a:off x="1222325" y="2418340"/>
            <a:ext cx="3568303" cy="120551"/>
          </a:xfrm>
          <a:prstGeom prst="rect">
            <a:avLst/>
          </a:prstGeom>
          <a:solidFill>
            <a:srgbClr val="74AEDB"/>
          </a:solidFill>
        </p:spPr>
        <p:txBody>
          <a:bodyPr/>
          <a:lstStyle/>
          <a:p>
            <a:endParaRPr lang="pt-BR"/>
          </a:p>
        </p:txBody>
      </p:sp>
      <p:grpSp>
        <p:nvGrpSpPr>
          <p:cNvPr id="11" name="Group 8">
            <a:extLst>
              <a:ext uri="{FF2B5EF4-FFF2-40B4-BE49-F238E27FC236}">
                <a16:creationId xmlns:a16="http://schemas.microsoft.com/office/drawing/2014/main" id="{567076DE-7B80-63E4-2EDD-6861ECC6764A}"/>
              </a:ext>
            </a:extLst>
          </p:cNvPr>
          <p:cNvGrpSpPr/>
          <p:nvPr/>
        </p:nvGrpSpPr>
        <p:grpSpPr>
          <a:xfrm>
            <a:off x="1844298" y="3960923"/>
            <a:ext cx="7124027" cy="4578392"/>
            <a:chOff x="0" y="0"/>
            <a:chExt cx="2166919" cy="1213347"/>
          </a:xfrm>
        </p:grpSpPr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4A3D494E-E5A7-0F8F-AFD7-308C7071E500}"/>
                </a:ext>
              </a:extLst>
            </p:cNvPr>
            <p:cNvSpPr/>
            <p:nvPr/>
          </p:nvSpPr>
          <p:spPr>
            <a:xfrm>
              <a:off x="0" y="0"/>
              <a:ext cx="2166919" cy="1213347"/>
            </a:xfrm>
            <a:custGeom>
              <a:avLst/>
              <a:gdLst/>
              <a:ahLst/>
              <a:cxnLst/>
              <a:rect l="l" t="t" r="r" b="b"/>
              <a:pathLst>
                <a:path w="2166919" h="1213347">
                  <a:moveTo>
                    <a:pt x="0" y="0"/>
                  </a:moveTo>
                  <a:lnTo>
                    <a:pt x="2166919" y="0"/>
                  </a:lnTo>
                  <a:lnTo>
                    <a:pt x="2166919" y="1213347"/>
                  </a:lnTo>
                  <a:lnTo>
                    <a:pt x="0" y="1213347"/>
                  </a:lnTo>
                  <a:close/>
                </a:path>
              </a:pathLst>
            </a:custGeom>
            <a:solidFill>
              <a:srgbClr val="A9CED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Box 10">
              <a:extLst>
                <a:ext uri="{FF2B5EF4-FFF2-40B4-BE49-F238E27FC236}">
                  <a16:creationId xmlns:a16="http://schemas.microsoft.com/office/drawing/2014/main" id="{CC0D04C2-D512-2B56-50AE-DFAFD16F36F5}"/>
                </a:ext>
              </a:extLst>
            </p:cNvPr>
            <p:cNvSpPr txBox="1"/>
            <p:nvPr/>
          </p:nvSpPr>
          <p:spPr>
            <a:xfrm>
              <a:off x="0" y="-57150"/>
              <a:ext cx="2166919" cy="12704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1">
            <a:extLst>
              <a:ext uri="{FF2B5EF4-FFF2-40B4-BE49-F238E27FC236}">
                <a16:creationId xmlns:a16="http://schemas.microsoft.com/office/drawing/2014/main" id="{E8AB0824-FC3B-281A-BDD9-0C37E7ED0093}"/>
              </a:ext>
            </a:extLst>
          </p:cNvPr>
          <p:cNvGrpSpPr/>
          <p:nvPr/>
        </p:nvGrpSpPr>
        <p:grpSpPr>
          <a:xfrm>
            <a:off x="9319675" y="3960922"/>
            <a:ext cx="7124027" cy="4578393"/>
            <a:chOff x="0" y="0"/>
            <a:chExt cx="2166919" cy="1213347"/>
          </a:xfrm>
        </p:grpSpPr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CBCB70F8-6F77-9449-8D73-47DBBB599B1A}"/>
                </a:ext>
              </a:extLst>
            </p:cNvPr>
            <p:cNvSpPr/>
            <p:nvPr/>
          </p:nvSpPr>
          <p:spPr>
            <a:xfrm>
              <a:off x="0" y="0"/>
              <a:ext cx="2166919" cy="1213347"/>
            </a:xfrm>
            <a:custGeom>
              <a:avLst/>
              <a:gdLst/>
              <a:ahLst/>
              <a:cxnLst/>
              <a:rect l="l" t="t" r="r" b="b"/>
              <a:pathLst>
                <a:path w="2166919" h="1213347">
                  <a:moveTo>
                    <a:pt x="0" y="0"/>
                  </a:moveTo>
                  <a:lnTo>
                    <a:pt x="2166919" y="0"/>
                  </a:lnTo>
                  <a:lnTo>
                    <a:pt x="2166919" y="1213347"/>
                  </a:lnTo>
                  <a:lnTo>
                    <a:pt x="0" y="1213347"/>
                  </a:lnTo>
                  <a:close/>
                </a:path>
              </a:pathLst>
            </a:custGeom>
            <a:solidFill>
              <a:srgbClr val="A9CED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TextBox 13">
              <a:extLst>
                <a:ext uri="{FF2B5EF4-FFF2-40B4-BE49-F238E27FC236}">
                  <a16:creationId xmlns:a16="http://schemas.microsoft.com/office/drawing/2014/main" id="{F524A0FB-30A1-1038-F652-0C43004EA2CC}"/>
                </a:ext>
              </a:extLst>
            </p:cNvPr>
            <p:cNvSpPr txBox="1"/>
            <p:nvPr/>
          </p:nvSpPr>
          <p:spPr>
            <a:xfrm>
              <a:off x="0" y="-57150"/>
              <a:ext cx="2166919" cy="12704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22">
            <a:extLst>
              <a:ext uri="{FF2B5EF4-FFF2-40B4-BE49-F238E27FC236}">
                <a16:creationId xmlns:a16="http://schemas.microsoft.com/office/drawing/2014/main" id="{63C4ED9B-A55E-C903-54A1-DBA8E4C740B9}"/>
              </a:ext>
            </a:extLst>
          </p:cNvPr>
          <p:cNvGrpSpPr/>
          <p:nvPr/>
        </p:nvGrpSpPr>
        <p:grpSpPr>
          <a:xfrm>
            <a:off x="2217230" y="4316399"/>
            <a:ext cx="6378163" cy="2825191"/>
            <a:chOff x="0" y="-19050"/>
            <a:chExt cx="8504218" cy="3766919"/>
          </a:xfrm>
        </p:grpSpPr>
        <p:sp>
          <p:nvSpPr>
            <p:cNvPr id="19" name="TextBox 24">
              <a:extLst>
                <a:ext uri="{FF2B5EF4-FFF2-40B4-BE49-F238E27FC236}">
                  <a16:creationId xmlns:a16="http://schemas.microsoft.com/office/drawing/2014/main" id="{9B9D4A3F-2343-BC25-1B5D-B0D274E882A1}"/>
                </a:ext>
              </a:extLst>
            </p:cNvPr>
            <p:cNvSpPr txBox="1"/>
            <p:nvPr/>
          </p:nvSpPr>
          <p:spPr>
            <a:xfrm>
              <a:off x="0" y="1076712"/>
              <a:ext cx="8504218" cy="2671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42900" indent="-342900" algn="just">
                <a:lnSpc>
                  <a:spcPts val="2649"/>
                </a:lnSpc>
                <a:spcBef>
                  <a:spcPct val="0"/>
                </a:spcBef>
                <a:buClr>
                  <a:schemeClr val="bg2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O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processo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consolidou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 um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modelo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inovador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 e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replicável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 de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gestão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 da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Assistência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Farmacêutica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. </a:t>
              </a:r>
            </a:p>
            <a:p>
              <a:pPr marL="342900" indent="-342900" algn="just">
                <a:lnSpc>
                  <a:spcPts val="2649"/>
                </a:lnSpc>
                <a:spcBef>
                  <a:spcPct val="0"/>
                </a:spcBef>
                <a:buClr>
                  <a:schemeClr val="bg2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endParaRPr lang="en-US" sz="2400" spc="-37" dirty="0">
                <a:solidFill>
                  <a:srgbClr val="125572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342900" indent="-342900" algn="just">
                <a:lnSpc>
                  <a:spcPts val="2649"/>
                </a:lnSpc>
                <a:spcBef>
                  <a:spcPct val="0"/>
                </a:spcBef>
                <a:buClr>
                  <a:schemeClr val="bg2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Reforçou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os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princípios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 do SUS –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universalidade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,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equidade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 e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integridade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.</a:t>
              </a:r>
            </a:p>
          </p:txBody>
        </p:sp>
        <p:sp>
          <p:nvSpPr>
            <p:cNvPr id="20" name="TextBox 25">
              <a:extLst>
                <a:ext uri="{FF2B5EF4-FFF2-40B4-BE49-F238E27FC236}">
                  <a16:creationId xmlns:a16="http://schemas.microsoft.com/office/drawing/2014/main" id="{66B56358-3BBA-A4C9-1C2B-2DC880152F2C}"/>
                </a:ext>
              </a:extLst>
            </p:cNvPr>
            <p:cNvSpPr txBox="1"/>
            <p:nvPr/>
          </p:nvSpPr>
          <p:spPr>
            <a:xfrm>
              <a:off x="0" y="-19050"/>
              <a:ext cx="8504218" cy="6217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07"/>
                </a:lnSpc>
              </a:pPr>
              <a:r>
                <a:rPr lang="en-US" sz="4415" b="1" dirty="0">
                  <a:solidFill>
                    <a:srgbClr val="125572"/>
                  </a:solidFill>
                  <a:latin typeface="Poppins Bold"/>
                  <a:ea typeface="Poppins"/>
                  <a:cs typeface="Poppins Bold"/>
                  <a:sym typeface="Poppins"/>
                </a:rPr>
                <a:t>Conclusões</a:t>
              </a:r>
              <a:endParaRPr lang="en-US" sz="2838" dirty="0">
                <a:solidFill>
                  <a:srgbClr val="125572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21" name="Group 26">
            <a:extLst>
              <a:ext uri="{FF2B5EF4-FFF2-40B4-BE49-F238E27FC236}">
                <a16:creationId xmlns:a16="http://schemas.microsoft.com/office/drawing/2014/main" id="{55806B7F-8C68-80F0-5B26-3832A57CCFC2}"/>
              </a:ext>
            </a:extLst>
          </p:cNvPr>
          <p:cNvGrpSpPr/>
          <p:nvPr/>
        </p:nvGrpSpPr>
        <p:grpSpPr>
          <a:xfrm>
            <a:off x="9640524" y="4316400"/>
            <a:ext cx="6430246" cy="3530514"/>
            <a:chOff x="-69444" y="-19050"/>
            <a:chExt cx="8573662" cy="4707353"/>
          </a:xfrm>
        </p:grpSpPr>
        <p:sp>
          <p:nvSpPr>
            <p:cNvPr id="23" name="TextBox 28">
              <a:extLst>
                <a:ext uri="{FF2B5EF4-FFF2-40B4-BE49-F238E27FC236}">
                  <a16:creationId xmlns:a16="http://schemas.microsoft.com/office/drawing/2014/main" id="{8E123E70-9470-3F8B-6AEF-558256A8B976}"/>
                </a:ext>
              </a:extLst>
            </p:cNvPr>
            <p:cNvSpPr txBox="1"/>
            <p:nvPr/>
          </p:nvSpPr>
          <p:spPr>
            <a:xfrm>
              <a:off x="-69444" y="1152377"/>
              <a:ext cx="8504218" cy="35359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42900" indent="-342900" algn="just">
                <a:lnSpc>
                  <a:spcPts val="2649"/>
                </a:lnSpc>
                <a:spcBef>
                  <a:spcPct val="0"/>
                </a:spcBef>
                <a:buClr>
                  <a:schemeClr val="bg2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Institucionalizar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 a consulta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pública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bienal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 para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atualização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 da REMUME. </a:t>
              </a:r>
            </a:p>
            <a:p>
              <a:pPr marL="342900" indent="-342900" algn="just">
                <a:lnSpc>
                  <a:spcPts val="2649"/>
                </a:lnSpc>
                <a:spcBef>
                  <a:spcPct val="0"/>
                </a:spcBef>
                <a:buClr>
                  <a:schemeClr val="bg2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endParaRPr lang="en-US" sz="2400" spc="-37" dirty="0">
                <a:solidFill>
                  <a:srgbClr val="125572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342900" indent="-342900" algn="just">
                <a:lnSpc>
                  <a:spcPts val="2649"/>
                </a:lnSpc>
                <a:spcBef>
                  <a:spcPct val="0"/>
                </a:spcBef>
                <a:buClr>
                  <a:schemeClr val="bg2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Manter a CFT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ativa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, com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publicações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 e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relatórios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periódicos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. </a:t>
              </a:r>
            </a:p>
            <a:p>
              <a:pPr marL="342900" indent="-342900" algn="just">
                <a:lnSpc>
                  <a:spcPts val="2649"/>
                </a:lnSpc>
                <a:spcBef>
                  <a:spcPct val="0"/>
                </a:spcBef>
                <a:buClr>
                  <a:schemeClr val="bg2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endParaRPr lang="en-US" sz="2400" spc="-37" dirty="0">
                <a:solidFill>
                  <a:srgbClr val="125572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342900" indent="-342900" algn="just">
                <a:lnSpc>
                  <a:spcPts val="2649"/>
                </a:lnSpc>
                <a:spcBef>
                  <a:spcPct val="0"/>
                </a:spcBef>
                <a:buClr>
                  <a:schemeClr val="bg2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Estimular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 a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educação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permanente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sobre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uso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racional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 de </a:t>
              </a:r>
              <a:r>
                <a:rPr lang="en-US" sz="2400" spc="-37" dirty="0" err="1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medicamentos</a:t>
              </a:r>
              <a:r>
                <a:rPr lang="en-US" sz="2400" spc="-37" dirty="0">
                  <a:solidFill>
                    <a:srgbClr val="125572"/>
                  </a:solidFill>
                  <a:latin typeface="Poppins"/>
                  <a:ea typeface="Poppins"/>
                  <a:cs typeface="Poppins"/>
                  <a:sym typeface="Poppins"/>
                </a:rPr>
                <a:t>.</a:t>
              </a:r>
            </a:p>
          </p:txBody>
        </p:sp>
        <p:sp>
          <p:nvSpPr>
            <p:cNvPr id="24" name="TextBox 29">
              <a:extLst>
                <a:ext uri="{FF2B5EF4-FFF2-40B4-BE49-F238E27FC236}">
                  <a16:creationId xmlns:a16="http://schemas.microsoft.com/office/drawing/2014/main" id="{10701A82-AD4F-C87C-684E-0116152B046F}"/>
                </a:ext>
              </a:extLst>
            </p:cNvPr>
            <p:cNvSpPr txBox="1"/>
            <p:nvPr/>
          </p:nvSpPr>
          <p:spPr>
            <a:xfrm>
              <a:off x="0" y="-19050"/>
              <a:ext cx="8504218" cy="6217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07"/>
                </a:lnSpc>
              </a:pPr>
              <a:r>
                <a:rPr lang="en-US" sz="4415" b="1" dirty="0" err="1">
                  <a:solidFill>
                    <a:srgbClr val="125572"/>
                  </a:solidFill>
                  <a:latin typeface="Poppins Bold"/>
                  <a:cs typeface="Poppins Bold"/>
                  <a:sym typeface="Poppins"/>
                </a:rPr>
                <a:t>Recomendações</a:t>
              </a:r>
              <a:endParaRPr lang="en-US" sz="4415" b="1" dirty="0">
                <a:solidFill>
                  <a:srgbClr val="125572"/>
                </a:solidFill>
                <a:latin typeface="Poppins Bold"/>
                <a:cs typeface="Poppins Bold"/>
                <a:sym typeface="Poppi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851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16" descr="C:\Users\rao656402\Desktop\azul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75054" y="-41076"/>
            <a:ext cx="10511359" cy="104720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5" name="Google Shape;235;p16"/>
          <p:cNvGrpSpPr/>
          <p:nvPr/>
        </p:nvGrpSpPr>
        <p:grpSpPr>
          <a:xfrm>
            <a:off x="0" y="1172684"/>
            <a:ext cx="18286413" cy="8497200"/>
            <a:chOff x="0" y="-38100"/>
            <a:chExt cx="4846134" cy="2237946"/>
          </a:xfrm>
        </p:grpSpPr>
        <p:sp>
          <p:nvSpPr>
            <p:cNvPr id="236" name="Google Shape;236;p16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 extrusionOk="0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37" name="Google Shape;237;p16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9" name="Google Shape;239;p16"/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5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Congresso Pernambucano de Inovação &amp; Integração em Saúde - CPIIS </a:t>
            </a:r>
            <a:endParaRPr/>
          </a:p>
          <a:p>
            <a:pPr marL="0" marR="0" lvl="0" indent="0" algn="l" rtl="0">
              <a:lnSpc>
                <a:spcPct val="135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Mostra Pernambucana de Experiências Exitosas em Saúde (MEX-SAÚDE PE)</a:t>
            </a:r>
            <a:endParaRPr sz="1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0" name="Google Shape;240;p16" descr="C:\Users\rao656402\Desktop\logo.png"/>
          <p:cNvPicPr preferRelativeResize="0"/>
          <p:nvPr/>
        </p:nvPicPr>
        <p:blipFill rotWithShape="1">
          <a:blip r:embed="rId4">
            <a:alphaModFix/>
          </a:blip>
          <a:srcRect r="72171" b="-13623"/>
          <a:stretch/>
        </p:blipFill>
        <p:spPr>
          <a:xfrm>
            <a:off x="9863286" y="246956"/>
            <a:ext cx="664815" cy="1008112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16"/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AGRADECIMENTOS</a:t>
            </a:r>
            <a:endParaRPr sz="3600">
              <a:solidFill>
                <a:srgbClr val="FDFDF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2" name="Google Shape;242;p16" descr="C:\Users\rao656402\Desktop\logos 2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35494" y="9706022"/>
            <a:ext cx="5760640" cy="41630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42C75F0-B57D-B92E-1F33-2E3BBFFB0968}"/>
              </a:ext>
            </a:extLst>
          </p:cNvPr>
          <p:cNvSpPr txBox="1"/>
          <p:nvPr/>
        </p:nvSpPr>
        <p:spPr>
          <a:xfrm>
            <a:off x="886845" y="1990659"/>
            <a:ext cx="13156959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"/>
              </a:rPr>
              <a:t>Agradecemos primeiramente a 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"/>
              </a:rPr>
              <a:t>Deus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"/>
              </a:rPr>
              <a:t>, pela força, sabedoria e direção em cada etapa dessa jornada.</a:t>
            </a:r>
          </a:p>
          <a:p>
            <a:pPr algn="just"/>
            <a:endParaRPr lang="pt-BR" sz="2400" dirty="0">
              <a:solidFill>
                <a:schemeClr val="accent1">
                  <a:lumMod val="75000"/>
                </a:schemeClr>
              </a:solidFill>
              <a:latin typeface=""/>
            </a:endParaRPr>
          </a:p>
          <a:p>
            <a:pPr algn="just"/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"/>
              </a:rPr>
              <a:t>À 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"/>
              </a:rPr>
              <a:t>Comissão de Farmácia e Terapêutica (CFT)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"/>
              </a:rPr>
              <a:t> do Município de 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"/>
              </a:rPr>
              <a:t>Jaboatão dos Guararapes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"/>
              </a:rPr>
              <a:t>, nosso reconhecimento e gratidão aos 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"/>
              </a:rPr>
              <a:t>membros que já integraram a comissão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"/>
              </a:rPr>
              <a:t> e aos 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"/>
              </a:rPr>
              <a:t>atuais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"/>
              </a:rPr>
              <a:t>, que seguem firmes no compromisso com o uso racional e o acesso qualificado aos medicamentos.</a:t>
            </a:r>
          </a:p>
          <a:p>
            <a:pPr algn="just"/>
            <a:endParaRPr lang="pt-BR" sz="2400" dirty="0">
              <a:solidFill>
                <a:schemeClr val="accent1">
                  <a:lumMod val="75000"/>
                </a:schemeClr>
              </a:solidFill>
              <a:latin typeface=""/>
            </a:endParaRPr>
          </a:p>
          <a:p>
            <a:pPr algn="just"/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"/>
              </a:rPr>
              <a:t>À 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"/>
              </a:rPr>
              <a:t>equipe da Gerência de Assistência Farmacêutica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"/>
              </a:rPr>
              <a:t>, pelo empenho diário, pelo trabalho técnico e pela dedicação em cada processo que fortalece a política municipal de Assistência Farmacêutica.</a:t>
            </a:r>
          </a:p>
          <a:p>
            <a:pPr algn="just"/>
            <a:endParaRPr lang="pt-BR" sz="2400" dirty="0">
              <a:solidFill>
                <a:schemeClr val="accent1">
                  <a:lumMod val="75000"/>
                </a:schemeClr>
              </a:solidFill>
              <a:latin typeface=""/>
            </a:endParaRPr>
          </a:p>
          <a:p>
            <a:pPr algn="just"/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"/>
              </a:rPr>
              <a:t>Nossa gratidão especial à 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"/>
              </a:rPr>
              <a:t>Secretária Municipal de Saúde, </a:t>
            </a:r>
            <a:r>
              <a:rPr lang="pt-BR" sz="2400" b="1" dirty="0" err="1">
                <a:solidFill>
                  <a:schemeClr val="accent1">
                    <a:lumMod val="75000"/>
                  </a:schemeClr>
                </a:solidFill>
                <a:latin typeface=""/>
              </a:rPr>
              <a:t>Zelma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"/>
              </a:rPr>
              <a:t> Pessoa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"/>
              </a:rPr>
              <a:t>, por 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"/>
              </a:rPr>
              <a:t>acreditar no trabalho da Assistência Farmacêutica e da CFT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"/>
              </a:rPr>
              <a:t>, e por ser uma 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"/>
              </a:rPr>
              <a:t>grande protagonista do SUS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"/>
              </a:rPr>
              <a:t>, inspirando-nos com sua liderança e compromisso com o serviço público.</a:t>
            </a:r>
          </a:p>
          <a:p>
            <a:pPr algn="just"/>
            <a:endParaRPr lang="pt-BR" sz="2400" dirty="0">
              <a:solidFill>
                <a:schemeClr val="accent1">
                  <a:lumMod val="75000"/>
                </a:schemeClr>
              </a:solidFill>
              <a:latin typeface=""/>
            </a:endParaRPr>
          </a:p>
          <a:p>
            <a:pPr algn="just"/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"/>
              </a:rPr>
              <a:t>“Seguimos juntos, com fé e propósito, fortalecendo o SUS e garantindo cuidado, acesso e dignidade à população de Jaboatão dos Guararapes.”</a:t>
            </a:r>
            <a:endParaRPr lang="pt-BR" sz="2400" dirty="0">
              <a:solidFill>
                <a:schemeClr val="accent1">
                  <a:lumMod val="75000"/>
                </a:schemeClr>
              </a:solidFill>
              <a:latin typeface="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990F77B-8D1B-46A1-353A-D15DAEF3E5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23164" y="1636123"/>
            <a:ext cx="2370591" cy="237059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AB7F08B-788D-F575-B2C3-489A1C58D4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20786" y="4501936"/>
            <a:ext cx="2975348" cy="1983565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57A5ED8C-ACE6-B6A9-AA71-B20753AEC9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615814" y="7052682"/>
            <a:ext cx="3075033" cy="205002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1249</TotalTime>
  <Words>1040</Words>
  <Application>Microsoft Macintosh PowerPoint</Application>
  <PresentationFormat>Personalizar</PresentationFormat>
  <Paragraphs>129</Paragraphs>
  <Slides>10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8" baseType="lpstr">
      <vt:lpstr>Calibri</vt:lpstr>
      <vt:lpstr>Telegraf</vt:lpstr>
      <vt:lpstr>Poppins</vt:lpstr>
      <vt:lpstr>Poppins Bold</vt:lpstr>
      <vt:lpstr>Telegraf Bold</vt:lpstr>
      <vt:lpstr>Arial</vt:lpstr>
      <vt:lpstr>Montserrat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rao656402</dc:creator>
  <cp:lastModifiedBy>Microsoft Office User</cp:lastModifiedBy>
  <cp:revision>12</cp:revision>
  <dcterms:created xsi:type="dcterms:W3CDTF">2025-09-29T18:47:39Z</dcterms:created>
  <dcterms:modified xsi:type="dcterms:W3CDTF">2025-11-04T12:02:03Z</dcterms:modified>
</cp:coreProperties>
</file>