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4" d="100"/>
          <a:sy n="44" d="100"/>
        </p:scale>
        <p:origin x="-1572" y="48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saude/pt-br/assuntos/saude-de-a-a-z/t/tuberculose/publicacoes/final_plano-nacional-pelo-fim-da-tb_2021-2025.pdf/view?utm_source=chatgpt.com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revistas.usp.br/rimtsp/article/view/187122?utm_source=chatgpt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aho.org/sites/default/files/2022-06/rttc65-fortalecimiento-cooperacao-tecnica-descentralizada-pernambuco.pdf?utm_source=chatgpt.com" TargetMode="External"/><Relationship Id="rId5" Type="http://schemas.openxmlformats.org/officeDocument/2006/relationships/hyperlink" Target="https://www.gov.br/conitec/pt-br/midias/protocolos/publicacoes_ms/copy_of_20230131_PCDT_Hanseniase_2022_eletronica_ISBN.pdf?utm_source=chatgpt.com" TargetMode="External"/><Relationship Id="rId4" Type="http://schemas.openxmlformats.org/officeDocument/2006/relationships/hyperlink" Target="https://bvsms.saude.gov.br/bvs/publicacoes/estrategia_nacional_enfrentamento_hanseniase_2019.pdf?utm_source=chatgpt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72270" y="11017821"/>
            <a:ext cx="9649072" cy="2246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Fortalecer a capacidade de resposta da rede estadual de saúde no enfrentamento da tuberculose e hanseníase em Pernambuco.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0" y="4393085"/>
            <a:ext cx="22538504" cy="2499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pt-BR" sz="32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INTEGRAÇÃO, INOVAÇÃO E CUIDADO: A EXPERIÊNCIA DE ESCREVER O PLANO DE ENFRENTAMENTO DA TUBERCULOSE E HANSENÍASE EM PERNAMBUCO</a:t>
            </a:r>
            <a:endParaRPr lang="pt-BR" sz="3200" dirty="0" smtClean="0"/>
          </a:p>
          <a:p>
            <a:pPr algn="ctr">
              <a:lnSpc>
                <a:spcPts val="9509"/>
              </a:lnSpc>
            </a:pPr>
            <a:endParaRPr lang="en-US" sz="36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612230" y="5617221"/>
            <a:ext cx="22322480" cy="4139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  <a:spcBef>
                <a:spcPct val="0"/>
              </a:spcBef>
            </a:pPr>
            <a:r>
              <a:rPr lang="en-US" sz="3918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Cintia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Michele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Gondim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Brito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Vanessa Cristina de Fátima do Carmo Carneiro¹,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Janaide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Rodrigues de Araújo Faustino¹, Renan Carlos Freitas da Silva¹, Jose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Lancart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Lima¹, Raissa Cristina Soares de Oliveira¹,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Julianna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 Lima Apolinário¹, Maria Clara Acioli Lins Lima¹, Adriana Maria Silva de Queiroz¹, Minelli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Darc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Almeida Epíndola¹, Júlia Albertina Gomes de Melo¹, Julia Nara Domingos da Silva, Rebeca Santos Silva,Caio César Lira Cavalcanti¹, Denise Rodrigues Lima dos Santos¹,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Ivaneide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Izidio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Moraes¹,  </a:t>
            </a:r>
            <a:r>
              <a:rPr lang="pt-BR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Thamires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Nascimento Souza¹.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684238" y="9073605"/>
            <a:ext cx="21674408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gvtbhansen.sespe@gmail.com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44278" y="18434645"/>
            <a:ext cx="9649072" cy="4200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A Secretaria Estadual de Saúde de Pernambuco, por meio da Secretaria Executiva de Vigilância em Saúde e Atenção Primária (SEVSAP), iniciou no ano de 2025 a escrita do Plano de Enfrentamento da Tuberculose e Hanseníase, articulando ações intersetoriais e regionais com foco no fortalecimento da vigilância, do cuidado integral e da educação permanente, por meio da qualificação profissional e da ampliação do acesso ao diagnóstico e tratamento oportuno.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9" name="TextBox 16"/>
          <p:cNvSpPr txBox="1"/>
          <p:nvPr/>
        </p:nvSpPr>
        <p:spPr>
          <a:xfrm>
            <a:off x="1044278" y="24123277"/>
            <a:ext cx="9649072" cy="4200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A experiência demonstrou que a qualificação contínua das equipes e o uso de dados para tomada de decisão foram fatores determinantes para o sucesso. Entre os desafios identificados, destacam-se a rotatividade de profissionais e a necessidade de manutenção constante de insumos e equipamentos. A adoção de metodologias participativas e o fortalecimento da governança regional e participação do controle social mostraram-se fundamentais para a sustentabilidade das ações.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970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>
                <a:sym typeface="Symbol"/>
              </a:rPr>
              <a:t></a:t>
            </a:r>
            <a:r>
              <a:rPr lang="pt-BR" sz="2800" dirty="0" smtClean="0"/>
              <a:t> Implantar o fluxograma do cuidado para as pessoas com Tuberculose e Hanseníase; </a:t>
            </a:r>
          </a:p>
          <a:p>
            <a:pPr algn="just"/>
            <a:r>
              <a:rPr lang="pt-BR" sz="2800" dirty="0" smtClean="0">
                <a:sym typeface="Symbol"/>
              </a:rPr>
              <a:t></a:t>
            </a:r>
            <a:r>
              <a:rPr lang="pt-BR" sz="2800" dirty="0" smtClean="0"/>
              <a:t> Apoiar as ações da sociedade civil organizada;</a:t>
            </a:r>
          </a:p>
          <a:p>
            <a:pPr algn="just"/>
            <a:r>
              <a:rPr lang="pt-BR" sz="2800" dirty="0" smtClean="0">
                <a:sym typeface="Symbol"/>
              </a:rPr>
              <a:t></a:t>
            </a:r>
            <a:r>
              <a:rPr lang="pt-BR" sz="2800" dirty="0" smtClean="0"/>
              <a:t> Fortalecer a </a:t>
            </a:r>
            <a:r>
              <a:rPr lang="pt-BR" sz="2800" dirty="0" err="1" smtClean="0"/>
              <a:t>teleinterconsulta</a:t>
            </a:r>
            <a:r>
              <a:rPr lang="pt-BR" sz="2800" dirty="0" smtClean="0"/>
              <a:t>; </a:t>
            </a:r>
          </a:p>
          <a:p>
            <a:pPr algn="just"/>
            <a:r>
              <a:rPr lang="pt-BR" sz="2800" dirty="0" smtClean="0">
                <a:sym typeface="Symbol"/>
              </a:rPr>
              <a:t></a:t>
            </a:r>
            <a:r>
              <a:rPr lang="pt-BR" sz="2800" dirty="0" smtClean="0"/>
              <a:t> Orientar na execução das ações de promoção, prevenção, controle e recuperação da Tuberculose e Hanseníase.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2" name="TextBox 16"/>
          <p:cNvSpPr txBox="1"/>
          <p:nvPr/>
        </p:nvSpPr>
        <p:spPr>
          <a:xfrm>
            <a:off x="12493550" y="18506653"/>
            <a:ext cx="9649072" cy="4200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/>
            <a:r>
              <a:rPr lang="pt-BR" sz="2800" dirty="0" smtClean="0"/>
              <a:t>Elaboração de planos operativos com fluxogramas do cuidado do paciente para tuberculose e hanseníase;</a:t>
            </a:r>
          </a:p>
          <a:p>
            <a:pPr lvl="0" algn="just"/>
            <a:r>
              <a:rPr lang="pt-BR" sz="2800" dirty="0" err="1" smtClean="0"/>
              <a:t>Intrumentalização</a:t>
            </a:r>
            <a:r>
              <a:rPr lang="pt-BR" sz="2800" dirty="0" smtClean="0"/>
              <a:t> </a:t>
            </a:r>
            <a:r>
              <a:rPr lang="pt-BR" sz="2800" dirty="0" err="1" smtClean="0"/>
              <a:t>teórico-prática</a:t>
            </a:r>
            <a:r>
              <a:rPr lang="pt-BR" sz="2800" dirty="0" smtClean="0"/>
              <a:t> de profissionais de saúde das Gerências Regionais de Saúde para Hanseníase e tuberculose;</a:t>
            </a:r>
          </a:p>
          <a:p>
            <a:pPr lvl="0" algn="just"/>
            <a:r>
              <a:rPr lang="pt-BR" sz="2800" dirty="0" smtClean="0"/>
              <a:t>Ampliação da capacidade diagnóstica com aquisição de equipamentos e insumos estratégicos;</a:t>
            </a:r>
          </a:p>
          <a:p>
            <a:pPr lvl="0" algn="just"/>
            <a:r>
              <a:rPr lang="pt-BR" sz="2800" dirty="0" smtClean="0"/>
              <a:t>Monitoramento contínuo das ações via painéis e reuniões técnicas mensais.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5" name="TextBox 16"/>
          <p:cNvSpPr txBox="1"/>
          <p:nvPr/>
        </p:nvSpPr>
        <p:spPr>
          <a:xfrm>
            <a:off x="12421542" y="24195285"/>
            <a:ext cx="9649072" cy="4631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/>
              <a:t>O Plano de Enfrentamento da Tuberculose e Hanseníase em Pernambuco consolida-se como uma experiência de gestão integrada e qualificação em saúde pública. Recomenda-se sua continuidade e expansão, com foco em: Fortalecimento da educação permanente e da </a:t>
            </a:r>
            <a:r>
              <a:rPr lang="pt-BR" sz="2800" dirty="0" err="1" smtClean="0"/>
              <a:t>teleducação</a:t>
            </a:r>
            <a:r>
              <a:rPr lang="pt-BR" sz="2800" dirty="0" smtClean="0"/>
              <a:t> em saúde; Manutenção de estratégias de vigilância ativa e </a:t>
            </a:r>
            <a:r>
              <a:rPr lang="pt-BR" sz="2800" dirty="0" err="1" smtClean="0"/>
              <a:t>territorialização</a:t>
            </a:r>
            <a:r>
              <a:rPr lang="pt-BR" sz="2800" dirty="0" smtClean="0"/>
              <a:t> das ações; Promoção de redes colaborativas entre profissionais, gestores e instituições formadoras.</a:t>
            </a:r>
          </a:p>
          <a:p>
            <a:r>
              <a:rPr lang="pt-BR" sz="2800" dirty="0" smtClean="0"/>
              <a:t> 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400" dirty="0" smtClean="0"/>
              <a:t>ASSIS, Tália Machado de; RABELLO, Ana; COTA, Gláucia. </a:t>
            </a:r>
            <a:r>
              <a:rPr lang="pt-BR" sz="2400" i="1" dirty="0" err="1" smtClean="0"/>
              <a:t>Economic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evaluations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addressing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diagnosis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and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treatment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strategies</a:t>
            </a:r>
            <a:r>
              <a:rPr lang="pt-BR" sz="2400" i="1" dirty="0" smtClean="0"/>
              <a:t> for </a:t>
            </a:r>
            <a:r>
              <a:rPr lang="pt-BR" sz="2400" i="1" dirty="0" err="1" smtClean="0"/>
              <a:t>neglected</a:t>
            </a:r>
            <a:r>
              <a:rPr lang="pt-BR" sz="2400" i="1" dirty="0" smtClean="0"/>
              <a:t> tropical </a:t>
            </a:r>
            <a:r>
              <a:rPr lang="pt-BR" sz="2400" i="1" dirty="0" err="1" smtClean="0"/>
              <a:t>diseases</a:t>
            </a:r>
            <a:r>
              <a:rPr lang="pt-BR" sz="2400" i="1" dirty="0" smtClean="0"/>
              <a:t>: </a:t>
            </a:r>
            <a:r>
              <a:rPr lang="pt-BR" sz="2400" i="1" dirty="0" err="1" smtClean="0"/>
              <a:t>an</a:t>
            </a:r>
            <a:r>
              <a:rPr lang="pt-BR" sz="2400" i="1" dirty="0" smtClean="0"/>
              <a:t> overview</a:t>
            </a:r>
            <a:r>
              <a:rPr lang="pt-BR" sz="2400" dirty="0" smtClean="0"/>
              <a:t>. Revista do Instituto de Medicina Tropical de São Paulo, São Paulo, v. 63, e187122, 2021. Disponível em: </a:t>
            </a:r>
            <a:r>
              <a:rPr lang="pt-BR" sz="2400" dirty="0" smtClean="0">
                <a:hlinkClick r:id="rId2"/>
              </a:rPr>
              <a:t>https://revistas.usp.br/rimtsp/article/view/187122</a:t>
            </a:r>
            <a:r>
              <a:rPr lang="pt-BR" sz="2400" dirty="0" smtClean="0"/>
              <a:t>. Acesso em: 5 nov. 2025.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BRASIL. Ministério da Saúde. </a:t>
            </a:r>
            <a:r>
              <a:rPr lang="pt-BR" sz="2400" b="1" dirty="0" smtClean="0"/>
              <a:t>Plano Nacional pelo Fim da Tuberculose como Problema de Saúde Pública: estratégias para 2021-2025</a:t>
            </a:r>
            <a:r>
              <a:rPr lang="pt-BR" sz="2400" dirty="0" smtClean="0"/>
              <a:t>. Brasília: Ministério da Saúde, 2021 (atualizado 2022). Disponível em: portal do Ministério da Saúde (plano nacional 2021–2025). </a:t>
            </a:r>
            <a:r>
              <a:rPr lang="pt-BR" sz="2400" dirty="0" smtClean="0">
                <a:hlinkClick r:id="rId3"/>
              </a:rPr>
              <a:t>Serviços e Informações do Brasil</a:t>
            </a:r>
            <a:endParaRPr lang="pt-BR" sz="2400" dirty="0" smtClean="0"/>
          </a:p>
          <a:p>
            <a:pPr algn="just"/>
            <a:r>
              <a:rPr lang="pt-BR" sz="2400" dirty="0" smtClean="0"/>
              <a:t>BRASIL. Ministério da Saúde. Secretaria de Vigilância em Saúde. </a:t>
            </a:r>
            <a:r>
              <a:rPr lang="pt-BR" sz="2400" b="1" dirty="0" smtClean="0"/>
              <a:t>Estratégia Nacional para Enfrentamento da Hanseníase: 2019–2022</a:t>
            </a:r>
            <a:r>
              <a:rPr lang="pt-BR" sz="2400" dirty="0" smtClean="0"/>
              <a:t>. Brasília: Ministério da Saúde, 2021. Disponível em: BVS/Ministério da Saúde (estratégia/hanseníase). </a:t>
            </a:r>
            <a:r>
              <a:rPr lang="pt-BR" sz="2400" dirty="0" smtClean="0">
                <a:hlinkClick r:id="rId4"/>
              </a:rPr>
              <a:t>Biblioteca Virtual em Saúde MS</a:t>
            </a:r>
            <a:endParaRPr lang="pt-BR" sz="2400" dirty="0" smtClean="0"/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400" dirty="0" smtClean="0"/>
              <a:t>ORGANIZAÇÃO MUNDIAL DA SAÚDE (WHO). </a:t>
            </a:r>
            <a:r>
              <a:rPr lang="pt-BR" sz="2400" b="1" dirty="0" smtClean="0"/>
              <a:t>Rumo à zero hanseníase: Estratégia Global de Hanseníase 2021–2030</a:t>
            </a:r>
            <a:r>
              <a:rPr lang="pt-BR" sz="2400" dirty="0" smtClean="0"/>
              <a:t>. [</a:t>
            </a:r>
            <a:r>
              <a:rPr lang="pt-BR" sz="2400" dirty="0" err="1" smtClean="0"/>
              <a:t>S.l.</a:t>
            </a:r>
            <a:r>
              <a:rPr lang="pt-BR" sz="2400" dirty="0" smtClean="0"/>
              <a:t>]: WHO, 2021. Disponível em: publicações WHO sobre hanseníase (estratégia global). </a:t>
            </a:r>
            <a:r>
              <a:rPr lang="pt-BR" sz="2400" dirty="0" smtClean="0">
                <a:hlinkClick r:id="rId5"/>
              </a:rPr>
              <a:t>Serviços e Informações do Brasil</a:t>
            </a:r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PAHO / OPS. </a:t>
            </a:r>
            <a:r>
              <a:rPr lang="pt-BR" sz="2400" b="1" dirty="0" smtClean="0"/>
              <a:t>Relatório técnico — Fortalecimento da cooperação técnica descentralizada: experiências em Pernambuco (tuberculose e hanseníase)</a:t>
            </a:r>
            <a:r>
              <a:rPr lang="pt-BR" sz="2400" dirty="0" smtClean="0"/>
              <a:t>. Washington (PAHO), 2022. (relato de ações, monitoramento e integração entre serviços). </a:t>
            </a:r>
            <a:r>
              <a:rPr lang="pt-BR" sz="2400" dirty="0" smtClean="0">
                <a:hlinkClick r:id="rId6"/>
              </a:rPr>
              <a:t>Organização Pan-Americana da Saúde</a:t>
            </a:r>
            <a:endParaRPr lang="pt-BR" sz="2400" dirty="0" smtClean="0"/>
          </a:p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SANTOS, C. S. </a:t>
            </a:r>
            <a:r>
              <a:rPr lang="pt-BR" sz="2400" dirty="0" err="1" smtClean="0"/>
              <a:t>et</a:t>
            </a:r>
            <a:r>
              <a:rPr lang="pt-BR" sz="2400" dirty="0" smtClean="0"/>
              <a:t> al. </a:t>
            </a:r>
            <a:r>
              <a:rPr lang="pt-BR" sz="2400" i="1" dirty="0" smtClean="0"/>
              <a:t>Dimensão prática das representações sociais dos profissionais de saúde sobre as doenças negligenciadas</a:t>
            </a:r>
            <a:r>
              <a:rPr lang="pt-BR" sz="2400" dirty="0" smtClean="0"/>
              <a:t>. </a:t>
            </a:r>
            <a:r>
              <a:rPr lang="pt-BR" sz="2400" dirty="0" err="1" smtClean="0"/>
              <a:t>Cogitare</a:t>
            </a:r>
            <a:r>
              <a:rPr lang="pt-BR" sz="2400" dirty="0" smtClean="0"/>
              <a:t> Enfermagem, Curitiba, v. 26, e76116, 2021. Disponível em: https://revistas.ufpr.br/cogitare/article/view/76116. Acesso em: 5 nov. 2025.</a:t>
            </a:r>
          </a:p>
          <a:p>
            <a:endParaRPr lang="pt-BR" sz="2400" dirty="0" smtClean="0"/>
          </a:p>
        </p:txBody>
      </p:sp>
      <p:pic>
        <p:nvPicPr>
          <p:cNvPr id="26" name="Imagem 25" descr="WhatsApp Image 2025-11-05 at 16.03.35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2350" y="12313965"/>
            <a:ext cx="7776864" cy="4590510"/>
          </a:xfrm>
          <a:prstGeom prst="rect">
            <a:avLst/>
          </a:prstGeom>
        </p:spPr>
      </p:pic>
      <p:sp>
        <p:nvSpPr>
          <p:cNvPr id="27" name="Freeform 14"/>
          <p:cNvSpPr/>
          <p:nvPr/>
        </p:nvSpPr>
        <p:spPr>
          <a:xfrm>
            <a:off x="1044278" y="172399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7" name="TextBox 17"/>
          <p:cNvSpPr txBox="1"/>
          <p:nvPr/>
        </p:nvSpPr>
        <p:spPr>
          <a:xfrm>
            <a:off x="900262" y="1735452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29" name="Freeform 14"/>
          <p:cNvSpPr/>
          <p:nvPr/>
        </p:nvSpPr>
        <p:spPr>
          <a:xfrm>
            <a:off x="12421068" y="172399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3" name="TextBox 17"/>
          <p:cNvSpPr txBox="1"/>
          <p:nvPr/>
        </p:nvSpPr>
        <p:spPr>
          <a:xfrm>
            <a:off x="12349534" y="1735452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30" name="Freeform 14"/>
          <p:cNvSpPr/>
          <p:nvPr/>
        </p:nvSpPr>
        <p:spPr>
          <a:xfrm>
            <a:off x="1043804" y="2285653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20" name="TextBox 17"/>
          <p:cNvSpPr txBox="1"/>
          <p:nvPr/>
        </p:nvSpPr>
        <p:spPr>
          <a:xfrm>
            <a:off x="828254" y="2297114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31" name="Freeform 14"/>
          <p:cNvSpPr/>
          <p:nvPr/>
        </p:nvSpPr>
        <p:spPr>
          <a:xfrm>
            <a:off x="12421542" y="2282713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6" name="TextBox 17"/>
          <p:cNvSpPr txBox="1"/>
          <p:nvPr/>
        </p:nvSpPr>
        <p:spPr>
          <a:xfrm>
            <a:off x="12205518" y="22899141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775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julia.melo</cp:lastModifiedBy>
  <cp:revision>19</cp:revision>
  <dcterms:created xsi:type="dcterms:W3CDTF">2025-09-30T13:28:19Z</dcterms:created>
  <dcterms:modified xsi:type="dcterms:W3CDTF">2025-11-05T19:27:39Z</dcterms:modified>
</cp:coreProperties>
</file>