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4" d="100"/>
          <a:sy n="44" d="100"/>
        </p:scale>
        <p:origin x="-1572" y="70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06/11/2025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06/11/2025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06/11/2025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06/11/2025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06/11/2025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06/11/2025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972270" y="11017821"/>
            <a:ext cx="9649072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396206" y="4033045"/>
            <a:ext cx="22538504" cy="3249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400" b="1" dirty="0" smtClean="0">
                <a:solidFill>
                  <a:srgbClr val="0089CD"/>
                </a:solidFill>
                <a:latin typeface="Montserrat" pitchFamily="2" charset="0"/>
                <a:sym typeface="League Spartan"/>
              </a:rPr>
              <a:t>Fortalecimento da Integração entre Sociedade Civil e Gerência das Doenças de Determinação Social no Enfretamento da Tuberculose e Hanseníase em Pernambuco.</a:t>
            </a:r>
            <a:endParaRPr lang="pt-BR" sz="4400" dirty="0" smtClean="0"/>
          </a:p>
          <a:p>
            <a:pPr algn="ctr">
              <a:lnSpc>
                <a:spcPts val="9509"/>
              </a:lnSpc>
            </a:pPr>
            <a:endParaRPr lang="en-US" sz="36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540222" y="5905253"/>
            <a:ext cx="22322480" cy="4231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  <a:spcBef>
                <a:spcPct val="0"/>
              </a:spcBef>
            </a:pP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Julianna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Ferreira Lima Apolinário¹, Vanessa Cristina de Fátima do Carmo Carneiro¹,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Janaide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Rodrigues de Araújo Faustino¹, Renan Carlos Freitas da Silva¹, Jose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Lancart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Lima¹, Raissa Cristina Soares de Oliveira¹,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Julianna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Ferreira Lima Apolinário¹, Maria Clara Acioli Lins Lima¹, Adriana Maria Silva de Queiroz¹, Minelli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Darc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Almeida Epíndola¹, Júlia Albertina Gomes de Melo¹, Julia Nara Domingos da Silva, Rebeca Santos Silva,Caio César Lira Cavalcanti¹, Denise Rodrigues Lima dos Santos¹,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Ivaneide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Izidio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Moraes¹, 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Thamires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Nascimento Souza¹,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Cintia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Michele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Gondim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Brito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¹.</a:t>
            </a: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684238" y="9073605"/>
            <a:ext cx="21674408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Recife,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*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juliannalima1@hotmail.com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44278" y="11161837"/>
            <a:ext cx="9649072" cy="24032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/>
              <a:t>Fortalecer a articulação entre a sociedade civil e a Secretaria de Saúde (SES) no Enfrentamento da Tuberculose (TB) e Hanseníase em PE.</a:t>
            </a:r>
          </a:p>
          <a:p>
            <a:pPr algn="just"/>
            <a:endParaRPr lang="pt-BR" sz="2800" dirty="0" smtClean="0"/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9" name="TextBox 16"/>
          <p:cNvSpPr txBox="1"/>
          <p:nvPr/>
        </p:nvSpPr>
        <p:spPr>
          <a:xfrm>
            <a:off x="756246" y="24123277"/>
            <a:ext cx="9937104" cy="4557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/>
              <a:t>A experiência evidenciou que o enfrentamento efetivo da tuberculose e hanseníase vai além da dimensão biomédica, exigindo escuta ativa, corresponsabilidade e </a:t>
            </a:r>
            <a:r>
              <a:rPr lang="pt-BR" sz="2800" dirty="0" err="1" smtClean="0"/>
              <a:t>empoderamento</a:t>
            </a:r>
            <a:r>
              <a:rPr lang="pt-BR" sz="2800" dirty="0" smtClean="0"/>
              <a:t> social.</a:t>
            </a:r>
            <a:br>
              <a:rPr lang="pt-BR" sz="2800" dirty="0" smtClean="0"/>
            </a:br>
            <a:r>
              <a:rPr lang="pt-BR" sz="2800" dirty="0" smtClean="0"/>
              <a:t>O diálogo constante com a sociedade civil potencializa o alcance das políticas públicas, amplia o controle social e fortalece a equidade em saúde. Contudo, ainda se observam desafios quanto à sustentabilidade das ações e à necessidade de institucionalização permanente desses espaços de integração.</a:t>
            </a:r>
          </a:p>
          <a:p>
            <a:pPr algn="just"/>
            <a:endParaRPr lang="pt-BR" sz="2800" dirty="0" smtClean="0"/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3539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/>
              <a:t>Promover ações conjuntas de vigilância, prevenção, diagnóstico precoce e acompanhamento dos casos de tuberculose e hanseníase, com foco na redução do estigma, ampliação do acesso e melhoria da qualidade da atenção em Pernambuco.</a:t>
            </a:r>
          </a:p>
          <a:p>
            <a:pPr algn="just"/>
            <a:endParaRPr lang="pt-BR" sz="2800" dirty="0" smtClean="0"/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2" name="TextBox 16"/>
          <p:cNvSpPr txBox="1"/>
          <p:nvPr/>
        </p:nvSpPr>
        <p:spPr>
          <a:xfrm>
            <a:off x="1044278" y="18434645"/>
            <a:ext cx="9649072" cy="36958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pt-BR" sz="2800" dirty="0" smtClean="0"/>
              <a:t>A experiência foi desenvolvida pela Secretaria Estadual de Saúde de Pernambuco, por meio das coordenações de Tuberculose e Hanseníase, em parceria com organizações da sociedade civil: Comitê Pernambucano de mobilização Social para o controle da Tuberculose e o Fórum Pernambucano de Saúde em Defesa das Pessoas Afetadas pela Hanseníase. </a:t>
            </a:r>
          </a:p>
          <a:p>
            <a:pPr lvl="0" algn="just"/>
            <a:endParaRPr lang="pt-BR" sz="2800" dirty="0" smtClean="0"/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5" name="TextBox 16"/>
          <p:cNvSpPr txBox="1"/>
          <p:nvPr/>
        </p:nvSpPr>
        <p:spPr>
          <a:xfrm>
            <a:off x="12421542" y="24123277"/>
            <a:ext cx="9649072" cy="4988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/>
              <a:t>A integração sociedade civil e SES mostrou-se estratégica para o fortalecimento das políticas de enfrentamento da TB e hanseníase, contribui para um sistema público mais humano, eficiente e inovador. Recomenda-se a ampliação dessas práticas, o fortalecimento da governança intersetorial e o estímulo à inovação social em saúde, assegurando que a participação do controle social continue sendo um eixo estruturante das ações de vigilância e cuidado.</a:t>
            </a:r>
          </a:p>
          <a:p>
            <a:pPr algn="just"/>
            <a:endParaRPr lang="pt-BR" sz="2800" dirty="0" smtClean="0"/>
          </a:p>
          <a:p>
            <a:r>
              <a:rPr lang="pt-BR" sz="2800" dirty="0" smtClean="0"/>
              <a:t> 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2340422" y="32620221"/>
            <a:ext cx="1879408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400" dirty="0" smtClean="0"/>
              <a:t>GARCÍA, G. S. M.; SOUZA, E. A. de; ARAÚJO, V. M. de; MACEDO, M. S. S.; ANDRADE, R. M. A. de; FERREIRA, P. R. da S.; GUIMARÃES, M. C. S.; SILVA, J. A. M. da; RAMOS JÚNIOR, A. N. </a:t>
            </a:r>
            <a:r>
              <a:rPr lang="pt-BR" sz="2400" b="1" dirty="0" smtClean="0"/>
              <a:t>“Território, doenças negligenciadas e ação de agentes comunitários e de combate a endemias”</a:t>
            </a:r>
            <a:r>
              <a:rPr lang="pt-BR" sz="2400" dirty="0" smtClean="0"/>
              <a:t>. Revista de Saúde Pública, v. 56, 2022. DOI: 10.11606/s1518-8787.2022056003730.</a:t>
            </a:r>
          </a:p>
          <a:p>
            <a:pPr algn="just"/>
            <a:endParaRPr lang="pt-BR" sz="2400" dirty="0" smtClean="0"/>
          </a:p>
        </p:txBody>
      </p:sp>
      <p:sp>
        <p:nvSpPr>
          <p:cNvPr id="27" name="Freeform 14"/>
          <p:cNvSpPr/>
          <p:nvPr/>
        </p:nvSpPr>
        <p:spPr>
          <a:xfrm>
            <a:off x="1044278" y="1723990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7" name="TextBox 17"/>
          <p:cNvSpPr txBox="1"/>
          <p:nvPr/>
        </p:nvSpPr>
        <p:spPr>
          <a:xfrm>
            <a:off x="900262" y="1735452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29" name="Freeform 14"/>
          <p:cNvSpPr/>
          <p:nvPr/>
        </p:nvSpPr>
        <p:spPr>
          <a:xfrm>
            <a:off x="12421068" y="1723990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3" name="TextBox 17"/>
          <p:cNvSpPr txBox="1"/>
          <p:nvPr/>
        </p:nvSpPr>
        <p:spPr>
          <a:xfrm>
            <a:off x="12349534" y="1735452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30" name="Freeform 14"/>
          <p:cNvSpPr/>
          <p:nvPr/>
        </p:nvSpPr>
        <p:spPr>
          <a:xfrm>
            <a:off x="1043804" y="2285653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20" name="TextBox 17"/>
          <p:cNvSpPr txBox="1"/>
          <p:nvPr/>
        </p:nvSpPr>
        <p:spPr>
          <a:xfrm>
            <a:off x="828254" y="2297114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31" name="Freeform 14"/>
          <p:cNvSpPr/>
          <p:nvPr/>
        </p:nvSpPr>
        <p:spPr>
          <a:xfrm>
            <a:off x="12421542" y="2282713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6" name="TextBox 17"/>
          <p:cNvSpPr txBox="1"/>
          <p:nvPr/>
        </p:nvSpPr>
        <p:spPr>
          <a:xfrm>
            <a:off x="12205518" y="22899141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23402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Fortalecimento da Integração entre Sociedade Civil e Gerência das Doenças de Determinação Social no Enfrentamento da Tuberculose e Hanseníase em  Pernambuco.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23402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Fortalecimento da Integração entre Sociedade Civil e Gerência das Doenças de Determinação Social no Enfrentamento da Tuberculose e Hanseníase em  Pernambuco.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23402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Fortalecimento da Integração entre Sociedade Civil e Gerência das Doenças de Determinação Social no Enfrentamento da Tuberculose e Hanseníase em  Pernambuco.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23402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Fortalecimento da Integração entre Sociedade Civil e Gerência das Doenças de Determinação Social no Enfrentamento da Tuberculose e Hanseníase em  Pernambuco.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3402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Fortalecer a articulação entre a sociedade civil e a Secretaria de Saúde (SES) no Enfrentamento da Tuberculose (TB) e Hanseníase em PE.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16"/>
          <p:cNvSpPr txBox="1"/>
          <p:nvPr/>
        </p:nvSpPr>
        <p:spPr>
          <a:xfrm>
            <a:off x="12493550" y="18506653"/>
            <a:ext cx="9649072" cy="5419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pt-BR" sz="2800" dirty="0" smtClean="0"/>
              <a:t>Criação de espaços de diálogo permanentes entre gestores, profissionais e representantes da sociedade civil; </a:t>
            </a:r>
          </a:p>
          <a:p>
            <a:pPr lvl="0" algn="just">
              <a:buFont typeface="Arial" pitchFamily="34" charset="0"/>
              <a:buChar char="•"/>
            </a:pPr>
            <a:r>
              <a:rPr lang="pt-BR" sz="2800" dirty="0" smtClean="0"/>
              <a:t>Ampliação da participação de representantes da sociedade civil nos fóruns de controle social e nos espaços de planejamento em saúde da tuberculose e hanseníase;</a:t>
            </a:r>
          </a:p>
          <a:p>
            <a:pPr lvl="0" algn="just">
              <a:buFont typeface="Arial" pitchFamily="34" charset="0"/>
              <a:buChar char="•"/>
            </a:pPr>
            <a:r>
              <a:rPr lang="pt-BR" sz="2800" dirty="0" smtClean="0"/>
              <a:t>Fortalecimento da sensibilização social, com ações de educação em saúde e redução do estigma;</a:t>
            </a:r>
          </a:p>
          <a:p>
            <a:pPr lvl="0" algn="just">
              <a:buFont typeface="Arial" pitchFamily="34" charset="0"/>
              <a:buChar char="•"/>
            </a:pPr>
            <a:r>
              <a:rPr lang="pt-BR" sz="2800" dirty="0" smtClean="0"/>
              <a:t>Melhoria na comunicação entre gestores, profissionais e usuários do SUS, promovendo uma rede mais colaborativa e integrada.</a:t>
            </a:r>
          </a:p>
          <a:p>
            <a:pPr lvl="0" algn="just"/>
            <a:endParaRPr lang="pt-BR" sz="2800" dirty="0" smtClean="0"/>
          </a:p>
          <a:p>
            <a:pPr lvl="0" algn="just"/>
            <a:endParaRPr lang="pt-BR" sz="2800" dirty="0" smtClean="0"/>
          </a:p>
          <a:p>
            <a:pPr algn="ctr">
              <a:lnSpc>
                <a:spcPts val="5337"/>
              </a:lnSpc>
            </a:pPr>
            <a:endParaRPr dirty="0"/>
          </a:p>
        </p:txBody>
      </p:sp>
      <p:pic>
        <p:nvPicPr>
          <p:cNvPr id="32" name="Image 1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597006" y="13322077"/>
            <a:ext cx="2448272" cy="2304256"/>
          </a:xfrm>
          <a:prstGeom prst="rect">
            <a:avLst/>
          </a:prstGeom>
          <a:noFill/>
        </p:spPr>
      </p:pic>
      <p:pic>
        <p:nvPicPr>
          <p:cNvPr id="33" name="Imagem 32" descr="0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4278" y="13466093"/>
            <a:ext cx="6048672" cy="208398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670</Words>
  <Application>Microsoft Office PowerPoint</Application>
  <PresentationFormat>Personalizar</PresentationFormat>
  <Paragraphs>29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julia.melo</cp:lastModifiedBy>
  <cp:revision>24</cp:revision>
  <dcterms:created xsi:type="dcterms:W3CDTF">2025-09-30T13:28:19Z</dcterms:created>
  <dcterms:modified xsi:type="dcterms:W3CDTF">2025-11-06T19:08:51Z</dcterms:modified>
</cp:coreProperties>
</file>