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3" d="100"/>
          <a:sy n="43" d="100"/>
        </p:scale>
        <p:origin x="-1650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6FD69-7571-4D42-BCFF-E7AA3AE7B0A2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33638" y="685800"/>
            <a:ext cx="19907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111CC-3303-4976-95AD-906C5E3ECE6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111CC-3303-4976-95AD-906C5E3ECE68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260302" y="1072978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88294" y="11809909"/>
            <a:ext cx="9649072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260302" y="10801797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548334" y="4105053"/>
            <a:ext cx="19874208" cy="1909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IMPLANTAÇÃO DO TESTE LF-LAM PARA  DETECÇÃO DE TUBERCULOSE EM PESSOAS VIVENDO COM HIV/AIDS NO ESTADO DE PERNAMBUCO.</a:t>
            </a:r>
            <a:endParaRPr lang="en-US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684238" y="6121277"/>
            <a:ext cx="22250473" cy="35266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Julianna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Ferreira Lima Apolinário¹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,Vanessa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Cristina de Fátima do Carmo Carneiro¹,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Janaide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Rodrigues de Araújo Faustino¹, Renan Carlos Freitas da Silva¹, Jose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Lancart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Lima¹, Raissa Cristina Soares de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Oliveira¹,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Clara Acioli Lins Lima¹, Adriana Maria Silva de Queiroz¹, Minelli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Darc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Almeida Epíndola¹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Julia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Albertina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Gomes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melo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Julia Nara Domingos da Silva, Rebeca Santos Silva,Caio César Lira Cavalcanti¹, Denise Rodrigues Lima dos Santos¹,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Ivaneide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Izidio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Moraes¹, 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Thamires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Nascimento Souza¹, Cintia Michele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Gondim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Brito¹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3924598" y="9793685"/>
            <a:ext cx="17281920" cy="560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vcarmo82@hotmail.com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116286" y="19442757"/>
            <a:ext cx="9649072" cy="1458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9" name="TextBox 16"/>
          <p:cNvSpPr txBox="1"/>
          <p:nvPr/>
        </p:nvSpPr>
        <p:spPr>
          <a:xfrm>
            <a:off x="1332310" y="26139501"/>
            <a:ext cx="9649072" cy="61170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 smtClean="0"/>
              <a:t>O teste rápido LF-LAM detecta a presença do antígeno </a:t>
            </a:r>
            <a:r>
              <a:rPr lang="pt-BR" sz="2800" dirty="0" err="1" smtClean="0"/>
              <a:t>lipoarabinomanano</a:t>
            </a:r>
            <a:r>
              <a:rPr lang="pt-BR" sz="2800" dirty="0" smtClean="0"/>
              <a:t> na urina e constitui um importante método de auxílio ao diagnóstico de TB ativa em PVHA e o resultado é analisado em 25 minutos. O teste deve ser utilizado apenas em PVHA, e pode ser disponibilizado tanto nos serviços especializados quanto na atenção hospitalar. A utilização do teste nos CTA/SAE ampliou o acesso ao diagnóstico da doença no Estado proporcionando a detecção precoce e inicio oportuno do tratamento.</a:t>
            </a:r>
            <a:endParaRPr sz="2800" dirty="0"/>
          </a:p>
        </p:txBody>
      </p:sp>
      <p:sp>
        <p:nvSpPr>
          <p:cNvPr id="49" name="TextBox 16"/>
          <p:cNvSpPr txBox="1"/>
          <p:nvPr/>
        </p:nvSpPr>
        <p:spPr>
          <a:xfrm>
            <a:off x="12565558" y="12169949"/>
            <a:ext cx="9649072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5" name="TextBox 16"/>
          <p:cNvSpPr txBox="1"/>
          <p:nvPr/>
        </p:nvSpPr>
        <p:spPr>
          <a:xfrm>
            <a:off x="12493550" y="25347413"/>
            <a:ext cx="9649072" cy="1458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7" name="TextBox 58"/>
          <p:cNvSpPr txBox="1"/>
          <p:nvPr/>
        </p:nvSpPr>
        <p:spPr>
          <a:xfrm>
            <a:off x="4860702" y="3370034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60302" y="34852469"/>
            <a:ext cx="21386376" cy="25648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BRASIL.Ministério da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pt-BR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r>
              <a:rPr lang="pt-BR" sz="2400" dirty="0" smtClean="0"/>
              <a:t> Secretaria de Vigilância em Saúde e Ambiente Departamento de HIV/AIDS, Tuberculose, Hepatites Virais e Infecções Sexualmente </a:t>
            </a:r>
            <a:r>
              <a:rPr lang="pt-BR" sz="2400" dirty="0" smtClean="0"/>
              <a:t>Transmissíveis. </a:t>
            </a:r>
            <a:r>
              <a:rPr lang="pt-BR" sz="2400" dirty="0" smtClean="0"/>
              <a:t>Coordenação-Geral de Vigilância da Tuberculose, Micoses Endêmicas e </a:t>
            </a:r>
            <a:r>
              <a:rPr lang="pt-BR" sz="2400" dirty="0" err="1" smtClean="0"/>
              <a:t>Micobactérias</a:t>
            </a:r>
            <a:r>
              <a:rPr lang="pt-BR" sz="2400" dirty="0" smtClean="0"/>
              <a:t> não </a:t>
            </a:r>
            <a:r>
              <a:rPr lang="pt-BR" sz="2400" dirty="0" smtClean="0"/>
              <a:t>Tuberculosas. </a:t>
            </a:r>
            <a:r>
              <a:rPr lang="pt-BR" sz="2400" b="1" dirty="0" smtClean="0"/>
              <a:t>NOTA </a:t>
            </a:r>
            <a:r>
              <a:rPr lang="pt-BR" sz="2400" b="1" dirty="0" smtClean="0"/>
              <a:t>INFORMATIVA Nº 6/2023-CGTM/.</a:t>
            </a:r>
            <a:r>
              <a:rPr lang="pt-BR" sz="2400" b="1" dirty="0" smtClean="0"/>
              <a:t>DVIAHV/SVSA/MS.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Recomendações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para uso do teste rápido LF-LAM para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diagnóstico de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tuberculose em pessoas vivendo com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HIV/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aids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Brasília, DF: Ministério da Saúde, 2023.Disponível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em: https://www.gov.br/aids/pt-br/central-de-conteudo/notas-informativas/2023/nota-informativa-no-6-2023-cgtm-dviahv-svsa-ms. Acesso em: 06 de Outubro de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2025.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6" name="Retângulo 25"/>
          <p:cNvSpPr/>
          <p:nvPr/>
        </p:nvSpPr>
        <p:spPr>
          <a:xfrm>
            <a:off x="1404318" y="11881917"/>
            <a:ext cx="95770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/>
              <a:t>Implantação do Teste de lateral Fluxo LF-LAM nos Centros de </a:t>
            </a:r>
            <a:r>
              <a:rPr lang="pt-BR" sz="2800" dirty="0" err="1" smtClean="0"/>
              <a:t>Testagem</a:t>
            </a:r>
            <a:r>
              <a:rPr lang="pt-BR" sz="2800" dirty="0" smtClean="0"/>
              <a:t> e Aconselhamento (CTA) e Serviços Atenção Especializada (SAE) de </a:t>
            </a:r>
            <a:r>
              <a:rPr lang="pt-BR" sz="2800" dirty="0" smtClean="0"/>
              <a:t>Pernambuco.</a:t>
            </a:r>
            <a:endParaRPr lang="pt-BR" sz="2800" dirty="0"/>
          </a:p>
        </p:txBody>
      </p:sp>
      <p:sp>
        <p:nvSpPr>
          <p:cNvPr id="27" name="Retângulo 26"/>
          <p:cNvSpPr/>
          <p:nvPr/>
        </p:nvSpPr>
        <p:spPr>
          <a:xfrm>
            <a:off x="12709574" y="11953925"/>
            <a:ext cx="99371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/>
              <a:t>Descrever a Implantação do teste LF-LAM para detecção de Tuberculose (TB) em Pessoas Vivendo com HIV/AIDS (PVHA) nos CTA/SAE de Pernambuco.</a:t>
            </a:r>
            <a:endParaRPr lang="pt-BR" sz="2800" dirty="0"/>
          </a:p>
        </p:txBody>
      </p:sp>
      <p:sp>
        <p:nvSpPr>
          <p:cNvPr id="28" name="Retângulo 27"/>
          <p:cNvSpPr/>
          <p:nvPr/>
        </p:nvSpPr>
        <p:spPr>
          <a:xfrm>
            <a:off x="1116286" y="19298741"/>
            <a:ext cx="97930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/>
              <a:t>Pernambuco recebeu em 2023 do Ministério da Saúde (MS) 25 kits de LF-LAM.  A implantação iniciou no ano corrente, os Kits foram distribuídos em três hospitais de Recife e sete </a:t>
            </a:r>
            <a:r>
              <a:rPr lang="pt-BR" sz="2800" dirty="0" err="1" smtClean="0"/>
              <a:t>SAE’s</a:t>
            </a:r>
            <a:r>
              <a:rPr lang="pt-BR" sz="2800" dirty="0" smtClean="0"/>
              <a:t> de municípios da região metropolitana do Recife e do interior.  Os CTA/SAE elencados para receber o insumo indicaram um profissional para cadastro no Sistema de Controle Logístico de Insumos Laboratoriais (SISLOGLAB), a fim de preencher mensalmente a rotina do sistema.  </a:t>
            </a:r>
            <a:endParaRPr lang="pt-BR" sz="2800" dirty="0"/>
          </a:p>
        </p:txBody>
      </p:sp>
      <p:sp>
        <p:nvSpPr>
          <p:cNvPr id="29" name="Retângulo 28"/>
          <p:cNvSpPr/>
          <p:nvPr/>
        </p:nvSpPr>
        <p:spPr>
          <a:xfrm>
            <a:off x="12637566" y="19370749"/>
            <a:ext cx="98650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/>
              <a:t>Atualmente 30 serviços de saúde inseriram teste o LF-LAM, 19 na região metropolitana do Recife e 11 no interior para diagnóstico da tuberculose.No período acima descrito já foram realizados em Pernambuco 2.780 testes, dos quais 760 tiveram resultado reagente, com destaque para o Hospital Correia </a:t>
            </a:r>
            <a:r>
              <a:rPr lang="pt-BR" sz="2800" dirty="0" err="1" smtClean="0"/>
              <a:t>Picanço</a:t>
            </a:r>
            <a:r>
              <a:rPr lang="pt-BR" sz="2800" dirty="0" smtClean="0"/>
              <a:t>, referência para tratamento de pessoas vivendo com HIV/AIDS. </a:t>
            </a:r>
            <a:endParaRPr lang="pt-BR" sz="2800" dirty="0"/>
          </a:p>
        </p:txBody>
      </p:sp>
      <p:sp>
        <p:nvSpPr>
          <p:cNvPr id="30" name="Freeform 14"/>
          <p:cNvSpPr/>
          <p:nvPr/>
        </p:nvSpPr>
        <p:spPr>
          <a:xfrm>
            <a:off x="1259828" y="180319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7" name="TextBox 17"/>
          <p:cNvSpPr txBox="1"/>
          <p:nvPr/>
        </p:nvSpPr>
        <p:spPr>
          <a:xfrm>
            <a:off x="972270" y="1814661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31" name="Freeform 14"/>
          <p:cNvSpPr/>
          <p:nvPr/>
        </p:nvSpPr>
        <p:spPr>
          <a:xfrm>
            <a:off x="1259828" y="249447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0" name="TextBox 17"/>
          <p:cNvSpPr txBox="1"/>
          <p:nvPr/>
        </p:nvSpPr>
        <p:spPr>
          <a:xfrm>
            <a:off x="972270" y="250593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2565558" y="26427533"/>
            <a:ext cx="100075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/>
              <a:t>A utilização do LF-LAM em Pernambuco representou um avanço significativo na ampliação do diagnóstico precoce da TB em PVHA. A distribuição estratégica do insumo permitiu a implantação nos serviços de saúde no Estado. A inserção do LF-LAM nos CTA/SAE fortalece a rede de atenção à saúde, contribui para a redução da </a:t>
            </a:r>
            <a:r>
              <a:rPr lang="pt-BR" sz="2800" dirty="0" err="1" smtClean="0"/>
              <a:t>morbimortalidade</a:t>
            </a:r>
            <a:r>
              <a:rPr lang="pt-BR" sz="2800" dirty="0" smtClean="0"/>
              <a:t> por TB em PVHA reforçando o compromisso do Estado com o enfrentamento da coinfecção TB/HIV.</a:t>
            </a:r>
            <a:endParaRPr lang="pt-BR" sz="2800" dirty="0"/>
          </a:p>
        </p:txBody>
      </p:sp>
      <p:sp>
        <p:nvSpPr>
          <p:cNvPr id="33" name="Freeform 14"/>
          <p:cNvSpPr/>
          <p:nvPr/>
        </p:nvSpPr>
        <p:spPr>
          <a:xfrm>
            <a:off x="12709574" y="1068718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0" name="TextBox 17"/>
          <p:cNvSpPr txBox="1"/>
          <p:nvPr/>
        </p:nvSpPr>
        <p:spPr>
          <a:xfrm>
            <a:off x="12781582" y="1080179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34" name="Freeform 14"/>
          <p:cNvSpPr/>
          <p:nvPr/>
        </p:nvSpPr>
        <p:spPr>
          <a:xfrm>
            <a:off x="12709100" y="180319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3" name="TextBox 17"/>
          <p:cNvSpPr txBox="1"/>
          <p:nvPr/>
        </p:nvSpPr>
        <p:spPr>
          <a:xfrm>
            <a:off x="12781582" y="1814661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35" name="Freeform 14"/>
          <p:cNvSpPr/>
          <p:nvPr/>
        </p:nvSpPr>
        <p:spPr>
          <a:xfrm>
            <a:off x="12709574" y="2501677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6" name="TextBox 17"/>
          <p:cNvSpPr txBox="1"/>
          <p:nvPr/>
        </p:nvSpPr>
        <p:spPr>
          <a:xfrm>
            <a:off x="12637566" y="2513138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2470" y="13970149"/>
            <a:ext cx="6840760" cy="381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574</Words>
  <Application>Microsoft Office PowerPoint</Application>
  <PresentationFormat>Personalizar</PresentationFormat>
  <Paragraphs>18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julia.melo</cp:lastModifiedBy>
  <cp:revision>23</cp:revision>
  <dcterms:created xsi:type="dcterms:W3CDTF">2025-09-30T13:28:19Z</dcterms:created>
  <dcterms:modified xsi:type="dcterms:W3CDTF">2025-11-05T19:51:47Z</dcterms:modified>
</cp:coreProperties>
</file>