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23402925" cy="40325675"/>
  <p:notesSz cx="6858000" cy="9144000"/>
  <p:defaultTextStyle>
    <a:defPPr>
      <a:defRPr lang="pt-BR"/>
    </a:defPPr>
    <a:lvl1pPr marL="0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1pPr>
    <a:lvl2pPr marL="1820799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2pPr>
    <a:lvl3pPr marL="3641598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3pPr>
    <a:lvl4pPr marL="5462397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4pPr>
    <a:lvl5pPr marL="7283196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5pPr>
    <a:lvl6pPr marL="9103995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6pPr>
    <a:lvl7pPr marL="10924794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7pPr>
    <a:lvl8pPr marL="12745593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8pPr>
    <a:lvl9pPr marL="14566392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701">
          <p15:clr>
            <a:srgbClr val="A4A3A4"/>
          </p15:clr>
        </p15:guide>
        <p15:guide id="2" pos="737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9CD"/>
    <a:srgbClr val="3E40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69"/>
  </p:normalViewPr>
  <p:slideViewPr>
    <p:cSldViewPr>
      <p:cViewPr>
        <p:scale>
          <a:sx n="16" d="100"/>
          <a:sy n="16" d="100"/>
        </p:scale>
        <p:origin x="3520" y="312"/>
      </p:cViewPr>
      <p:guideLst>
        <p:guide orient="horz" pos="12701"/>
        <p:guide pos="737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55220" y="12527099"/>
            <a:ext cx="19892486" cy="8643883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510439" y="22851216"/>
            <a:ext cx="16382048" cy="10305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820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6415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4623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72831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9103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10/11/2025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10/11/2025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16967121" y="1614900"/>
            <a:ext cx="5265658" cy="34407509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170146" y="1614900"/>
            <a:ext cx="15406926" cy="34407509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10/11/2025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10/11/2025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48670" y="25912983"/>
            <a:ext cx="19892486" cy="8009127"/>
          </a:xfrm>
        </p:spPr>
        <p:txBody>
          <a:bodyPr anchor="t"/>
          <a:lstStyle>
            <a:lvl1pPr algn="l">
              <a:defRPr sz="159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848670" y="17091745"/>
            <a:ext cx="19892486" cy="8821238"/>
          </a:xfrm>
        </p:spPr>
        <p:txBody>
          <a:bodyPr anchor="b"/>
          <a:lstStyle>
            <a:lvl1pPr marL="0" indent="0">
              <a:buNone/>
              <a:defRPr sz="8000">
                <a:solidFill>
                  <a:schemeClr val="tx1">
                    <a:tint val="75000"/>
                  </a:schemeClr>
                </a:solidFill>
              </a:defRPr>
            </a:lvl1pPr>
            <a:lvl2pPr marL="1820799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2pPr>
            <a:lvl3pPr marL="3641598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3pPr>
            <a:lvl4pPr marL="5462397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4pPr>
            <a:lvl5pPr marL="7283196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5pPr>
            <a:lvl6pPr marL="9103995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10/11/2025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170146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896487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10/11/2025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026606"/>
            <a:ext cx="10340356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70146" y="12788467"/>
            <a:ext cx="10340356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11888362" y="9026606"/>
            <a:ext cx="10344418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11888362" y="12788467"/>
            <a:ext cx="10344418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10/11/2025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10/11/2025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10/11/2025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0148" y="1605559"/>
            <a:ext cx="7699401" cy="683296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9149894" y="1605562"/>
            <a:ext cx="13082885" cy="34416846"/>
          </a:xfrm>
        </p:spPr>
        <p:txBody>
          <a:bodyPr/>
          <a:lstStyle>
            <a:lvl1pPr>
              <a:defRPr sz="12700"/>
            </a:lvl1pPr>
            <a:lvl2pPr>
              <a:defRPr sz="11200"/>
            </a:lvl2pPr>
            <a:lvl3pPr>
              <a:defRPr sz="9600"/>
            </a:lvl3pPr>
            <a:lvl4pPr>
              <a:defRPr sz="8000"/>
            </a:lvl4pPr>
            <a:lvl5pPr>
              <a:defRPr sz="8000"/>
            </a:lvl5pPr>
            <a:lvl6pPr>
              <a:defRPr sz="8000"/>
            </a:lvl6pPr>
            <a:lvl7pPr>
              <a:defRPr sz="8000"/>
            </a:lvl7pPr>
            <a:lvl8pPr>
              <a:defRPr sz="8000"/>
            </a:lvl8pPr>
            <a:lvl9pPr>
              <a:defRPr sz="8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170148" y="8438524"/>
            <a:ext cx="7699401" cy="27583885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10/11/2025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87137" y="28227972"/>
            <a:ext cx="14041755" cy="333247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587137" y="3603174"/>
            <a:ext cx="14041755" cy="24195405"/>
          </a:xfrm>
        </p:spPr>
        <p:txBody>
          <a:bodyPr/>
          <a:lstStyle>
            <a:lvl1pPr marL="0" indent="0">
              <a:buNone/>
              <a:defRPr sz="12700"/>
            </a:lvl1pPr>
            <a:lvl2pPr marL="1820799" indent="0">
              <a:buNone/>
              <a:defRPr sz="11200"/>
            </a:lvl2pPr>
            <a:lvl3pPr marL="3641598" indent="0">
              <a:buNone/>
              <a:defRPr sz="9600"/>
            </a:lvl3pPr>
            <a:lvl4pPr marL="5462397" indent="0">
              <a:buNone/>
              <a:defRPr sz="8000"/>
            </a:lvl4pPr>
            <a:lvl5pPr marL="7283196" indent="0">
              <a:buNone/>
              <a:defRPr sz="8000"/>
            </a:lvl5pPr>
            <a:lvl6pPr marL="9103995" indent="0">
              <a:buNone/>
              <a:defRPr sz="8000"/>
            </a:lvl6pPr>
            <a:lvl7pPr marL="10924794" indent="0">
              <a:buNone/>
              <a:defRPr sz="8000"/>
            </a:lvl7pPr>
            <a:lvl8pPr marL="12745593" indent="0">
              <a:buNone/>
              <a:defRPr sz="8000"/>
            </a:lvl8pPr>
            <a:lvl9pPr marL="14566392" indent="0">
              <a:buNone/>
              <a:defRPr sz="8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87137" y="31560444"/>
            <a:ext cx="14041755" cy="4732663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10/11/2025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</p:spPr>
        <p:txBody>
          <a:bodyPr vert="horz" lIns="364160" tIns="182080" rIns="364160" bIns="182080" rtlCol="0" anchor="ctr">
            <a:normAutofit/>
          </a:bodyPr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409327"/>
            <a:ext cx="21062633" cy="26613082"/>
          </a:xfrm>
          <a:prstGeom prst="rect">
            <a:avLst/>
          </a:prstGeom>
        </p:spPr>
        <p:txBody>
          <a:bodyPr vert="horz" lIns="364160" tIns="182080" rIns="364160" bIns="18208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l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2F750F-035A-4D64-A3BE-CB9F7B801768}" type="datetimeFigureOut">
              <a:rPr lang="pt-BR" smtClean="0"/>
              <a:t>10/11/2025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ct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  <p:pic>
        <p:nvPicPr>
          <p:cNvPr id="1026" name="Picture 2" descr="C:\Users\rao656402\Desktop\banner.png"/>
          <p:cNvPicPr>
            <a:picLocks noChangeAspect="1" noChangeArrowheads="1"/>
          </p:cNvPicPr>
          <p:nvPr userDrawn="1"/>
        </p:nvPicPr>
        <p:blipFill>
          <a:blip r:embed="rId13" cstate="print"/>
          <a:stretch>
            <a:fillRect/>
          </a:stretch>
        </p:blipFill>
        <p:spPr bwMode="auto">
          <a:xfrm>
            <a:off x="1641" y="4763"/>
            <a:ext cx="23399643" cy="4031615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641598" rtl="0" eaLnBrk="1" latinLnBrk="0" hangingPunct="1">
        <a:spcBef>
          <a:spcPct val="0"/>
        </a:spcBef>
        <a:buNone/>
        <a:defRPr sz="17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65599" indent="-1365599" algn="l" defTabSz="3641598" rtl="0" eaLnBrk="1" latinLnBrk="0" hangingPunct="1">
        <a:spcBef>
          <a:spcPct val="20000"/>
        </a:spcBef>
        <a:buFont typeface="Arial" pitchFamily="34" charset="0"/>
        <a:buChar char="•"/>
        <a:defRPr sz="12700" kern="1200">
          <a:solidFill>
            <a:schemeClr val="tx1"/>
          </a:solidFill>
          <a:latin typeface="+mn-lt"/>
          <a:ea typeface="+mn-ea"/>
          <a:cs typeface="+mn-cs"/>
        </a:defRPr>
      </a:lvl1pPr>
      <a:lvl2pPr marL="2958798" indent="-1137999" algn="l" defTabSz="3641598" rtl="0" eaLnBrk="1" latinLnBrk="0" hangingPunct="1">
        <a:spcBef>
          <a:spcPct val="20000"/>
        </a:spcBef>
        <a:buFont typeface="Arial" pitchFamily="34" charset="0"/>
        <a:buChar char="–"/>
        <a:defRPr sz="11200" kern="1200">
          <a:solidFill>
            <a:schemeClr val="tx1"/>
          </a:solidFill>
          <a:latin typeface="+mn-lt"/>
          <a:ea typeface="+mn-ea"/>
          <a:cs typeface="+mn-cs"/>
        </a:defRPr>
      </a:lvl2pPr>
      <a:lvl3pPr marL="4551998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6372797" indent="-910400" algn="l" defTabSz="3641598" rtl="0" eaLnBrk="1" latinLnBrk="0" hangingPunct="1">
        <a:spcBef>
          <a:spcPct val="20000"/>
        </a:spcBef>
        <a:buFont typeface="Arial" pitchFamily="34" charset="0"/>
        <a:buChar char="–"/>
        <a:defRPr sz="8000" kern="1200">
          <a:solidFill>
            <a:schemeClr val="tx1"/>
          </a:solidFill>
          <a:latin typeface="+mn-lt"/>
          <a:ea typeface="+mn-ea"/>
          <a:cs typeface="+mn-cs"/>
        </a:defRPr>
      </a:lvl4pPr>
      <a:lvl5pPr marL="8193596" indent="-910400" algn="l" defTabSz="3641598" rtl="0" eaLnBrk="1" latinLnBrk="0" hangingPunct="1">
        <a:spcBef>
          <a:spcPct val="20000"/>
        </a:spcBef>
        <a:buFont typeface="Arial" pitchFamily="34" charset="0"/>
        <a:buChar char="»"/>
        <a:defRPr sz="8000" kern="1200">
          <a:solidFill>
            <a:schemeClr val="tx1"/>
          </a:solidFill>
          <a:latin typeface="+mn-lt"/>
          <a:ea typeface="+mn-ea"/>
          <a:cs typeface="+mn-cs"/>
        </a:defRPr>
      </a:lvl5pPr>
      <a:lvl6pPr marL="10014395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6pPr>
      <a:lvl7pPr marL="11835194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7pPr>
      <a:lvl8pPr marL="13655993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8pPr>
      <a:lvl9pPr marL="15476792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1pPr>
      <a:lvl2pPr marL="1820799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2pPr>
      <a:lvl3pPr marL="3641598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3pPr>
      <a:lvl4pPr marL="5462397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7283196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9103995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0924794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2745593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4566392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4"/>
          <p:cNvSpPr/>
          <p:nvPr/>
        </p:nvSpPr>
        <p:spPr>
          <a:xfrm>
            <a:off x="1060044" y="9865692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/>
          </a:p>
        </p:txBody>
      </p:sp>
      <p:sp>
        <p:nvSpPr>
          <p:cNvPr id="5" name="TextBox 16"/>
          <p:cNvSpPr txBox="1"/>
          <p:nvPr/>
        </p:nvSpPr>
        <p:spPr>
          <a:xfrm>
            <a:off x="1060045" y="11089829"/>
            <a:ext cx="9649072" cy="28694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>
                <a:latin typeface="Montserrat" pitchFamily="2" charset="77"/>
              </a:rPr>
              <a:t>Apresentar a integração dos municípios da IV GERES e o HMA com vistas ao fortalecimento da Rede de Atenção à Saúde Materno-Infantil da Região.</a:t>
            </a:r>
            <a:endParaRPr lang="en-US" sz="2800" dirty="0">
              <a:solidFill>
                <a:srgbClr val="000000"/>
              </a:solidFill>
              <a:latin typeface="Montserrat" pitchFamily="2" charset="77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6" name="TextBox 17"/>
          <p:cNvSpPr txBox="1"/>
          <p:nvPr/>
        </p:nvSpPr>
        <p:spPr>
          <a:xfrm>
            <a:off x="1060044" y="9937701"/>
            <a:ext cx="948929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 DA EXPERIÊNCIA</a:t>
            </a:r>
          </a:p>
        </p:txBody>
      </p:sp>
      <p:sp>
        <p:nvSpPr>
          <p:cNvPr id="10" name="TextBox 55"/>
          <p:cNvSpPr txBox="1"/>
          <p:nvPr/>
        </p:nvSpPr>
        <p:spPr>
          <a:xfrm>
            <a:off x="0" y="4388356"/>
            <a:ext cx="23402925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5400" b="1" dirty="0">
                <a:solidFill>
                  <a:srgbClr val="0089CD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CONEXÕES QUE SALVAM:  </a:t>
            </a:r>
            <a:r>
              <a:rPr lang="en-US" sz="5400" b="1" dirty="0" err="1">
                <a:solidFill>
                  <a:srgbClr val="0089CD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Integração</a:t>
            </a:r>
            <a:r>
              <a:rPr lang="en-US" sz="5400" b="1" dirty="0">
                <a:solidFill>
                  <a:srgbClr val="0089CD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 IV GERES e  Hospital da Mulher do Agreste (HMA) </a:t>
            </a:r>
            <a:r>
              <a:rPr lang="en-US" sz="5400" b="1" dirty="0" err="1">
                <a:solidFill>
                  <a:srgbClr val="0089CD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na</a:t>
            </a:r>
            <a:r>
              <a:rPr lang="en-US" sz="5400" b="1" dirty="0">
                <a:solidFill>
                  <a:srgbClr val="0089CD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 </a:t>
            </a:r>
            <a:r>
              <a:rPr lang="en-US" sz="5400" b="1" dirty="0" err="1">
                <a:solidFill>
                  <a:srgbClr val="0089CD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atenção</a:t>
            </a:r>
            <a:r>
              <a:rPr lang="en-US" sz="5400" b="1" dirty="0">
                <a:solidFill>
                  <a:srgbClr val="0089CD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 </a:t>
            </a:r>
            <a:r>
              <a:rPr lang="en-US" sz="5400" b="1" dirty="0" err="1">
                <a:solidFill>
                  <a:srgbClr val="0089CD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materno-infantil</a:t>
            </a:r>
            <a:r>
              <a:rPr lang="en-US" sz="5400" b="1" dirty="0">
                <a:solidFill>
                  <a:srgbClr val="0089CD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.</a:t>
            </a:r>
            <a:endParaRPr lang="en-US" sz="8800" b="1" dirty="0">
              <a:solidFill>
                <a:srgbClr val="0089CD"/>
              </a:solidFill>
              <a:latin typeface="Montserrat" pitchFamily="2" charset="0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11" name="TextBox 56"/>
          <p:cNvSpPr txBox="1"/>
          <p:nvPr/>
        </p:nvSpPr>
        <p:spPr>
          <a:xfrm>
            <a:off x="540222" y="6042957"/>
            <a:ext cx="21674408" cy="69360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486"/>
              </a:lnSpc>
              <a:spcBef>
                <a:spcPct val="0"/>
              </a:spcBef>
            </a:pPr>
            <a:r>
              <a:rPr lang="en-US" sz="2500" dirty="0">
                <a:solidFill>
                  <a:srgbClr val="000000"/>
                </a:solidFill>
                <a:latin typeface="Montserrat" pitchFamily="2" charset="77"/>
                <a:ea typeface="Open Sans"/>
                <a:cs typeface="Open Sans"/>
                <a:sym typeface="Open Sans"/>
              </a:rPr>
              <a:t> </a:t>
            </a:r>
            <a:r>
              <a:rPr lang="en-US" sz="2500" b="1" dirty="0">
                <a:solidFill>
                  <a:srgbClr val="000000"/>
                </a:solidFill>
                <a:latin typeface="Montserrat" pitchFamily="2" charset="77"/>
                <a:ea typeface="Open Sans"/>
                <a:cs typeface="Open Sans"/>
                <a:sym typeface="Open Sans"/>
              </a:rPr>
              <a:t>Sarah </a:t>
            </a:r>
            <a:r>
              <a:rPr lang="en-US" sz="2500" b="1" dirty="0" err="1">
                <a:solidFill>
                  <a:srgbClr val="000000"/>
                </a:solidFill>
                <a:latin typeface="Montserrat" pitchFamily="2" charset="77"/>
                <a:ea typeface="Open Sans"/>
                <a:cs typeface="Open Sans"/>
                <a:sym typeface="Open Sans"/>
              </a:rPr>
              <a:t>Zayanne</a:t>
            </a:r>
            <a:r>
              <a:rPr lang="en-US" sz="2500" b="1" dirty="0">
                <a:solidFill>
                  <a:srgbClr val="000000"/>
                </a:solidFill>
                <a:latin typeface="Montserrat" pitchFamily="2" charset="77"/>
                <a:ea typeface="Open Sans"/>
                <a:cs typeface="Open Sans"/>
                <a:sym typeface="Open Sans"/>
              </a:rPr>
              <a:t> R. S. Ribeiro¹, </a:t>
            </a:r>
            <a:r>
              <a:rPr lang="pt-BR" sz="2500" b="1" dirty="0">
                <a:latin typeface="Montserrat" pitchFamily="2" charset="77"/>
              </a:rPr>
              <a:t>Isabel Cristina O. Sobral</a:t>
            </a:r>
            <a:r>
              <a:rPr lang="en-US" sz="2500" b="1" dirty="0">
                <a:solidFill>
                  <a:srgbClr val="000000"/>
                </a:solidFill>
                <a:latin typeface="Montserrat" pitchFamily="2" charset="77"/>
                <a:ea typeface="Open Sans"/>
                <a:cs typeface="Open Sans"/>
                <a:sym typeface="Open Sans"/>
              </a:rPr>
              <a:t>², </a:t>
            </a:r>
            <a:r>
              <a:rPr lang="pt-BR" sz="2500" b="1" dirty="0">
                <a:latin typeface="Montserrat" pitchFamily="2" charset="77"/>
              </a:rPr>
              <a:t>Letícia </a:t>
            </a:r>
            <a:r>
              <a:rPr lang="pt-BR" sz="2500" b="1" dirty="0" err="1">
                <a:latin typeface="Montserrat" pitchFamily="2" charset="77"/>
              </a:rPr>
              <a:t>Hayanne</a:t>
            </a:r>
            <a:r>
              <a:rPr lang="pt-BR" sz="2500" b="1" dirty="0">
                <a:latin typeface="Montserrat" pitchFamily="2" charset="77"/>
              </a:rPr>
              <a:t> O. Galvão</a:t>
            </a:r>
            <a:r>
              <a:rPr lang="en-US" sz="2500" b="1" dirty="0">
                <a:solidFill>
                  <a:srgbClr val="000000"/>
                </a:solidFill>
                <a:latin typeface="Montserrat" pitchFamily="2" charset="77"/>
                <a:ea typeface="Open Sans"/>
                <a:cs typeface="Open Sans"/>
                <a:sym typeface="Open Sans"/>
              </a:rPr>
              <a:t>³, </a:t>
            </a:r>
            <a:r>
              <a:rPr lang="pt-BR" sz="2500" b="1" dirty="0">
                <a:latin typeface="Montserrat" pitchFamily="2" charset="77"/>
              </a:rPr>
              <a:t>Bárbara de Assis Florêncio</a:t>
            </a:r>
            <a:r>
              <a:rPr lang="en-US" sz="2500" b="1" baseline="30000" dirty="0">
                <a:solidFill>
                  <a:srgbClr val="000000"/>
                </a:solidFill>
                <a:latin typeface="Montserrat" pitchFamily="2" charset="77"/>
                <a:ea typeface="Open Sans"/>
                <a:cs typeface="Open Sans"/>
                <a:sym typeface="Open Sans"/>
              </a:rPr>
              <a:t>4</a:t>
            </a:r>
            <a:r>
              <a:rPr lang="en-US" sz="2500" b="1" dirty="0">
                <a:solidFill>
                  <a:srgbClr val="000000"/>
                </a:solidFill>
                <a:latin typeface="Montserrat" pitchFamily="2" charset="77"/>
                <a:ea typeface="Open Sans"/>
                <a:cs typeface="Open Sans"/>
                <a:sym typeface="Open Sans"/>
              </a:rPr>
              <a:t>, </a:t>
            </a:r>
            <a:r>
              <a:rPr lang="pt-BR" sz="2500" b="1" dirty="0">
                <a:latin typeface="Montserrat" pitchFamily="2" charset="77"/>
              </a:rPr>
              <a:t>Maria Claudia R. Agra </a:t>
            </a:r>
            <a:r>
              <a:rPr lang="en-US" sz="2500" b="1" baseline="30000" dirty="0">
                <a:solidFill>
                  <a:srgbClr val="000000"/>
                </a:solidFill>
                <a:latin typeface="Montserrat" pitchFamily="2" charset="77"/>
                <a:ea typeface="Open Sans"/>
                <a:cs typeface="Open Sans"/>
                <a:sym typeface="Open Sans"/>
              </a:rPr>
              <a:t>5 </a:t>
            </a:r>
            <a:r>
              <a:rPr lang="pt-BR" sz="2500" b="1" dirty="0">
                <a:latin typeface="Montserrat" pitchFamily="2" charset="77"/>
              </a:rPr>
              <a:t>Aline Silva F. de Lima</a:t>
            </a:r>
            <a:r>
              <a:rPr lang="pt-BR" sz="2500" b="1" baseline="30000" dirty="0">
                <a:latin typeface="Montserrat" pitchFamily="2" charset="77"/>
              </a:rPr>
              <a:t>6 </a:t>
            </a:r>
            <a:r>
              <a:rPr lang="pt-BR" sz="2500" b="1" dirty="0">
                <a:latin typeface="Montserrat" pitchFamily="2" charset="77"/>
              </a:rPr>
              <a:t>Priscila Sales F. Neri</a:t>
            </a:r>
            <a:r>
              <a:rPr lang="pt-BR" sz="2500" b="1" baseline="30000" dirty="0">
                <a:latin typeface="Montserrat" pitchFamily="2" charset="77"/>
              </a:rPr>
              <a:t>7 </a:t>
            </a:r>
            <a:r>
              <a:rPr lang="pt-BR" sz="2500" b="1" dirty="0">
                <a:latin typeface="Montserrat" pitchFamily="2" charset="77"/>
              </a:rPr>
              <a:t>Anderson </a:t>
            </a:r>
            <a:r>
              <a:rPr lang="pt-BR" sz="2500" b="1" dirty="0" err="1">
                <a:latin typeface="Montserrat" pitchFamily="2" charset="77"/>
              </a:rPr>
              <a:t>Enio</a:t>
            </a:r>
            <a:r>
              <a:rPr lang="pt-BR" sz="2500" b="1" dirty="0">
                <a:latin typeface="Montserrat" pitchFamily="2" charset="77"/>
              </a:rPr>
              <a:t> S. Duque</a:t>
            </a:r>
            <a:r>
              <a:rPr lang="pt-BR" sz="2500" b="1" baseline="30000" dirty="0">
                <a:latin typeface="Montserrat" pitchFamily="2" charset="77"/>
              </a:rPr>
              <a:t>8</a:t>
            </a:r>
            <a:r>
              <a:rPr lang="pt-BR" sz="2500" dirty="0">
                <a:latin typeface="Montserrat" pitchFamily="2" charset="77"/>
              </a:rPr>
              <a:t> </a:t>
            </a:r>
            <a:r>
              <a:rPr lang="pt-BR" sz="2500" b="1" dirty="0">
                <a:latin typeface="Montserrat" pitchFamily="2" charset="77"/>
              </a:rPr>
              <a:t>Silvana Ribeiro da Silva</a:t>
            </a:r>
            <a:r>
              <a:rPr lang="pt-BR" sz="2500" b="1" baseline="30000" dirty="0">
                <a:latin typeface="Montserrat" pitchFamily="2" charset="77"/>
              </a:rPr>
              <a:t>9</a:t>
            </a:r>
            <a:r>
              <a:rPr lang="pt-BR" sz="2500" dirty="0">
                <a:latin typeface="Montserrat" pitchFamily="2" charset="77"/>
              </a:rPr>
              <a:t> </a:t>
            </a:r>
            <a:r>
              <a:rPr lang="pt-BR" sz="2500" b="1" dirty="0">
                <a:latin typeface="Montserrat" pitchFamily="2" charset="77"/>
              </a:rPr>
              <a:t>Elaine Cristina Silva Rêgo</a:t>
            </a:r>
            <a:r>
              <a:rPr lang="pt-BR" sz="2500" b="1" baseline="30000" dirty="0">
                <a:latin typeface="Montserrat" pitchFamily="2" charset="77"/>
              </a:rPr>
              <a:t>10</a:t>
            </a:r>
            <a:r>
              <a:rPr lang="pt-BR" sz="2500" dirty="0">
                <a:latin typeface="Montserrat" pitchFamily="2" charset="77"/>
              </a:rPr>
              <a:t> </a:t>
            </a:r>
            <a:r>
              <a:rPr lang="pt-BR" sz="2500" b="1" dirty="0">
                <a:latin typeface="Montserrat" pitchFamily="2" charset="77"/>
              </a:rPr>
              <a:t>Carolina Albuquerque da Paz</a:t>
            </a:r>
            <a:r>
              <a:rPr lang="pt-BR" sz="2500" b="1" baseline="30000" dirty="0">
                <a:latin typeface="Montserrat" pitchFamily="2" charset="77"/>
              </a:rPr>
              <a:t>11</a:t>
            </a:r>
            <a:r>
              <a:rPr lang="pt-BR" sz="2500" dirty="0">
                <a:latin typeface="Montserrat" pitchFamily="2" charset="77"/>
              </a:rPr>
              <a:t> </a:t>
            </a:r>
            <a:r>
              <a:rPr lang="pt-BR" sz="2500" b="1" dirty="0" err="1">
                <a:latin typeface="Montserrat" pitchFamily="2" charset="77"/>
              </a:rPr>
              <a:t>Camyla</a:t>
            </a:r>
            <a:r>
              <a:rPr lang="pt-BR" sz="2500" b="1" dirty="0">
                <a:latin typeface="Montserrat" pitchFamily="2" charset="77"/>
              </a:rPr>
              <a:t> </a:t>
            </a:r>
            <a:r>
              <a:rPr lang="pt-BR" sz="2500" b="1" dirty="0" err="1">
                <a:latin typeface="Montserrat" pitchFamily="2" charset="77"/>
              </a:rPr>
              <a:t>Gheysiane</a:t>
            </a:r>
            <a:r>
              <a:rPr lang="pt-BR" sz="2500" b="1" dirty="0">
                <a:latin typeface="Montserrat" pitchFamily="2" charset="77"/>
              </a:rPr>
              <a:t> B. do Nascimento</a:t>
            </a:r>
            <a:r>
              <a:rPr lang="pt-BR" sz="2500" b="1" baseline="30000" dirty="0">
                <a:latin typeface="Montserrat" pitchFamily="2" charset="77"/>
              </a:rPr>
              <a:t>12</a:t>
            </a:r>
            <a:r>
              <a:rPr lang="pt-BR" sz="2500" dirty="0">
                <a:latin typeface="Montserrat" pitchFamily="2" charset="77"/>
              </a:rPr>
              <a:t> </a:t>
            </a:r>
            <a:r>
              <a:rPr lang="pt-BR" sz="2500" b="1" dirty="0">
                <a:latin typeface="Montserrat" pitchFamily="2" charset="77"/>
              </a:rPr>
              <a:t>Marilena Vasconcelos</a:t>
            </a:r>
            <a:r>
              <a:rPr lang="pt-BR" sz="2500" b="1" baseline="30000" dirty="0">
                <a:latin typeface="Montserrat" pitchFamily="2" charset="77"/>
              </a:rPr>
              <a:t>13</a:t>
            </a:r>
          </a:p>
          <a:p>
            <a:pPr algn="ctr">
              <a:lnSpc>
                <a:spcPts val="5486"/>
              </a:lnSpc>
              <a:spcBef>
                <a:spcPct val="0"/>
              </a:spcBef>
            </a:pPr>
            <a:endParaRPr lang="pt-BR" sz="2800" b="1" baseline="30000" dirty="0">
              <a:latin typeface="Montserrat" pitchFamily="2" charset="77"/>
            </a:endParaRPr>
          </a:p>
          <a:p>
            <a:pPr algn="ctr">
              <a:lnSpc>
                <a:spcPts val="5486"/>
              </a:lnSpc>
              <a:spcBef>
                <a:spcPct val="0"/>
              </a:spcBef>
            </a:pPr>
            <a:endParaRPr lang="pt-BR" sz="2800" b="1" baseline="30000" dirty="0">
              <a:latin typeface="Montserrat" pitchFamily="2" charset="77"/>
            </a:endParaRPr>
          </a:p>
          <a:p>
            <a:pPr algn="ctr">
              <a:lnSpc>
                <a:spcPts val="5486"/>
              </a:lnSpc>
              <a:spcBef>
                <a:spcPct val="0"/>
              </a:spcBef>
            </a:pPr>
            <a:endParaRPr lang="pt-BR" sz="2800" b="1" baseline="30000" dirty="0">
              <a:latin typeface="Montserrat" pitchFamily="2" charset="77"/>
            </a:endParaRPr>
          </a:p>
          <a:p>
            <a:pPr algn="ctr">
              <a:lnSpc>
                <a:spcPts val="5486"/>
              </a:lnSpc>
              <a:spcBef>
                <a:spcPct val="0"/>
              </a:spcBef>
            </a:pPr>
            <a:endParaRPr lang="pt-BR" sz="2800" b="1" baseline="30000" dirty="0">
              <a:latin typeface="Montserrat" pitchFamily="2" charset="77"/>
            </a:endParaRPr>
          </a:p>
          <a:p>
            <a:pPr algn="ctr">
              <a:lnSpc>
                <a:spcPts val="5486"/>
              </a:lnSpc>
              <a:spcBef>
                <a:spcPct val="0"/>
              </a:spcBef>
            </a:pPr>
            <a:endParaRPr lang="pt-BR" sz="2800" b="1" baseline="30000" dirty="0">
              <a:latin typeface="Montserrat" pitchFamily="2" charset="77"/>
            </a:endParaRPr>
          </a:p>
          <a:p>
            <a:pPr algn="ctr">
              <a:lnSpc>
                <a:spcPts val="5486"/>
              </a:lnSpc>
              <a:spcBef>
                <a:spcPct val="0"/>
              </a:spcBef>
            </a:pPr>
            <a:endParaRPr lang="pt-BR" sz="2800" b="1" baseline="30000" dirty="0">
              <a:latin typeface="Montserrat" pitchFamily="2" charset="77"/>
            </a:endParaRPr>
          </a:p>
          <a:p>
            <a:pPr algn="ctr">
              <a:lnSpc>
                <a:spcPts val="5486"/>
              </a:lnSpc>
              <a:spcBef>
                <a:spcPct val="0"/>
              </a:spcBef>
            </a:pPr>
            <a:endParaRPr lang="en-US" sz="2800" b="1" baseline="300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15" name="Freeform 14"/>
          <p:cNvSpPr/>
          <p:nvPr/>
        </p:nvSpPr>
        <p:spPr>
          <a:xfrm>
            <a:off x="970754" y="13744972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/>
          </a:p>
        </p:txBody>
      </p:sp>
      <p:sp>
        <p:nvSpPr>
          <p:cNvPr id="16" name="TextBox 16"/>
          <p:cNvSpPr txBox="1"/>
          <p:nvPr/>
        </p:nvSpPr>
        <p:spPr>
          <a:xfrm>
            <a:off x="972271" y="15156447"/>
            <a:ext cx="9649072" cy="69655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>
                <a:latin typeface="Montserrat" pitchFamily="2" charset="77"/>
              </a:rPr>
              <a:t>O primeiro passo foi articular os municípios da IV GERES com o HMA para corrigir, implantar e padronizar fluxos de referência e contrarreferência, além de reorganizar a oferta de consultas e exames. Paralelamente, foram implementadas ações de supervisão e matriciamento para fortalecer a atenção primária por meio da educação permanente de enfermeiros e médicos. Participaram das ações iniciais </a:t>
            </a:r>
            <a:r>
              <a:rPr lang="pt-BR" sz="2800" dirty="0" err="1">
                <a:latin typeface="Montserrat" pitchFamily="2" charset="77"/>
              </a:rPr>
              <a:t>Jataúba</a:t>
            </a:r>
            <a:r>
              <a:rPr lang="pt-BR" sz="2800" dirty="0">
                <a:latin typeface="Montserrat" pitchFamily="2" charset="77"/>
              </a:rPr>
              <a:t>, Panelas, São Joaquim do Monte, Agrestina, Caruaru e Santa Cruz do Capibaribe;</a:t>
            </a:r>
            <a:endParaRPr sz="2800" dirty="0">
              <a:latin typeface="Montserrat" pitchFamily="2" charset="77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1118692" y="13842724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DESCRIÇÃO DA EXPERIÊNCIA</a:t>
            </a:r>
          </a:p>
        </p:txBody>
      </p:sp>
      <p:sp>
        <p:nvSpPr>
          <p:cNvPr id="18" name="Freeform 14"/>
          <p:cNvSpPr/>
          <p:nvPr/>
        </p:nvSpPr>
        <p:spPr>
          <a:xfrm>
            <a:off x="1060044" y="22581013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/>
          </a:p>
        </p:txBody>
      </p:sp>
      <p:sp>
        <p:nvSpPr>
          <p:cNvPr id="19" name="TextBox 16"/>
          <p:cNvSpPr txBox="1"/>
          <p:nvPr/>
        </p:nvSpPr>
        <p:spPr>
          <a:xfrm>
            <a:off x="1070883" y="23971457"/>
            <a:ext cx="9649072" cy="69655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>
                <a:latin typeface="Montserrat" pitchFamily="2" charset="77"/>
              </a:rPr>
              <a:t>Segue aprendizados: integração e articulação regional são fundamentais para o sucesso da rede de atenção à saúde; Intervenções estruturadas com base em dados e protocolos fortalecem a atenção básica e especializada; Capacitação e educação permanente são estratégias-chave para melhorar a qualidade do cuidado; Boas relações institucionais otimizam processos e fortalecem a confiança entre os atores e melhoria contínua depende de diálogo, avaliação e ajustes constantes.</a:t>
            </a:r>
            <a:endParaRPr sz="2800" dirty="0">
              <a:latin typeface="Montserrat" pitchFamily="2" charset="77"/>
            </a:endParaRPr>
          </a:p>
        </p:txBody>
      </p:sp>
      <p:sp>
        <p:nvSpPr>
          <p:cNvPr id="20" name="TextBox 17"/>
          <p:cNvSpPr txBox="1"/>
          <p:nvPr/>
        </p:nvSpPr>
        <p:spPr>
          <a:xfrm>
            <a:off x="970754" y="22797568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APRENDIZADO E ANÁLISE CRÍTICA</a:t>
            </a:r>
          </a:p>
        </p:txBody>
      </p:sp>
      <p:sp>
        <p:nvSpPr>
          <p:cNvPr id="48" name="Freeform 14"/>
          <p:cNvSpPr/>
          <p:nvPr/>
        </p:nvSpPr>
        <p:spPr>
          <a:xfrm>
            <a:off x="12493550" y="9891331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/>
          </a:p>
        </p:txBody>
      </p:sp>
      <p:sp>
        <p:nvSpPr>
          <p:cNvPr id="49" name="TextBox 16"/>
          <p:cNvSpPr txBox="1"/>
          <p:nvPr/>
        </p:nvSpPr>
        <p:spPr>
          <a:xfrm>
            <a:off x="12493551" y="11115468"/>
            <a:ext cx="9649072" cy="35747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>
                <a:latin typeface="Montserrat" pitchFamily="2" charset="77"/>
              </a:rPr>
              <a:t>Fortalecer a Rede de Atenção à Saúde Materno‑Infantil na IV GERES por meio da integração e articulação dos municípios com o Hospital da Mulher do Agreste.</a:t>
            </a:r>
            <a:endParaRPr lang="en-US" sz="2800" dirty="0">
              <a:solidFill>
                <a:srgbClr val="000000"/>
              </a:solidFill>
              <a:latin typeface="Montserrat" pitchFamily="2" charset="77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50" name="TextBox 17"/>
          <p:cNvSpPr txBox="1"/>
          <p:nvPr/>
        </p:nvSpPr>
        <p:spPr>
          <a:xfrm>
            <a:off x="12493550" y="9963340"/>
            <a:ext cx="9489290" cy="742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OBJETIVOS</a:t>
            </a:r>
          </a:p>
        </p:txBody>
      </p:sp>
      <p:sp>
        <p:nvSpPr>
          <p:cNvPr id="51" name="Freeform 14"/>
          <p:cNvSpPr/>
          <p:nvPr/>
        </p:nvSpPr>
        <p:spPr>
          <a:xfrm>
            <a:off x="12448768" y="14372093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/>
          </a:p>
        </p:txBody>
      </p:sp>
      <p:sp>
        <p:nvSpPr>
          <p:cNvPr id="52" name="TextBox 16"/>
          <p:cNvSpPr txBox="1"/>
          <p:nvPr/>
        </p:nvSpPr>
        <p:spPr>
          <a:xfrm>
            <a:off x="12393422" y="15512573"/>
            <a:ext cx="9649072" cy="76708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>
                <a:latin typeface="Montserrat" pitchFamily="2" charset="77"/>
              </a:rPr>
              <a:t>Priorização dos municípios com maior mortalidade materno-infantil da Região; Implantação, em andamento, do protocolo de pré-natal de risco habitual para </a:t>
            </a:r>
            <a:r>
              <a:rPr lang="pt-BR" sz="2800" dirty="0" err="1">
                <a:latin typeface="Montserrat" pitchFamily="2" charset="77"/>
              </a:rPr>
              <a:t>Jataúba</a:t>
            </a:r>
            <a:r>
              <a:rPr lang="pt-BR" sz="2800" dirty="0">
                <a:latin typeface="Montserrat" pitchFamily="2" charset="77"/>
              </a:rPr>
              <a:t>, São Joaquim do Monte e Panelas; Instituído colegiado fixo para discussão de fluxo entre os municípios e HMA; Implantado discussão clínica semanal com hospitais municipais e HMA (cerca de 200 enfermeiros e médicos participantes); Maior resolutividade no acesso as consultas e exames; Melhora na comunicação entre HMA, municípios e IV GERES.</a:t>
            </a:r>
            <a:endParaRPr sz="2800" dirty="0">
              <a:latin typeface="Montserrat" pitchFamily="2" charset="77"/>
            </a:endParaRPr>
          </a:p>
        </p:txBody>
      </p:sp>
      <p:sp>
        <p:nvSpPr>
          <p:cNvPr id="53" name="TextBox 17"/>
          <p:cNvSpPr txBox="1"/>
          <p:nvPr/>
        </p:nvSpPr>
        <p:spPr>
          <a:xfrm>
            <a:off x="12293293" y="14517252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RESULTADOS</a:t>
            </a:r>
          </a:p>
        </p:txBody>
      </p:sp>
      <p:sp>
        <p:nvSpPr>
          <p:cNvPr id="54" name="Freeform 14"/>
          <p:cNvSpPr/>
          <p:nvPr/>
        </p:nvSpPr>
        <p:spPr>
          <a:xfrm>
            <a:off x="12405776" y="23500844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/>
          </a:p>
        </p:txBody>
      </p:sp>
      <p:sp>
        <p:nvSpPr>
          <p:cNvPr id="55" name="TextBox 16"/>
          <p:cNvSpPr txBox="1"/>
          <p:nvPr/>
        </p:nvSpPr>
        <p:spPr>
          <a:xfrm>
            <a:off x="12405777" y="24652972"/>
            <a:ext cx="9649072" cy="55549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>
                <a:latin typeface="Montserrat" pitchFamily="2" charset="77"/>
              </a:rPr>
              <a:t>As ações demonstram avanços na integração entre os municípios da IV GERES e o HMA, fortalecendo a Rede Materno-Infantil. Destacam-se a priorização de territórios vulneráveis, implantação de protocolos e qualificação das equipes. Apesar dos resultados, persistem desafios quanto à sustentabilidade, monitoramento e expansão das estratégias, exigindo continuidade, avaliação e planejamento regional.</a:t>
            </a:r>
            <a:endParaRPr sz="2800" dirty="0">
              <a:latin typeface="Montserrat" pitchFamily="2" charset="77"/>
            </a:endParaRPr>
          </a:p>
        </p:txBody>
      </p:sp>
      <p:sp>
        <p:nvSpPr>
          <p:cNvPr id="56" name="TextBox 17"/>
          <p:cNvSpPr txBox="1"/>
          <p:nvPr/>
        </p:nvSpPr>
        <p:spPr>
          <a:xfrm>
            <a:off x="12405776" y="23572853"/>
            <a:ext cx="984933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CONCLUSÃO E/OU RECOMENDAÇÕES</a:t>
            </a:r>
          </a:p>
        </p:txBody>
      </p:sp>
      <p:sp>
        <p:nvSpPr>
          <p:cNvPr id="57" name="TextBox 58"/>
          <p:cNvSpPr txBox="1"/>
          <p:nvPr/>
        </p:nvSpPr>
        <p:spPr>
          <a:xfrm>
            <a:off x="4286015" y="31587330"/>
            <a:ext cx="14830893" cy="778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572" b="1" dirty="0" err="1">
                <a:solidFill>
                  <a:srgbClr val="000000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Referências</a:t>
            </a:r>
            <a:endParaRPr lang="en-US" sz="4572" b="1" dirty="0">
              <a:solidFill>
                <a:srgbClr val="000000"/>
              </a:solidFill>
              <a:latin typeface="Montserrat" pitchFamily="2" charset="0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58" name="TextBox 59"/>
          <p:cNvSpPr txBox="1"/>
          <p:nvPr/>
        </p:nvSpPr>
        <p:spPr>
          <a:xfrm>
            <a:off x="831433" y="31826177"/>
            <a:ext cx="10423847" cy="66162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023"/>
              </a:lnSpc>
              <a:spcBef>
                <a:spcPct val="0"/>
              </a:spcBef>
            </a:pPr>
            <a:endParaRPr sz="2400" dirty="0">
              <a:latin typeface="Montserrat" pitchFamily="2" charset="0"/>
            </a:endParaRPr>
          </a:p>
          <a:p>
            <a:pPr algn="just">
              <a:lnSpc>
                <a:spcPts val="4023"/>
              </a:lnSpc>
              <a:spcBef>
                <a:spcPct val="0"/>
              </a:spcBef>
            </a:pPr>
            <a:endParaRPr sz="2400" dirty="0">
              <a:latin typeface="Montserrat" pitchFamily="2" charset="0"/>
            </a:endParaRPr>
          </a:p>
          <a:p>
            <a:pPr algn="just">
              <a:lnSpc>
                <a:spcPts val="4023"/>
              </a:lnSpc>
              <a:spcBef>
                <a:spcPct val="0"/>
              </a:spcBef>
            </a:pPr>
            <a:r>
              <a:rPr lang="pt-BR" sz="2400" dirty="0">
                <a:latin typeface="Montserrat" pitchFamily="2" charset="77"/>
              </a:rPr>
              <a:t>BRASIL. Ministério da Saúde. Nota Técnica Conjunta das Secretarias de Atenção Primária à Saúde e da Secretaria de Atenção Especializada à Saúde sobre a Rede Alyne, instituída pela Portaria GM/MS </a:t>
            </a:r>
            <a:r>
              <a:rPr lang="pt-BR" sz="2400" dirty="0" err="1">
                <a:latin typeface="Montserrat" pitchFamily="2" charset="77"/>
              </a:rPr>
              <a:t>n°</a:t>
            </a:r>
            <a:r>
              <a:rPr lang="pt-BR" sz="2400" dirty="0">
                <a:latin typeface="Montserrat" pitchFamily="2" charset="77"/>
              </a:rPr>
              <a:t> 5.350 e Portaria GM/MS </a:t>
            </a:r>
            <a:r>
              <a:rPr lang="pt-BR" sz="2400" dirty="0" err="1">
                <a:latin typeface="Montserrat" pitchFamily="2" charset="77"/>
              </a:rPr>
              <a:t>n°</a:t>
            </a:r>
            <a:r>
              <a:rPr lang="pt-BR" sz="2400" dirty="0">
                <a:latin typeface="Montserrat" pitchFamily="2" charset="77"/>
              </a:rPr>
              <a:t> 5.359, de 12 de setembro de 2024. Brasília, DF: Ministério da Saúde, 2024.</a:t>
            </a:r>
          </a:p>
          <a:p>
            <a:pPr algn="just">
              <a:lnSpc>
                <a:spcPts val="4023"/>
              </a:lnSpc>
              <a:spcBef>
                <a:spcPct val="0"/>
              </a:spcBef>
            </a:pPr>
            <a:endParaRPr lang="pt-BR" sz="2800" dirty="0">
              <a:latin typeface="Montserrat" pitchFamily="2" charset="77"/>
            </a:endParaRPr>
          </a:p>
          <a:p>
            <a:pPr algn="just">
              <a:lnSpc>
                <a:spcPts val="4023"/>
              </a:lnSpc>
              <a:spcBef>
                <a:spcPct val="0"/>
              </a:spcBef>
            </a:pPr>
            <a:r>
              <a:rPr lang="pt-BR" sz="2800" dirty="0">
                <a:latin typeface="Montserrat" pitchFamily="2" charset="77"/>
              </a:rPr>
              <a:t>BRASIL. Ministério da Saúde. Secretaria de Vigilância em Saúde. Departamento de Análise de Situação em Saúde. Guia de vigilância epidemiológica do óbito materno. Brasília: Ministério da Saúde; 2009.</a:t>
            </a:r>
          </a:p>
          <a:p>
            <a:pPr algn="just">
              <a:lnSpc>
                <a:spcPts val="4023"/>
              </a:lnSpc>
              <a:spcBef>
                <a:spcPct val="0"/>
              </a:spcBef>
            </a:pPr>
            <a:endParaRPr sz="2400" dirty="0">
              <a:latin typeface="Montserrat" pitchFamily="2" charset="77"/>
            </a:endParaRPr>
          </a:p>
        </p:txBody>
      </p:sp>
      <p:sp>
        <p:nvSpPr>
          <p:cNvPr id="2" name="TextBox 57">
            <a:extLst>
              <a:ext uri="{FF2B5EF4-FFF2-40B4-BE49-F238E27FC236}">
                <a16:creationId xmlns:a16="http://schemas.microsoft.com/office/drawing/2014/main" id="{39EC5990-6D92-F3E9-48CE-5E64D22644D6}"/>
              </a:ext>
            </a:extLst>
          </p:cNvPr>
          <p:cNvSpPr txBox="1"/>
          <p:nvPr/>
        </p:nvSpPr>
        <p:spPr>
          <a:xfrm>
            <a:off x="701551" y="8112652"/>
            <a:ext cx="21674408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2400" baseline="300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1,3,5,6,8,9,10,12,13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IV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Gerência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Regional de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Saúde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de Pernambuco (IV GERES), Caruaru, Pernambuco. </a:t>
            </a:r>
            <a:r>
              <a:rPr lang="en-US" sz="2400" baseline="300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2,4,7,11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Hospital da Mulher do Agreste (HMA), Caruaru, Pernambuco.</a:t>
            </a:r>
          </a:p>
          <a:p>
            <a:pPr algn="ctr">
              <a:spcBef>
                <a:spcPct val="0"/>
              </a:spcBef>
            </a:pP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sarahzayanne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_@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hotmail.com</a:t>
            </a:r>
            <a:endParaRPr lang="en-US" sz="24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3" name="TextBox 59">
            <a:extLst>
              <a:ext uri="{FF2B5EF4-FFF2-40B4-BE49-F238E27FC236}">
                <a16:creationId xmlns:a16="http://schemas.microsoft.com/office/drawing/2014/main" id="{5E2613B4-34C4-6B06-6B64-2753B8A060BA}"/>
              </a:ext>
            </a:extLst>
          </p:cNvPr>
          <p:cNvSpPr txBox="1"/>
          <p:nvPr/>
        </p:nvSpPr>
        <p:spPr>
          <a:xfrm>
            <a:off x="11926142" y="31478655"/>
            <a:ext cx="11008568" cy="85166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023"/>
              </a:lnSpc>
              <a:spcBef>
                <a:spcPct val="0"/>
              </a:spcBef>
            </a:pPr>
            <a:endParaRPr sz="2400" dirty="0">
              <a:latin typeface="Montserrat" pitchFamily="2" charset="0"/>
            </a:endParaRPr>
          </a:p>
          <a:p>
            <a:pPr algn="just">
              <a:lnSpc>
                <a:spcPts val="4023"/>
              </a:lnSpc>
              <a:spcBef>
                <a:spcPct val="0"/>
              </a:spcBef>
            </a:pPr>
            <a:endParaRPr sz="2800" dirty="0">
              <a:latin typeface="Montserrat" pitchFamily="2" charset="77"/>
            </a:endParaRPr>
          </a:p>
          <a:p>
            <a:pPr algn="just">
              <a:lnSpc>
                <a:spcPts val="4023"/>
              </a:lnSpc>
              <a:spcBef>
                <a:spcPct val="0"/>
              </a:spcBef>
            </a:pPr>
            <a:endParaRPr lang="pt-BR" sz="2800" dirty="0">
              <a:latin typeface="Montserrat" pitchFamily="2" charset="77"/>
            </a:endParaRPr>
          </a:p>
          <a:p>
            <a:pPr algn="just">
              <a:lnSpc>
                <a:spcPts val="4023"/>
              </a:lnSpc>
              <a:spcBef>
                <a:spcPct val="0"/>
              </a:spcBef>
            </a:pPr>
            <a:r>
              <a:rPr lang="pt-BR" sz="2800" dirty="0">
                <a:latin typeface="Montserrat" pitchFamily="2" charset="77"/>
              </a:rPr>
              <a:t>BERNARDINO, A. B. F.; ALVES, C. L.; OLIVEIRA, L. L. F. de. REDE ALYNE: Processo histórico de criação e impactos iniciais. Revista JRG de Estudos Acadêmicos , Brasil, São Paulo, v. 8, </a:t>
            </a:r>
            <a:r>
              <a:rPr lang="pt-BR" sz="2800" dirty="0" err="1">
                <a:latin typeface="Montserrat" pitchFamily="2" charset="77"/>
              </a:rPr>
              <a:t>n</a:t>
            </a:r>
            <a:r>
              <a:rPr lang="pt-BR" sz="2800" dirty="0">
                <a:latin typeface="Montserrat" pitchFamily="2" charset="77"/>
              </a:rPr>
              <a:t>. 19, p. e082639, 2025. </a:t>
            </a:r>
          </a:p>
          <a:p>
            <a:pPr algn="just">
              <a:lnSpc>
                <a:spcPts val="4023"/>
              </a:lnSpc>
              <a:spcBef>
                <a:spcPct val="0"/>
              </a:spcBef>
            </a:pPr>
            <a:endParaRPr lang="pt-BR" sz="2800" dirty="0">
              <a:latin typeface="Montserrat" pitchFamily="2" charset="77"/>
            </a:endParaRPr>
          </a:p>
          <a:p>
            <a:r>
              <a:rPr lang="pt-BR" sz="2800" dirty="0">
                <a:latin typeface="Montserrat" pitchFamily="2" charset="77"/>
              </a:rPr>
              <a:t>BRASIL. Constituição da República Federativa do Brasil de 1988. Brasília, DF: Presidência da República. Disponível em: http://</a:t>
            </a:r>
            <a:r>
              <a:rPr lang="pt-BR" sz="2800" dirty="0" err="1">
                <a:latin typeface="Montserrat" pitchFamily="2" charset="77"/>
              </a:rPr>
              <a:t>www.planalto.gov.br</a:t>
            </a:r>
            <a:r>
              <a:rPr lang="pt-BR" sz="2800" dirty="0">
                <a:latin typeface="Montserrat" pitchFamily="2" charset="77"/>
              </a:rPr>
              <a:t>/ccivil_03/</a:t>
            </a:r>
            <a:r>
              <a:rPr lang="pt-BR" sz="2800" dirty="0" err="1">
                <a:latin typeface="Montserrat" pitchFamily="2" charset="77"/>
              </a:rPr>
              <a:t>constituicao</a:t>
            </a:r>
            <a:r>
              <a:rPr lang="pt-BR" sz="2800" dirty="0">
                <a:latin typeface="Montserrat" pitchFamily="2" charset="77"/>
              </a:rPr>
              <a:t>/</a:t>
            </a:r>
            <a:r>
              <a:rPr lang="pt-BR" sz="2800" dirty="0" err="1">
                <a:latin typeface="Montserrat" pitchFamily="2" charset="77"/>
              </a:rPr>
              <a:t>constituicao.htm</a:t>
            </a:r>
            <a:r>
              <a:rPr lang="pt-BR" sz="2800" dirty="0">
                <a:latin typeface="Montserrat" pitchFamily="2" charset="77"/>
              </a:rPr>
              <a:t>. Acesso em: 15 ago. 2025.</a:t>
            </a:r>
          </a:p>
          <a:p>
            <a:br>
              <a:rPr lang="pt-BR" dirty="0"/>
            </a:br>
            <a:endParaRPr lang="pt-BR" dirty="0"/>
          </a:p>
          <a:p>
            <a:pPr algn="just">
              <a:lnSpc>
                <a:spcPts val="4023"/>
              </a:lnSpc>
              <a:spcBef>
                <a:spcPct val="0"/>
              </a:spcBef>
            </a:pPr>
            <a:endParaRPr sz="2800" dirty="0">
              <a:latin typeface="Montserrat" pitchFamily="2" charset="77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465</TotalTime>
  <Words>702</Words>
  <Application>Microsoft Macintosh PowerPoint</Application>
  <PresentationFormat>Personalizar</PresentationFormat>
  <Paragraphs>34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6" baseType="lpstr">
      <vt:lpstr>Arial</vt:lpstr>
      <vt:lpstr>Calibri</vt:lpstr>
      <vt:lpstr>Montserrat</vt:lpstr>
      <vt:lpstr>Open Sans</vt:lpstr>
      <vt:lpstr>Tema do Office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rao656402</dc:creator>
  <cp:lastModifiedBy>Sarah Rafael Ribeiro</cp:lastModifiedBy>
  <cp:revision>14</cp:revision>
  <dcterms:created xsi:type="dcterms:W3CDTF">2025-09-30T13:28:19Z</dcterms:created>
  <dcterms:modified xsi:type="dcterms:W3CDTF">2025-11-10T17:57:59Z</dcterms:modified>
</cp:coreProperties>
</file>