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74"/>
  </p:normalViewPr>
  <p:slideViewPr>
    <p:cSldViewPr>
      <p:cViewPr>
        <p:scale>
          <a:sx n="40" d="100"/>
          <a:sy n="40" d="100"/>
        </p:scale>
        <p:origin x="-878" y="-62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hart>
    <c:title>
      <c:tx>
        <c:rich>
          <a:bodyPr/>
          <a:lstStyle/>
          <a:p>
            <a:pPr>
              <a:defRPr lang="pt-BR" sz="2400" b="0" kern="1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defRPr>
            </a:pPr>
            <a:r>
              <a:rPr lang="pt-BR" sz="2400" b="0" kern="1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Número de casos </a:t>
            </a:r>
            <a:r>
              <a:rPr lang="pt-BR" sz="2400" b="0" kern="12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notificados de </a:t>
            </a:r>
            <a:r>
              <a:rPr lang="pt-BR" sz="2400" b="0" kern="1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intoxicação </a:t>
            </a:r>
            <a:r>
              <a:rPr lang="pt-BR" sz="2400" b="0" kern="12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exógena por metanol, </a:t>
            </a:r>
            <a:r>
              <a:rPr lang="pt-BR" sz="2400" b="0" kern="1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segundo classificação, VII Geres, 2025.</a:t>
            </a:r>
          </a:p>
        </c:rich>
      </c:tx>
      <c:layout>
        <c:manualLayout>
          <c:xMode val="edge"/>
          <c:yMode val="edge"/>
          <c:x val="0.12492130504018072"/>
          <c:y val="0"/>
        </c:manualLayout>
      </c:layout>
    </c:title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1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3"/>
            <c:spPr>
              <a:solidFill>
                <a:schemeClr val="accent5">
                  <a:lumMod val="50000"/>
                </a:schemeClr>
              </a:solidFill>
            </c:spPr>
          </c:dPt>
          <c:dPt>
            <c:idx val="4"/>
            <c:spPr>
              <a:solidFill>
                <a:schemeClr val="accent2">
                  <a:lumMod val="75000"/>
                </a:schemeClr>
              </a:solidFill>
            </c:spPr>
          </c:dPt>
          <c:dLbls>
            <c:txPr>
              <a:bodyPr/>
              <a:lstStyle/>
              <a:p>
                <a:pPr>
                  <a:defRPr sz="2000" b="1"/>
                </a:pPr>
                <a:endParaRPr lang="pt-BR"/>
              </a:p>
            </c:txPr>
            <c:showVal val="1"/>
          </c:dLbls>
          <c:cat>
            <c:strRef>
              <c:f>Plan1!$A$1:$A$5</c:f>
              <c:strCache>
                <c:ptCount val="5"/>
                <c:pt idx="0">
                  <c:v>Suspeitos </c:v>
                </c:pt>
                <c:pt idx="1">
                  <c:v>Confirmados</c:v>
                </c:pt>
                <c:pt idx="2">
                  <c:v>Investigação </c:v>
                </c:pt>
                <c:pt idx="3">
                  <c:v>Descartados</c:v>
                </c:pt>
                <c:pt idx="4">
                  <c:v>Óbito</c:v>
                </c:pt>
              </c:strCache>
            </c:strRef>
          </c:cat>
          <c:val>
            <c:numRef>
              <c:f>Plan1!$B$1:$B$5</c:f>
              <c:numCache>
                <c:formatCode>General</c:formatCode>
                <c:ptCount val="5"/>
                <c:pt idx="0">
                  <c:v>11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1</c:v>
                </c:pt>
              </c:numCache>
            </c:numRef>
          </c:val>
        </c:ser>
        <c:dLbls/>
        <c:axId val="107920384"/>
        <c:axId val="108602112"/>
      </c:barChart>
      <c:catAx>
        <c:axId val="107920384"/>
        <c:scaling>
          <c:orientation val="minMax"/>
        </c:scaling>
        <c:axPos val="b"/>
        <c:tickLblPos val="nextTo"/>
        <c:txPr>
          <a:bodyPr/>
          <a:lstStyle/>
          <a:p>
            <a:pPr>
              <a:defRPr lang="pt-BR" sz="1800" kern="120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defRPr>
            </a:pPr>
            <a:endParaRPr lang="pt-BR"/>
          </a:p>
        </c:txPr>
        <c:crossAx val="108602112"/>
        <c:crosses val="autoZero"/>
        <c:auto val="1"/>
        <c:lblAlgn val="ctr"/>
        <c:lblOffset val="100"/>
      </c:catAx>
      <c:valAx>
        <c:axId val="108602112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pt-BR"/>
          </a:p>
        </c:txPr>
        <c:crossAx val="107920384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pPr/>
              <a:t>04/11/2025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pPr/>
              <a:t>‹nº›</a:t>
            </a:fld>
            <a:endParaRPr lang="pt-BR" dirty="0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909478" y="1151883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914324" y="12590409"/>
            <a:ext cx="9649072" cy="2115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Atuação articulada da vigilância em saúde junto aos municípios, hospital regional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 órgãos 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de segurança no enfrentamento oportuno da crise do metanol.</a:t>
            </a:r>
            <a:endParaRPr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985762" y="11733153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 smtClean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</a:t>
            </a: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771448" y="4453817"/>
            <a:ext cx="21217086" cy="24929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54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</a:rPr>
              <a:t>AÇÕES INTEGRADAS DE VIGILÂNCIA EM SAÚDE NA VII GERES NO ENFRENTAMENTO OPORTUNO DA CRISE DO METANOL (2025): VIGILÂNCIA, CAPACITAÇÃO E MONITORAMENTO.</a:t>
            </a: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842886" y="7420729"/>
            <a:ext cx="21788644" cy="3526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Janaina Angelo Rufino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Maria Auxiliadora de Sá Magalhães Santos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Luciano Lindolfo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Ana Beatriz </a:t>
            </a:r>
            <a:r>
              <a:rPr lang="pt-BR" sz="2800" b="1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Calixto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Alves</a:t>
            </a:r>
            <a:r>
              <a:rPr lang="pt-BR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Eliane da Silva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Freitas</a:t>
            </a:r>
            <a:r>
              <a:rPr lang="pt-BR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5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Amancio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Cruz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Filgueira</a:t>
            </a:r>
            <a:r>
              <a:rPr lang="pt-BR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6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João Victor Gondim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Silva</a:t>
            </a:r>
            <a:r>
              <a:rPr lang="pt-BR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7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José Soares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Filho</a:t>
            </a:r>
            <a:r>
              <a:rPr lang="pt-BR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8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Milena Stela Freire da Silva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Carvalho</a:t>
            </a:r>
            <a:r>
              <a:rPr lang="pt-BR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9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Aparecida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Raquel </a:t>
            </a: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Nunes </a:t>
            </a:r>
            <a:r>
              <a:rPr lang="pt-BR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Cruz</a:t>
            </a:r>
            <a:r>
              <a:rPr lang="pt-BR" sz="2800" b="1" baseline="300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10</a:t>
            </a:r>
            <a:endParaRPr lang="en-US" sz="2800" b="1" baseline="300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486"/>
              </a:lnSpc>
              <a:spcBef>
                <a:spcPct val="0"/>
              </a:spcBef>
            </a:pP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914324" y="9567847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Saúde de Pernambuco (SES-PE), Recife, Pernambuco. </a:t>
            </a:r>
            <a:r>
              <a:rPr lang="pt-BR" sz="2400" dirty="0"/>
              <a:t>VII GERES, </a:t>
            </a:r>
            <a:r>
              <a:rPr lang="pt-BR" sz="2400" dirty="0" smtClean="0"/>
              <a:t>Salgueiro, </a:t>
            </a:r>
            <a:r>
              <a:rPr lang="pt-BR" sz="2400" dirty="0"/>
              <a:t>Pernambuco, </a:t>
            </a:r>
            <a:r>
              <a:rPr lang="pt-BR" sz="2400" dirty="0" smtClean="0"/>
              <a:t>Brasil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pt-BR" sz="2400" dirty="0"/>
              <a:t>Janaina Angelo Rufino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janainaangelorfn@gmail.com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842886" y="1509073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7" name="TextBox 17"/>
          <p:cNvSpPr txBox="1"/>
          <p:nvPr/>
        </p:nvSpPr>
        <p:spPr>
          <a:xfrm>
            <a:off x="771448" y="1523361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771448" y="2980696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842886" y="31021413"/>
            <a:ext cx="9649072" cy="73558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experiência evidenciou a importância da integração regional e do papel coordenador da vigilância em saúde na gestão de crise sanitária.O desafio inicial de alinhar fluxos de comunicação e padronizar procedimentos foi superado por meio do apoio técnico, capacitação e do acompanhamento contínuo.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Destaca-se a necessidade de estruturar protocolos permanentes de resposta a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emergências e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manter capacitação periódica dos profissionais para garantir prontidão e eficiência.</a:t>
            </a: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  <a:p>
            <a:pPr algn="just">
              <a:lnSpc>
                <a:spcPct val="150000"/>
              </a:lnSpc>
            </a:pP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  <a:p>
            <a:pPr algn="just">
              <a:lnSpc>
                <a:spcPct val="150000"/>
              </a:lnSpc>
            </a:pPr>
            <a:endParaRPr lang="pt-BR" sz="28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  <a:p>
            <a:pPr algn="just">
              <a:lnSpc>
                <a:spcPct val="150000"/>
              </a:lnSpc>
            </a:pP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  <a:p>
            <a:pPr algn="just">
              <a:lnSpc>
                <a:spcPct val="150000"/>
              </a:lnSpc>
            </a:pPr>
            <a:endParaRPr lang="pt-BR" sz="28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  <a:p>
            <a:pPr algn="just">
              <a:lnSpc>
                <a:spcPct val="150000"/>
              </a:lnSpc>
            </a:pP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  <a:p>
            <a:pPr algn="just">
              <a:lnSpc>
                <a:spcPct val="150000"/>
              </a:lnSpc>
            </a:pPr>
            <a:endParaRPr lang="pt-BR" sz="28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  <a:p>
            <a:r>
              <a:rPr lang="pt-BR" sz="2800" dirty="0"/>
              <a:t/>
            </a:r>
            <a:br>
              <a:rPr lang="pt-BR" sz="2800" dirty="0"/>
            </a:b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700010" y="3009271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272966" y="1159027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15842" y="12804723"/>
            <a:ext cx="9649072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Relatar a experiência da VII GERES na coordenação de ações de saúde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integradas em seu território.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Fortalecer a estrutura de resposta rápida, qualificação técnica dos municípios e da rede de monitoramento e fiscalização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.</a:t>
            </a: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87280" y="11733153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272966" y="1587655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344404" y="17162441"/>
            <a:ext cx="9505055" cy="7142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Realizada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inspeções conjuntas e apreensão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de centenas de produtos irregulares, mitigação e eliminação de fontes potenciais de intoxicação. Notificação de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11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casos suspeitos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, 02 casos confirmados, 01 óbito, 06 casos descartados e 03 em investigação,sendo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1ª regional do sertão central a notificar casos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suspeitos. Realizada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12 reuniões sobre pactuações e planejamento de ações, capacitação teórica-prática,criação de instrumento de monitoramento diário e coleta de amostra oportuna.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articulação entre os níveis de gestão ampliou a capacidade de resposta.</a:t>
            </a: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272966" y="1594799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130090" y="2994984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272966" y="31307165"/>
            <a:ext cx="9649072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atuação integrada da Vigilância em Saúde na VII GERES e dos municípios demonstrou que a cooperação e a resposta técnica rápida são fundamentais para conter riscos à saúde pública.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Recomenda-se institucionalizar planos regionais de contingência, investir em capacitação continuada e fortalecer a vigilância laboratorial e intersetorial. De modo a consolidar protocolos de resposta e replicar experiências exitosas em outras áreas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.</a:t>
            </a: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1915776" y="30021281"/>
            <a:ext cx="9979619" cy="732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</a:t>
            </a:r>
            <a:r>
              <a:rPr lang="en-US" sz="4000" dirty="0" smtClean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RECOMENDAÇÕES</a:t>
            </a:r>
            <a:endParaRPr lang="en-US" sz="400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aphicFrame>
        <p:nvGraphicFramePr>
          <p:cNvPr id="27" name="Gráfico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35022099"/>
              </p:ext>
            </p:extLst>
          </p:nvPr>
        </p:nvGraphicFramePr>
        <p:xfrm>
          <a:off x="13001634" y="24330043"/>
          <a:ext cx="7971277" cy="4848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13588677" y="29294759"/>
            <a:ext cx="5256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 smtClean="0"/>
              <a:t>Fonte: CIEVS-PE/VII GERES.*Dados até 31/10/25</a:t>
            </a:r>
            <a:endParaRPr lang="pt-BR" sz="1800" dirty="0"/>
          </a:p>
        </p:txBody>
      </p:sp>
      <p:pic>
        <p:nvPicPr>
          <p:cNvPr id="29" name="Imagem 28" descr="28e75fb1-fe12-4dc9-895a-852bedad8914.JPG"/>
          <p:cNvPicPr>
            <a:picLocks noChangeAspect="1"/>
          </p:cNvPicPr>
          <p:nvPr/>
        </p:nvPicPr>
        <p:blipFill>
          <a:blip r:embed="rId3">
            <a:lum contrast="-20000"/>
          </a:blip>
          <a:srcRect l="3259" t="17108" r="13645" b="23625"/>
          <a:stretch>
            <a:fillRect/>
          </a:stretch>
        </p:blipFill>
        <p:spPr>
          <a:xfrm>
            <a:off x="1914456" y="22734605"/>
            <a:ext cx="6965441" cy="6624000"/>
          </a:xfrm>
          <a:prstGeom prst="rect">
            <a:avLst/>
          </a:prstGeom>
        </p:spPr>
      </p:pic>
      <p:sp>
        <p:nvSpPr>
          <p:cNvPr id="30" name="TextBox 16"/>
          <p:cNvSpPr txBox="1"/>
          <p:nvPr/>
        </p:nvSpPr>
        <p:spPr>
          <a:xfrm>
            <a:off x="985762" y="16376623"/>
            <a:ext cx="9505055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partir da notificação de casos suspeitos de intoxicação por metanol em setembro de 2025</a:t>
            </a:r>
            <a:r>
              <a:rPr lang="pt-BR" sz="2800" dirty="0" smtClean="0"/>
              <a:t>,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a  VII GERES mobilizou as equipes municipais de vigilância sanitária,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epidemiológica e CIEVS,hospital regional,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promovendo capacitação técnica imediata.Foram organizadas ações de fiscalização conjunta nos municípios, com suporte técnico da GERES e articulação com a Secretaria Estadual de Saúde, APEVISA Nível Central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órgãos 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de segurança.O monitoramento foi mantido com acompanhamento diário</a:t>
            </a:r>
            <a:r>
              <a:rPr lang="pt-BR" sz="28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.</a:t>
            </a:r>
            <a:endParaRPr lang="pt-BR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</TotalTime>
  <Words>442</Words>
  <Application>Microsoft Office PowerPoint</Application>
  <PresentationFormat>Personalizar</PresentationFormat>
  <Paragraphs>25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Janaina</cp:lastModifiedBy>
  <cp:revision>42</cp:revision>
  <dcterms:created xsi:type="dcterms:W3CDTF">2025-09-30T13:28:19Z</dcterms:created>
  <dcterms:modified xsi:type="dcterms:W3CDTF">2025-11-05T01:44:28Z</dcterms:modified>
</cp:coreProperties>
</file>