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</p:sldIdLst>
  <p:sldSz cx="23402925" cy="40325675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755360" y="12526920"/>
            <a:ext cx="19892160" cy="864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170000" y="9435960"/>
            <a:ext cx="21062160" cy="2338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5A62E4-C264-44B0-A2D6-7282192665F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48F4758E-B248-45F5-B96B-FFA20C1F86D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257C584D-A940-4D9A-88C6-5356F20E368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14B8331-C8E9-4802-AA21-E0BBC47C9A1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D38D99CE-2D73-4548-B92F-94F117DDB84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755360" y="12526920"/>
            <a:ext cx="19892160" cy="864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1170000" y="9435960"/>
            <a:ext cx="21062160" cy="2338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5680B331-7A96-4013-8394-17C415C3B39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F77061AD-6409-455A-96B2-BD0340A5194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755360" y="12526920"/>
            <a:ext cx="19892160" cy="864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170000" y="9435960"/>
            <a:ext cx="10278000" cy="2338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11962440" y="9435960"/>
            <a:ext cx="10278000" cy="2338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9C2B39E6-1C68-4112-92CD-0AFADF51589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9788FEE9-A22D-4993-9942-716B52D84EC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755360" y="12526920"/>
            <a:ext cx="19892160" cy="864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25404E9E-90B4-4D36-9CC6-0A8F4B9FCF1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3194E63E-A1CF-4DD3-81A8-648E976091D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1755360" y="12526920"/>
            <a:ext cx="19892160" cy="864360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</a:pPr>
            <a:r>
              <a:rPr b="0" lang="pt-BR" sz="17500" spc="-1" strike="noStrike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175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CF7F7911-A39E-4DF5-A9AA-967CE69DDE0C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170000" y="1605600"/>
            <a:ext cx="7698960" cy="68324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buNone/>
            </a:pPr>
            <a:r>
              <a:rPr b="1" lang="pt-BR" sz="8000" spc="-1" strike="noStrike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9149760" y="1605600"/>
            <a:ext cx="13082400" cy="344163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pc="-1" strike="noStrike">
                <a:solidFill>
                  <a:schemeClr val="dk1"/>
                </a:solidFill>
                <a:latin typeface="Calibri"/>
              </a:rPr>
              <a:t>Segundo nível</a:t>
            </a:r>
            <a:endParaRPr b="0" lang="pt-BR" sz="11200" spc="-1" strike="noStrike">
              <a:solidFill>
                <a:schemeClr val="dk1"/>
              </a:solidFill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pc="-1" strike="noStrike">
                <a:solidFill>
                  <a:schemeClr val="dk1"/>
                </a:solidFill>
                <a:latin typeface="Calibri"/>
              </a:rPr>
              <a:t>Terceiro nível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Quarto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Quinto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1170000" y="8438400"/>
            <a:ext cx="7698960" cy="275835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indent="0" defTabSz="3641760">
              <a:lnSpc>
                <a:spcPct val="100000"/>
              </a:lnSpc>
              <a:spcBef>
                <a:spcPts val="1120"/>
              </a:spcBef>
              <a:buNone/>
              <a:tabLst>
                <a:tab algn="l" pos="0"/>
              </a:tabLst>
            </a:pPr>
            <a:r>
              <a:rPr b="0" lang="pt-BR" sz="56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5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dt" idx="28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29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30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9F80B4D2-FE44-47DF-91BD-ABFF69CD1961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87120" y="28227960"/>
            <a:ext cx="14041440" cy="33321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buNone/>
            </a:pPr>
            <a:r>
              <a:rPr b="1" lang="pt-BR" sz="8000" spc="-1" strike="noStrike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87120" y="3603240"/>
            <a:ext cx="14041440" cy="2419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Clique para editar o formato de texto dos tópicos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2.º nível de tópicos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3.º nível de tópicos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4.º nível de tópicos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5.º nível de tópicos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6.º nível de tópicos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7.º nível de tópicos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587120" y="31560480"/>
            <a:ext cx="14041440" cy="473220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indent="0" defTabSz="3641760">
              <a:lnSpc>
                <a:spcPct val="100000"/>
              </a:lnSpc>
              <a:spcBef>
                <a:spcPts val="1120"/>
              </a:spcBef>
              <a:buNone/>
              <a:tabLst>
                <a:tab algn="l" pos="0"/>
              </a:tabLst>
            </a:pPr>
            <a:r>
              <a:rPr b="0" lang="pt-BR" sz="56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5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dt" idx="31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ftr" idx="32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sldNum" idx="33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80205A37-938F-4E6E-8152-08D28144F000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2160" cy="67204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</a:pPr>
            <a:r>
              <a:rPr b="0" lang="pt-BR" sz="17500" spc="-1" strike="noStrike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175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170000" y="9409320"/>
            <a:ext cx="21062160" cy="266126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 vert="eaVer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pc="-1" strike="noStrike">
                <a:solidFill>
                  <a:schemeClr val="dk1"/>
                </a:solidFill>
                <a:latin typeface="Calibri"/>
              </a:rPr>
              <a:t>Segundo nível</a:t>
            </a:r>
            <a:endParaRPr b="0" lang="pt-BR" sz="11200" spc="-1" strike="noStrike">
              <a:solidFill>
                <a:schemeClr val="dk1"/>
              </a:solidFill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pc="-1" strike="noStrike">
                <a:solidFill>
                  <a:schemeClr val="dk1"/>
                </a:solidFill>
                <a:latin typeface="Calibri"/>
              </a:rPr>
              <a:t>Terceiro nível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Quarto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Quinto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dt" idx="4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ftr" idx="5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sldNum" idx="6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8AE5E157-A785-47F4-B53B-ED3C09021E48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6967160" y="1614960"/>
            <a:ext cx="5265360" cy="3440700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 vert="eaVert">
            <a:noAutofit/>
          </a:bodyPr>
          <a:p>
            <a:pPr indent="0" algn="ctr" defTabSz="3641760">
              <a:lnSpc>
                <a:spcPct val="100000"/>
              </a:lnSpc>
              <a:buNone/>
            </a:pPr>
            <a:r>
              <a:rPr b="0" lang="pt-BR" sz="17500" spc="-1" strike="noStrike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175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170000" y="1614960"/>
            <a:ext cx="15406560" cy="3440700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 vert="eaVer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pc="-1" strike="noStrike">
                <a:solidFill>
                  <a:schemeClr val="dk1"/>
                </a:solidFill>
                <a:latin typeface="Calibri"/>
              </a:rPr>
              <a:t>Segundo nível</a:t>
            </a:r>
            <a:endParaRPr b="0" lang="pt-BR" sz="11200" spc="-1" strike="noStrike">
              <a:solidFill>
                <a:schemeClr val="dk1"/>
              </a:solidFill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pc="-1" strike="noStrike">
                <a:solidFill>
                  <a:schemeClr val="dk1"/>
                </a:solidFill>
                <a:latin typeface="Calibri"/>
              </a:rPr>
              <a:t>Terceiro nível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Quarto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Quinto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dt" idx="7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ftr" idx="8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sldNum" idx="9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A2D60FAB-DB23-47D7-8CA8-AF3E966664F6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2160" cy="67204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</a:pPr>
            <a:r>
              <a:rPr b="0" lang="pt-BR" sz="17500" spc="-1" strike="noStrike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175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170000" y="9409320"/>
            <a:ext cx="21062160" cy="266126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12700" spc="-1" strike="noStrike">
              <a:solidFill>
                <a:schemeClr val="dk1"/>
              </a:solidFill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pc="-1" strike="noStrike">
                <a:solidFill>
                  <a:schemeClr val="dk1"/>
                </a:solidFill>
                <a:latin typeface="Calibri"/>
              </a:rPr>
              <a:t>Segundo nível</a:t>
            </a:r>
            <a:endParaRPr b="0" lang="pt-BR" sz="11200" spc="-1" strike="noStrike">
              <a:solidFill>
                <a:schemeClr val="dk1"/>
              </a:solidFill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pc="-1" strike="noStrike">
                <a:solidFill>
                  <a:schemeClr val="dk1"/>
                </a:solidFill>
                <a:latin typeface="Calibri"/>
              </a:rPr>
              <a:t>Terceiro nível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Quarto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Quinto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0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11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12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B928E56B-24E0-4FBC-BEAB-27A67152222D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848600" y="25913160"/>
            <a:ext cx="19892160" cy="80089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indent="0" defTabSz="3641760">
              <a:lnSpc>
                <a:spcPct val="100000"/>
              </a:lnSpc>
              <a:buNone/>
            </a:pPr>
            <a:r>
              <a:rPr b="1" lang="pt-BR" sz="15900" spc="-1" strike="noStrike" cap="all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159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1848600" y="17091720"/>
            <a:ext cx="19892160" cy="88207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spcBef>
                <a:spcPts val="1599"/>
              </a:spcBef>
              <a:buNone/>
              <a:tabLst>
                <a:tab algn="l" pos="0"/>
              </a:tabLst>
            </a:pPr>
            <a:r>
              <a:rPr b="0" lang="pt-BR" sz="80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Clique para editar os estilos do texto mestre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13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ftr" idx="14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sldNum" idx="15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8E9ADE34-B7E3-4644-985D-E2E72CB22E16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2160" cy="67204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</a:pPr>
            <a:r>
              <a:rPr b="0" lang="pt-BR" sz="17500" spc="-1" strike="noStrike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175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170000" y="9409320"/>
            <a:ext cx="10335960" cy="266126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12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11200" spc="-1" strike="noStrike">
              <a:solidFill>
                <a:schemeClr val="dk1"/>
              </a:solidFill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9600" spc="-1" strike="noStrike">
                <a:solidFill>
                  <a:schemeClr val="dk1"/>
                </a:solidFill>
                <a:latin typeface="Calibri"/>
              </a:rPr>
              <a:t>Segundo nível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Terceiro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7200" spc="-1" strike="noStrike">
                <a:solidFill>
                  <a:schemeClr val="dk1"/>
                </a:solidFill>
                <a:latin typeface="Calibri"/>
              </a:rPr>
              <a:t>Quarto nível</a:t>
            </a: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7200" spc="-1" strike="noStrike">
                <a:solidFill>
                  <a:schemeClr val="dk1"/>
                </a:solidFill>
                <a:latin typeface="Calibri"/>
              </a:rPr>
              <a:t>Quinto nível</a:t>
            </a: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1896560" y="9409320"/>
            <a:ext cx="10335960" cy="266126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12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11200" spc="-1" strike="noStrike">
              <a:solidFill>
                <a:schemeClr val="dk1"/>
              </a:solidFill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9600" spc="-1" strike="noStrike">
                <a:solidFill>
                  <a:schemeClr val="dk1"/>
                </a:solidFill>
                <a:latin typeface="Calibri"/>
              </a:rPr>
              <a:t>Segundo nível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Terceiro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7200" spc="-1" strike="noStrike">
                <a:solidFill>
                  <a:schemeClr val="dk1"/>
                </a:solidFill>
                <a:latin typeface="Calibri"/>
              </a:rPr>
              <a:t>Quarto nível</a:t>
            </a: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7200" spc="-1" strike="noStrike">
                <a:solidFill>
                  <a:schemeClr val="dk1"/>
                </a:solidFill>
                <a:latin typeface="Calibri"/>
              </a:rPr>
              <a:t>Quinto nível</a:t>
            </a: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dt" idx="16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ftr" idx="17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sldNum" idx="18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888252C7-2F20-468B-9768-4346B38258FC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2160" cy="67204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</a:pPr>
            <a:r>
              <a:rPr b="0" lang="pt-BR" sz="17500" spc="-1" strike="noStrike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175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1170000" y="9026640"/>
            <a:ext cx="10339920" cy="37616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spcBef>
                <a:spcPts val="1919"/>
              </a:spcBef>
              <a:buNone/>
              <a:tabLst>
                <a:tab algn="l" pos="0"/>
              </a:tabLst>
            </a:pPr>
            <a:r>
              <a:rPr b="1" lang="pt-BR" sz="96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1170000" y="12788640"/>
            <a:ext cx="10339920" cy="23233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Segundo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7200" spc="-1" strike="noStrike">
                <a:solidFill>
                  <a:schemeClr val="dk1"/>
                </a:solidFill>
                <a:latin typeface="Calibri"/>
              </a:rPr>
              <a:t>Terceiro nível</a:t>
            </a: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6400" spc="-1" strike="noStrike">
                <a:solidFill>
                  <a:schemeClr val="dk1"/>
                </a:solidFill>
                <a:latin typeface="Calibri"/>
              </a:rPr>
              <a:t>Quarto nível</a:t>
            </a:r>
            <a:endParaRPr b="0" lang="pt-BR" sz="6400" spc="-1" strike="noStrike">
              <a:solidFill>
                <a:schemeClr val="dk1"/>
              </a:solidFill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6400" spc="-1" strike="noStrike">
                <a:solidFill>
                  <a:schemeClr val="dk1"/>
                </a:solidFill>
                <a:latin typeface="Calibri"/>
              </a:rPr>
              <a:t>Quinto nível</a:t>
            </a:r>
            <a:endParaRPr b="0" lang="pt-BR" sz="6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11888280" y="9026640"/>
            <a:ext cx="10343880" cy="37616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spcBef>
                <a:spcPts val="1919"/>
              </a:spcBef>
              <a:buNone/>
              <a:tabLst>
                <a:tab algn="l" pos="0"/>
              </a:tabLst>
            </a:pPr>
            <a:r>
              <a:rPr b="1" lang="pt-BR" sz="96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11888280" y="12788640"/>
            <a:ext cx="10343880" cy="23233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pc="-1" strike="noStrike">
                <a:solidFill>
                  <a:schemeClr val="dk1"/>
                </a:solidFill>
                <a:latin typeface="Calibri"/>
              </a:rPr>
              <a:t>Clique para editar os estilos do texto mestre</a:t>
            </a:r>
            <a:endParaRPr b="0" lang="pt-BR" sz="9600" spc="-1" strike="noStrike">
              <a:solidFill>
                <a:schemeClr val="dk1"/>
              </a:solidFill>
              <a:latin typeface="Calibri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pc="-1" strike="noStrike">
                <a:solidFill>
                  <a:schemeClr val="dk1"/>
                </a:solidFill>
                <a:latin typeface="Calibri"/>
              </a:rPr>
              <a:t>Segundo nível</a:t>
            </a:r>
            <a:endParaRPr b="0" lang="pt-BR" sz="8000" spc="-1" strike="noStrike">
              <a:solidFill>
                <a:schemeClr val="dk1"/>
              </a:solidFill>
              <a:latin typeface="Calibri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7200" spc="-1" strike="noStrike">
                <a:solidFill>
                  <a:schemeClr val="dk1"/>
                </a:solidFill>
                <a:latin typeface="Calibri"/>
              </a:rPr>
              <a:t>Terceiro nível</a:t>
            </a:r>
            <a:endParaRPr b="0" lang="pt-BR" sz="7200" spc="-1" strike="noStrike">
              <a:solidFill>
                <a:schemeClr val="dk1"/>
              </a:solidFill>
              <a:latin typeface="Calibri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6400" spc="-1" strike="noStrike">
                <a:solidFill>
                  <a:schemeClr val="dk1"/>
                </a:solidFill>
                <a:latin typeface="Calibri"/>
              </a:rPr>
              <a:t>Quarto nível</a:t>
            </a:r>
            <a:endParaRPr b="0" lang="pt-BR" sz="6400" spc="-1" strike="noStrike">
              <a:solidFill>
                <a:schemeClr val="dk1"/>
              </a:solidFill>
              <a:latin typeface="Calibri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6400" spc="-1" strike="noStrike">
                <a:solidFill>
                  <a:schemeClr val="dk1"/>
                </a:solidFill>
                <a:latin typeface="Calibri"/>
              </a:rPr>
              <a:t>Quinto nível</a:t>
            </a:r>
            <a:endParaRPr b="0" lang="pt-BR" sz="6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dt" idx="19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7"/>
          <p:cNvSpPr>
            <a:spLocks noGrp="1"/>
          </p:cNvSpPr>
          <p:nvPr>
            <p:ph type="ftr" idx="20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8"/>
          <p:cNvSpPr>
            <a:spLocks noGrp="1"/>
          </p:cNvSpPr>
          <p:nvPr>
            <p:ph type="sldNum" idx="21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6AE49B64-D282-4260-A25C-82007FB52F34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2160" cy="67204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</a:pPr>
            <a:r>
              <a:rPr b="0" lang="pt-BR" sz="17500" spc="-1" strike="noStrike">
                <a:solidFill>
                  <a:schemeClr val="dk1"/>
                </a:solidFill>
                <a:latin typeface="Calibri"/>
              </a:rPr>
              <a:t>Clique para editar o estilo do título mestre</a:t>
            </a:r>
            <a:endParaRPr b="0" lang="pt-BR" sz="175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dt" idx="22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ftr" idx="23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sldNum" idx="24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F883A02E-C471-4263-96B2-281A4FE1F3F2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9280" cy="40315680"/>
          </a:xfrm>
          <a:prstGeom prst="rect">
            <a:avLst/>
          </a:prstGeom>
          <a:ln w="0">
            <a:noFill/>
          </a:ln>
        </p:spPr>
      </p:pic>
      <p:sp>
        <p:nvSpPr>
          <p:cNvPr id="59" name="PlaceHolder 1"/>
          <p:cNvSpPr>
            <a:spLocks noGrp="1"/>
          </p:cNvSpPr>
          <p:nvPr>
            <p:ph type="dt" idx="25"/>
          </p:nvPr>
        </p:nvSpPr>
        <p:spPr>
          <a:xfrm>
            <a:off x="117000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</a:pPr>
            <a:r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&lt;data/hora&gt;</a:t>
            </a:r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ftr" idx="26"/>
          </p:nvPr>
        </p:nvSpPr>
        <p:spPr>
          <a:xfrm>
            <a:off x="7995960" y="37375920"/>
            <a:ext cx="741060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sldNum" idx="27"/>
          </p:nvPr>
        </p:nvSpPr>
        <p:spPr>
          <a:xfrm>
            <a:off x="16772040" y="37375920"/>
            <a:ext cx="5460480" cy="21466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def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</a:pPr>
            <a:fld id="{11A68EFD-47B2-4DD5-8BF0-5170704987D2}" type="slidenum">
              <a:rPr b="0" lang="pt-BR" sz="48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pt-BR" sz="4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 14"/>
          <p:cNvSpPr/>
          <p:nvPr/>
        </p:nvSpPr>
        <p:spPr>
          <a:xfrm>
            <a:off x="434160" y="9117000"/>
            <a:ext cx="22509720" cy="1050480"/>
          </a:xfrm>
          <a:custGeom>
            <a:avLst/>
            <a:gdLst>
              <a:gd name="textAreaLeft" fmla="*/ 0 w 22509720"/>
              <a:gd name="textAreaRight" fmla="*/ 22510080 w 22509720"/>
              <a:gd name="textAreaTop" fmla="*/ 0 h 1050480"/>
              <a:gd name="textAreaBottom" fmla="*/ 1050840 h 1050480"/>
            </a:gdLst>
            <a:ah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TextBox 16"/>
          <p:cNvSpPr/>
          <p:nvPr/>
        </p:nvSpPr>
        <p:spPr>
          <a:xfrm>
            <a:off x="411480" y="10208880"/>
            <a:ext cx="22505040" cy="207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Criação de materiais gráficos (cards) e checklist para apoiar gestores na elaboração e revisão dos instrumentos de planejamento do SUS.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TextBox 17"/>
          <p:cNvSpPr/>
          <p:nvPr/>
        </p:nvSpPr>
        <p:spPr>
          <a:xfrm>
            <a:off x="434160" y="9189000"/>
            <a:ext cx="22302360" cy="8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pc="-1" strike="noStrike">
                <a:solidFill>
                  <a:srgbClr val="ffffff"/>
                </a:solidFill>
                <a:latin typeface="Montserrat"/>
                <a:ea typeface="Open Sans"/>
              </a:rPr>
              <a:t>OBJETIVO DA EXPERIÊNCIA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Box 55"/>
          <p:cNvSpPr/>
          <p:nvPr/>
        </p:nvSpPr>
        <p:spPr>
          <a:xfrm>
            <a:off x="434160" y="4388400"/>
            <a:ext cx="22482000" cy="237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ct val="100000"/>
              </a:lnSpc>
            </a:pPr>
            <a:r>
              <a:rPr b="1" lang="pt-BR" sz="5200" spc="-1" strike="noStrike">
                <a:solidFill>
                  <a:srgbClr val="0089cd"/>
                </a:solidFill>
                <a:latin typeface="Montserrat"/>
                <a:ea typeface="League Spartan"/>
              </a:rPr>
              <a:t>ESTRATÉGIAS DE COMUNICAÇÃO PARA APOIAR O PLANEJAMENTO EM SAÚDE EM PERNAMBUCO: AÇÃO DO APOIO INSTITUCIONAL FEDERAL</a:t>
            </a:r>
            <a:endParaRPr b="0" lang="pt-BR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TextBox 57"/>
          <p:cNvSpPr/>
          <p:nvPr/>
        </p:nvSpPr>
        <p:spPr>
          <a:xfrm>
            <a:off x="756360" y="7567200"/>
            <a:ext cx="21674160" cy="130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5119"/>
              </a:lnSpc>
            </a:pPr>
            <a:r>
              <a:rPr b="0" lang="en-US" sz="2400" spc="-1" strike="noStrike">
                <a:solidFill>
                  <a:srgbClr val="000000"/>
                </a:solidFill>
                <a:latin typeface="Montserrat"/>
                <a:ea typeface="Open Sans"/>
              </a:rPr>
              <a:t>¹</a:t>
            </a:r>
            <a:r>
              <a:rPr b="0" lang="pt-BR" sz="2400" spc="-1" strike="noStrike">
                <a:solidFill>
                  <a:schemeClr val="dk1"/>
                </a:solidFill>
                <a:latin typeface="Calibri"/>
                <a:ea typeface="Open Sans"/>
              </a:rPr>
              <a:t>Superintendência Estadual do Ministério da Saúde em Pernambuco (SEMS-PE)</a:t>
            </a:r>
            <a:r>
              <a:rPr b="0" lang="en-US" sz="2400" spc="-1" strike="noStrike">
                <a:solidFill>
                  <a:srgbClr val="000000"/>
                </a:solidFill>
                <a:latin typeface="Montserrat"/>
                <a:ea typeface="Open Sans"/>
              </a:rPr>
              <a:t>, Recife, Pernambuco. ²Residência em Saúde Coletiva, Recife, Pernambuco.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3641760">
              <a:lnSpc>
                <a:spcPts val="5119"/>
              </a:lnSpc>
            </a:pPr>
            <a:r>
              <a:rPr b="0" lang="en-US" sz="2400" spc="-1" strike="noStrike">
                <a:solidFill>
                  <a:srgbClr val="000000"/>
                </a:solidFill>
                <a:latin typeface="Montserrat"/>
                <a:ea typeface="Open Sans"/>
              </a:rPr>
              <a:t>*Autor correspondente: roberta.amorim@saude.gov.br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Freeform 14"/>
          <p:cNvSpPr/>
          <p:nvPr/>
        </p:nvSpPr>
        <p:spPr>
          <a:xfrm>
            <a:off x="378360" y="14358240"/>
            <a:ext cx="22594320" cy="1050480"/>
          </a:xfrm>
          <a:custGeom>
            <a:avLst/>
            <a:gdLst>
              <a:gd name="textAreaLeft" fmla="*/ 0 w 22594320"/>
              <a:gd name="textAreaRight" fmla="*/ 22594680 w 22594320"/>
              <a:gd name="textAreaTop" fmla="*/ 0 h 1050480"/>
              <a:gd name="textAreaBottom" fmla="*/ 1050840 h 1050480"/>
            </a:gdLst>
            <a:ah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TextBox 16"/>
          <p:cNvSpPr/>
          <p:nvPr/>
        </p:nvSpPr>
        <p:spPr>
          <a:xfrm>
            <a:off x="406080" y="15564960"/>
            <a:ext cx="22566600" cy="348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As produções foram realizadas no período de janeiro de 2024 a junho de 2025. Foram idealizadas a partir da escuta em eventos e identificação de dificuldades na utilização dos instrumentos de planejamento do SUS. Iniciou-se com levantamento normativo e seguiu-se para criação dos cards e check list digitais com linguagem acessível e layout atrativo, contendo informações-chave e prazos para os gestores, técnicos e conselheiros municipais e estaduais. O material foi disponibilizado no canal de comunicação da SEMS/PE no whatsapp, e-mails e eventos.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TextBox 17"/>
          <p:cNvSpPr/>
          <p:nvPr/>
        </p:nvSpPr>
        <p:spPr>
          <a:xfrm>
            <a:off x="378360" y="14430240"/>
            <a:ext cx="23235480" cy="8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pc="-1" strike="noStrike">
                <a:solidFill>
                  <a:srgbClr val="ffffff"/>
                </a:solidFill>
                <a:latin typeface="Montserrat"/>
                <a:ea typeface="Open Sans"/>
              </a:rPr>
              <a:t>DESCRIÇÃO DA EXPERIÊNCIA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Freeform 14"/>
          <p:cNvSpPr/>
          <p:nvPr/>
        </p:nvSpPr>
        <p:spPr>
          <a:xfrm>
            <a:off x="300600" y="29667960"/>
            <a:ext cx="22672080" cy="1050480"/>
          </a:xfrm>
          <a:custGeom>
            <a:avLst/>
            <a:gdLst>
              <a:gd name="textAreaLeft" fmla="*/ 0 w 22672080"/>
              <a:gd name="textAreaRight" fmla="*/ 22672440 w 22672080"/>
              <a:gd name="textAreaTop" fmla="*/ 0 h 1050480"/>
              <a:gd name="textAreaBottom" fmla="*/ 1050840 h 1050480"/>
            </a:gdLst>
            <a:ah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TextBox 16"/>
          <p:cNvSpPr/>
          <p:nvPr/>
        </p:nvSpPr>
        <p:spPr>
          <a:xfrm>
            <a:off x="261000" y="30756240"/>
            <a:ext cx="22655160" cy="416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A produção contribuiu para apoiar técnicos, gestores e conselheiros da complexidade técnica dos instrumentos de planejamento, facilitando a apropriação e fortalecendo a cultura do planejamento no SUS. A adesão ao material aponta sua efetividade como ferramenta de apoio técnico-pedagógico. A linguagem visual e foco na aplicabilidade direta foram diferenciais que potencializam o alcance e uso prático das ferramentas criadas. O material foi compartilhado e replicado nos SEINPs de todos os Estados.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TextBox 17"/>
          <p:cNvSpPr/>
          <p:nvPr/>
        </p:nvSpPr>
        <p:spPr>
          <a:xfrm>
            <a:off x="0" y="29739960"/>
            <a:ext cx="23315400" cy="8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pc="-1" strike="noStrike">
                <a:solidFill>
                  <a:srgbClr val="ffffff"/>
                </a:solidFill>
                <a:latin typeface="Open Sans"/>
                <a:ea typeface="Open Sans"/>
              </a:rPr>
              <a:t>APRENDIZADO E ANÁLISE CRÍTICA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Freeform 14"/>
          <p:cNvSpPr/>
          <p:nvPr/>
        </p:nvSpPr>
        <p:spPr>
          <a:xfrm>
            <a:off x="408240" y="11198160"/>
            <a:ext cx="22536000" cy="1050480"/>
          </a:xfrm>
          <a:custGeom>
            <a:avLst/>
            <a:gdLst>
              <a:gd name="textAreaLeft" fmla="*/ 0 w 22536000"/>
              <a:gd name="textAreaRight" fmla="*/ 22536360 w 22536000"/>
              <a:gd name="textAreaTop" fmla="*/ 0 h 1050480"/>
              <a:gd name="textAreaBottom" fmla="*/ 1050840 h 1050480"/>
            </a:gdLst>
            <a:ah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TextBox 16"/>
          <p:cNvSpPr/>
          <p:nvPr/>
        </p:nvSpPr>
        <p:spPr>
          <a:xfrm>
            <a:off x="406080" y="12182760"/>
            <a:ext cx="22538160" cy="276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Apoiar técnicos, gestores e conselheiros de saúde na utilização de forma qualificada dos instrumentos de planejamento do SUS por meio de recursos educativos que facilitem a compreensão dos prazos, conteúdos e funções do Plano de Saúde, da Programação Anual de Saúde e dos Relatórios de Gestão.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TextBox 17"/>
          <p:cNvSpPr/>
          <p:nvPr/>
        </p:nvSpPr>
        <p:spPr>
          <a:xfrm>
            <a:off x="408240" y="11270160"/>
            <a:ext cx="22328280" cy="8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pc="-1" strike="noStrike">
                <a:solidFill>
                  <a:srgbClr val="ffffff"/>
                </a:solidFill>
                <a:latin typeface="Montserrat"/>
                <a:ea typeface="Open Sans"/>
              </a:rPr>
              <a:t>OBJETIVOS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Freeform 14"/>
          <p:cNvSpPr/>
          <p:nvPr/>
        </p:nvSpPr>
        <p:spPr>
          <a:xfrm>
            <a:off x="274320" y="19008720"/>
            <a:ext cx="22698360" cy="1050480"/>
          </a:xfrm>
          <a:custGeom>
            <a:avLst/>
            <a:gdLst>
              <a:gd name="textAreaLeft" fmla="*/ 0 w 22698360"/>
              <a:gd name="textAreaRight" fmla="*/ 22698720 w 22698360"/>
              <a:gd name="textAreaTop" fmla="*/ 0 h 1050480"/>
              <a:gd name="textAreaBottom" fmla="*/ 1050840 h 1050480"/>
            </a:gdLst>
            <a:ah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TextBox 16"/>
          <p:cNvSpPr/>
          <p:nvPr/>
        </p:nvSpPr>
        <p:spPr>
          <a:xfrm>
            <a:off x="274320" y="19949400"/>
            <a:ext cx="22655160" cy="348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Foram produzidos cinco cards (1°RDQA, RAG, PS, Conferência e Conselheiros) e um “Checklist para Plano de Saúde 2026-2029” com linguagem simples, cores padronizadas e ícones intuitivos detalhando prazos e fatores chaves na elaboração. O Checklist foi lançado em Live com os três entes federativos pelo Canal do Youtube DataSUS. Os materiais foram distribuídos em eventos, WhatsApp e e-mails, resultando em alta aceitação e uso espontâneo. A abordagem visual e direta favoreceu o engajamento.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TextBox 17"/>
          <p:cNvSpPr/>
          <p:nvPr/>
        </p:nvSpPr>
        <p:spPr>
          <a:xfrm>
            <a:off x="274320" y="19080720"/>
            <a:ext cx="23227200" cy="8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pc="-1" strike="noStrike">
                <a:solidFill>
                  <a:srgbClr val="ffffff"/>
                </a:solidFill>
                <a:latin typeface="Open Sans"/>
                <a:ea typeface="Open Sans"/>
              </a:rPr>
              <a:t>RESULTADOS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Freeform 14"/>
          <p:cNvSpPr/>
          <p:nvPr/>
        </p:nvSpPr>
        <p:spPr>
          <a:xfrm>
            <a:off x="270000" y="33664680"/>
            <a:ext cx="22646160" cy="1050480"/>
          </a:xfrm>
          <a:custGeom>
            <a:avLst/>
            <a:gdLst>
              <a:gd name="textAreaLeft" fmla="*/ 0 w 22646160"/>
              <a:gd name="textAreaRight" fmla="*/ 22646520 w 22646160"/>
              <a:gd name="textAreaTop" fmla="*/ 0 h 1050480"/>
              <a:gd name="textAreaBottom" fmla="*/ 1050840 h 1050480"/>
            </a:gdLst>
            <a:ah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TextBox 16"/>
          <p:cNvSpPr/>
          <p:nvPr/>
        </p:nvSpPr>
        <p:spPr>
          <a:xfrm>
            <a:off x="270000" y="34839360"/>
            <a:ext cx="22646160" cy="278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A construção de recursos gráficos e checklist qualificados demonstraram ser uma estratégia efetiva para fortalecer a capacidade gestora. A replicabilidade do material e sua fácil atualização tornam um produto técnico relevante para apoio permanente aos municípios. A proposta reafirma a importância da comunicação clara e do suporte técnico contínuo na gestão pública da saúde e reforça a importância do SEINP como apoio institucional local.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extBox 17"/>
          <p:cNvSpPr/>
          <p:nvPr/>
        </p:nvSpPr>
        <p:spPr>
          <a:xfrm>
            <a:off x="270000" y="33736680"/>
            <a:ext cx="23132520" cy="8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pc="-1" strike="noStrike">
                <a:solidFill>
                  <a:srgbClr val="ffffff"/>
                </a:solidFill>
                <a:latin typeface="Open Sans"/>
                <a:ea typeface="Open Sans"/>
              </a:rPr>
              <a:t>CONCLUSÃO E/OU RECOMENDAÇÕES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Retângulo 2"/>
          <p:cNvSpPr/>
          <p:nvPr/>
        </p:nvSpPr>
        <p:spPr>
          <a:xfrm>
            <a:off x="972360" y="6193440"/>
            <a:ext cx="21458160" cy="146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3641760">
              <a:lnSpc>
                <a:spcPct val="107000"/>
              </a:lnSpc>
              <a:spcAft>
                <a:spcPts val="799"/>
              </a:spcAft>
            </a:pP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Roberta Corrêa de Araújo de Amorim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¹*, 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Larissa Oliveira Sá Figueirôa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¹, 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Aline Silva Jerônimo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¹, 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Keren-Hapuque Costa Xavier Lins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¹, 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 Maria Aldilene Dantas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¹, 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 Eliane Maria Medeiros Leal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¹, 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 Rosano Freire Carvalho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¹, 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Ana Luísa Gulard Galvão Beserra da Silva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²,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 Alex José da Silva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²,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 Maria Clara Freitas Monteiro</a:t>
            </a:r>
            <a:r>
              <a:rPr b="1" lang="en-US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²</a:t>
            </a:r>
            <a:r>
              <a:rPr b="1" lang="pt-BR" sz="2800" spc="-1" strike="noStrike">
                <a:solidFill>
                  <a:srgbClr val="000000"/>
                </a:solidFill>
                <a:latin typeface="Montserrat"/>
                <a:ea typeface="Open Sans"/>
              </a:rPr>
              <a:t>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7" name="Imagem 6" descr=""/>
          <p:cNvPicPr/>
          <p:nvPr/>
        </p:nvPicPr>
        <p:blipFill>
          <a:blip r:embed="rId1"/>
          <a:stretch/>
        </p:blipFill>
        <p:spPr>
          <a:xfrm>
            <a:off x="1134360" y="23413680"/>
            <a:ext cx="4945680" cy="6182280"/>
          </a:xfrm>
          <a:prstGeom prst="rect">
            <a:avLst/>
          </a:prstGeom>
          <a:ln w="0">
            <a:noFill/>
          </a:ln>
        </p:spPr>
      </p:pic>
      <p:pic>
        <p:nvPicPr>
          <p:cNvPr id="98" name="Imagem 7" descr=""/>
          <p:cNvPicPr/>
          <p:nvPr/>
        </p:nvPicPr>
        <p:blipFill>
          <a:blip r:embed="rId2"/>
          <a:stretch/>
        </p:blipFill>
        <p:spPr>
          <a:xfrm>
            <a:off x="6223320" y="23429160"/>
            <a:ext cx="4933080" cy="6166440"/>
          </a:xfrm>
          <a:prstGeom prst="rect">
            <a:avLst/>
          </a:prstGeom>
          <a:ln w="0">
            <a:noFill/>
          </a:ln>
        </p:spPr>
      </p:pic>
      <p:pic>
        <p:nvPicPr>
          <p:cNvPr id="99" name="Imagem 8" descr=""/>
          <p:cNvPicPr/>
          <p:nvPr/>
        </p:nvPicPr>
        <p:blipFill>
          <a:blip r:embed="rId3"/>
          <a:stretch/>
        </p:blipFill>
        <p:spPr>
          <a:xfrm>
            <a:off x="11287800" y="23429160"/>
            <a:ext cx="4933080" cy="6166440"/>
          </a:xfrm>
          <a:prstGeom prst="rect">
            <a:avLst/>
          </a:prstGeom>
          <a:ln w="0">
            <a:noFill/>
          </a:ln>
        </p:spPr>
      </p:pic>
      <p:pic>
        <p:nvPicPr>
          <p:cNvPr id="100" name="Imagem 12" descr=""/>
          <p:cNvPicPr/>
          <p:nvPr/>
        </p:nvPicPr>
        <p:blipFill>
          <a:blip r:embed="rId4"/>
          <a:stretch/>
        </p:blipFill>
        <p:spPr>
          <a:xfrm>
            <a:off x="16221240" y="23429160"/>
            <a:ext cx="6062040" cy="6062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Application>LibreOffice/24.2.3.2$Windows_X86_64 LibreOffice_project/433d9c2ded56988e8a90e6b2e771ee4e6a5ab2ba</Application>
  <AppVersion>15.0000</AppVersion>
  <Words>518</Words>
  <Paragraphs>16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  <dc:description/>
  <dc:language>pt-BR</dc:language>
  <cp:lastModifiedBy/>
  <dcterms:modified xsi:type="dcterms:W3CDTF">2025-11-07T11:06:37Z</dcterms:modified>
  <cp:revision>17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Personalizar</vt:lpwstr>
  </property>
  <property fmtid="{D5CDD505-2E9C-101B-9397-08002B2CF9AE}" pid="3" name="Slides">
    <vt:i4>1</vt:i4>
  </property>
</Properties>
</file>