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23402925" cy="40325675"/>
  <p:notesSz cx="6858000" cy="9144000"/>
  <p:defaultTextStyle>
    <a:defPPr>
      <a:defRPr lang="pt-BR"/>
    </a:defPPr>
    <a:lvl1pPr marL="0" algn="l" defTabSz="3641725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1pPr>
    <a:lvl2pPr marL="1820545" algn="l" defTabSz="3641725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2pPr>
    <a:lvl3pPr marL="3641725" algn="l" defTabSz="3641725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3pPr>
    <a:lvl4pPr marL="5462270" algn="l" defTabSz="3641725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4pPr>
    <a:lvl5pPr marL="7283450" algn="l" defTabSz="3641725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5pPr>
    <a:lvl6pPr marL="9103995" algn="l" defTabSz="3641725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6pPr>
    <a:lvl7pPr marL="10924540" algn="l" defTabSz="3641725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7pPr>
    <a:lvl8pPr marL="12745720" algn="l" defTabSz="3641725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8pPr>
    <a:lvl9pPr marL="14566265" algn="l" defTabSz="3641725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2701" userDrawn="1">
          <p15:clr>
            <a:srgbClr val="A4A3A4"/>
          </p15:clr>
        </p15:guide>
        <p15:guide id="2" pos="737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9CD"/>
    <a:srgbClr val="3E409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74"/>
  </p:normalViewPr>
  <p:slideViewPr>
    <p:cSldViewPr showGuides="1">
      <p:cViewPr>
        <p:scale>
          <a:sx n="40" d="100"/>
          <a:sy n="40" d="100"/>
        </p:scale>
        <p:origin x="474" y="-5004"/>
      </p:cViewPr>
      <p:guideLst>
        <p:guide orient="horz" pos="12701"/>
        <p:guide pos="737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 hasCustomPrompt="1"/>
          </p:nvPr>
        </p:nvSpPr>
        <p:spPr>
          <a:xfrm>
            <a:off x="1755220" y="12527099"/>
            <a:ext cx="19892486" cy="8643883"/>
          </a:xfrm>
        </p:spPr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 hasCustomPrompt="1"/>
          </p:nvPr>
        </p:nvSpPr>
        <p:spPr>
          <a:xfrm>
            <a:off x="3510439" y="22851216"/>
            <a:ext cx="16382048" cy="10305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8205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36417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54622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72834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910399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09245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27457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456626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04/11/2025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04/11/2025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 hasCustomPrompt="1"/>
          </p:nvPr>
        </p:nvSpPr>
        <p:spPr>
          <a:xfrm>
            <a:off x="16967121" y="1614900"/>
            <a:ext cx="5265658" cy="34407509"/>
          </a:xfrm>
        </p:spPr>
        <p:txBody>
          <a:bodyPr vert="eaVert"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 hasCustomPrompt="1"/>
          </p:nvPr>
        </p:nvSpPr>
        <p:spPr>
          <a:xfrm>
            <a:off x="1170146" y="1614900"/>
            <a:ext cx="15406926" cy="34407509"/>
          </a:xfrm>
        </p:spPr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04/11/2025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04/11/2025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>
          <a:xfrm>
            <a:off x="1848670" y="25912983"/>
            <a:ext cx="19892486" cy="8009127"/>
          </a:xfrm>
        </p:spPr>
        <p:txBody>
          <a:bodyPr anchor="t"/>
          <a:lstStyle>
            <a:lvl1pPr algn="l">
              <a:defRPr sz="15900" b="1" cap="all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 hasCustomPrompt="1"/>
          </p:nvPr>
        </p:nvSpPr>
        <p:spPr>
          <a:xfrm>
            <a:off x="1848670" y="17091745"/>
            <a:ext cx="19892486" cy="8821238"/>
          </a:xfrm>
        </p:spPr>
        <p:txBody>
          <a:bodyPr anchor="b"/>
          <a:lstStyle>
            <a:lvl1pPr marL="0" indent="0">
              <a:buNone/>
              <a:defRPr sz="8000">
                <a:solidFill>
                  <a:schemeClr val="tx1">
                    <a:tint val="75000"/>
                  </a:schemeClr>
                </a:solidFill>
              </a:defRPr>
            </a:lvl1pPr>
            <a:lvl2pPr marL="1820545" indent="0">
              <a:buNone/>
              <a:defRPr sz="7200">
                <a:solidFill>
                  <a:schemeClr val="tx1">
                    <a:tint val="75000"/>
                  </a:schemeClr>
                </a:solidFill>
              </a:defRPr>
            </a:lvl2pPr>
            <a:lvl3pPr marL="3641725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3pPr>
            <a:lvl4pPr marL="5462270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4pPr>
            <a:lvl5pPr marL="7283450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5pPr>
            <a:lvl6pPr marL="9103995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6pPr>
            <a:lvl7pPr marL="10924540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7pPr>
            <a:lvl8pPr marL="12745720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8pPr>
            <a:lvl9pPr marL="14566265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04/11/2025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 hasCustomPrompt="1"/>
          </p:nvPr>
        </p:nvSpPr>
        <p:spPr>
          <a:xfrm>
            <a:off x="1170146" y="9409327"/>
            <a:ext cx="10336292" cy="26613082"/>
          </a:xfrm>
        </p:spPr>
        <p:txBody>
          <a:bodyPr/>
          <a:lstStyle>
            <a:lvl1pPr>
              <a:defRPr sz="11200"/>
            </a:lvl1pPr>
            <a:lvl2pPr>
              <a:defRPr sz="9600"/>
            </a:lvl2pPr>
            <a:lvl3pPr>
              <a:defRPr sz="8000"/>
            </a:lvl3pPr>
            <a:lvl4pPr>
              <a:defRPr sz="7200"/>
            </a:lvl4pPr>
            <a:lvl5pPr>
              <a:defRPr sz="7200"/>
            </a:lvl5pPr>
            <a:lvl6pPr>
              <a:defRPr sz="7200"/>
            </a:lvl6pPr>
            <a:lvl7pPr>
              <a:defRPr sz="7200"/>
            </a:lvl7pPr>
            <a:lvl8pPr>
              <a:defRPr sz="7200"/>
            </a:lvl8pPr>
            <a:lvl9pPr>
              <a:defRPr sz="72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 hasCustomPrompt="1"/>
          </p:nvPr>
        </p:nvSpPr>
        <p:spPr>
          <a:xfrm>
            <a:off x="11896487" y="9409327"/>
            <a:ext cx="10336292" cy="26613082"/>
          </a:xfrm>
        </p:spPr>
        <p:txBody>
          <a:bodyPr/>
          <a:lstStyle>
            <a:lvl1pPr>
              <a:defRPr sz="11200"/>
            </a:lvl1pPr>
            <a:lvl2pPr>
              <a:defRPr sz="9600"/>
            </a:lvl2pPr>
            <a:lvl3pPr>
              <a:defRPr sz="8000"/>
            </a:lvl3pPr>
            <a:lvl4pPr>
              <a:defRPr sz="7200"/>
            </a:lvl4pPr>
            <a:lvl5pPr>
              <a:defRPr sz="7200"/>
            </a:lvl5pPr>
            <a:lvl6pPr>
              <a:defRPr sz="7200"/>
            </a:lvl6pPr>
            <a:lvl7pPr>
              <a:defRPr sz="7200"/>
            </a:lvl7pPr>
            <a:lvl8pPr>
              <a:defRPr sz="7200"/>
            </a:lvl8pPr>
            <a:lvl9pPr>
              <a:defRPr sz="72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04/11/2025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 hasCustomPrompt="1"/>
          </p:nvPr>
        </p:nvSpPr>
        <p:spPr>
          <a:xfrm>
            <a:off x="1170146" y="9026606"/>
            <a:ext cx="10340356" cy="3761860"/>
          </a:xfrm>
        </p:spPr>
        <p:txBody>
          <a:bodyPr anchor="b"/>
          <a:lstStyle>
            <a:lvl1pPr marL="0" indent="0">
              <a:buNone/>
              <a:defRPr sz="9600" b="1"/>
            </a:lvl1pPr>
            <a:lvl2pPr marL="1820545" indent="0">
              <a:buNone/>
              <a:defRPr sz="8000" b="1"/>
            </a:lvl2pPr>
            <a:lvl3pPr marL="3641725" indent="0">
              <a:buNone/>
              <a:defRPr sz="7200" b="1"/>
            </a:lvl3pPr>
            <a:lvl4pPr marL="5462270" indent="0">
              <a:buNone/>
              <a:defRPr sz="6400" b="1"/>
            </a:lvl4pPr>
            <a:lvl5pPr marL="7283450" indent="0">
              <a:buNone/>
              <a:defRPr sz="6400" b="1"/>
            </a:lvl5pPr>
            <a:lvl6pPr marL="9103995" indent="0">
              <a:buNone/>
              <a:defRPr sz="6400" b="1"/>
            </a:lvl6pPr>
            <a:lvl7pPr marL="10924540" indent="0">
              <a:buNone/>
              <a:defRPr sz="6400" b="1"/>
            </a:lvl7pPr>
            <a:lvl8pPr marL="12745720" indent="0">
              <a:buNone/>
              <a:defRPr sz="6400" b="1"/>
            </a:lvl8pPr>
            <a:lvl9pPr marL="14566265" indent="0">
              <a:buNone/>
              <a:defRPr sz="64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 hasCustomPrompt="1"/>
          </p:nvPr>
        </p:nvSpPr>
        <p:spPr>
          <a:xfrm>
            <a:off x="1170146" y="12788467"/>
            <a:ext cx="10340356" cy="23233939"/>
          </a:xfrm>
        </p:spPr>
        <p:txBody>
          <a:bodyPr/>
          <a:lstStyle>
            <a:lvl1pPr>
              <a:defRPr sz="9600"/>
            </a:lvl1pPr>
            <a:lvl2pPr>
              <a:defRPr sz="8000"/>
            </a:lvl2pPr>
            <a:lvl3pPr>
              <a:defRPr sz="7200"/>
            </a:lvl3pPr>
            <a:lvl4pPr>
              <a:defRPr sz="6400"/>
            </a:lvl4pPr>
            <a:lvl5pPr>
              <a:defRPr sz="6400"/>
            </a:lvl5pPr>
            <a:lvl6pPr>
              <a:defRPr sz="6400"/>
            </a:lvl6pPr>
            <a:lvl7pPr>
              <a:defRPr sz="6400"/>
            </a:lvl7pPr>
            <a:lvl8pPr>
              <a:defRPr sz="6400"/>
            </a:lvl8pPr>
            <a:lvl9pPr>
              <a:defRPr sz="64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 hasCustomPrompt="1"/>
          </p:nvPr>
        </p:nvSpPr>
        <p:spPr>
          <a:xfrm>
            <a:off x="11888362" y="9026606"/>
            <a:ext cx="10344418" cy="3761860"/>
          </a:xfrm>
        </p:spPr>
        <p:txBody>
          <a:bodyPr anchor="b"/>
          <a:lstStyle>
            <a:lvl1pPr marL="0" indent="0">
              <a:buNone/>
              <a:defRPr sz="9600" b="1"/>
            </a:lvl1pPr>
            <a:lvl2pPr marL="1820545" indent="0">
              <a:buNone/>
              <a:defRPr sz="8000" b="1"/>
            </a:lvl2pPr>
            <a:lvl3pPr marL="3641725" indent="0">
              <a:buNone/>
              <a:defRPr sz="7200" b="1"/>
            </a:lvl3pPr>
            <a:lvl4pPr marL="5462270" indent="0">
              <a:buNone/>
              <a:defRPr sz="6400" b="1"/>
            </a:lvl4pPr>
            <a:lvl5pPr marL="7283450" indent="0">
              <a:buNone/>
              <a:defRPr sz="6400" b="1"/>
            </a:lvl5pPr>
            <a:lvl6pPr marL="9103995" indent="0">
              <a:buNone/>
              <a:defRPr sz="6400" b="1"/>
            </a:lvl6pPr>
            <a:lvl7pPr marL="10924540" indent="0">
              <a:buNone/>
              <a:defRPr sz="6400" b="1"/>
            </a:lvl7pPr>
            <a:lvl8pPr marL="12745720" indent="0">
              <a:buNone/>
              <a:defRPr sz="6400" b="1"/>
            </a:lvl8pPr>
            <a:lvl9pPr marL="14566265" indent="0">
              <a:buNone/>
              <a:defRPr sz="64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 hasCustomPrompt="1"/>
          </p:nvPr>
        </p:nvSpPr>
        <p:spPr>
          <a:xfrm>
            <a:off x="11888362" y="12788467"/>
            <a:ext cx="10344418" cy="23233939"/>
          </a:xfrm>
        </p:spPr>
        <p:txBody>
          <a:bodyPr/>
          <a:lstStyle>
            <a:lvl1pPr>
              <a:defRPr sz="9600"/>
            </a:lvl1pPr>
            <a:lvl2pPr>
              <a:defRPr sz="8000"/>
            </a:lvl2pPr>
            <a:lvl3pPr>
              <a:defRPr sz="7200"/>
            </a:lvl3pPr>
            <a:lvl4pPr>
              <a:defRPr sz="6400"/>
            </a:lvl4pPr>
            <a:lvl5pPr>
              <a:defRPr sz="6400"/>
            </a:lvl5pPr>
            <a:lvl6pPr>
              <a:defRPr sz="6400"/>
            </a:lvl6pPr>
            <a:lvl7pPr>
              <a:defRPr sz="6400"/>
            </a:lvl7pPr>
            <a:lvl8pPr>
              <a:defRPr sz="6400"/>
            </a:lvl8pPr>
            <a:lvl9pPr>
              <a:defRPr sz="64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04/11/2025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04/11/2025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04/11/2025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>
          <a:xfrm>
            <a:off x="1170148" y="1605559"/>
            <a:ext cx="7699401" cy="6832962"/>
          </a:xfrm>
        </p:spPr>
        <p:txBody>
          <a:bodyPr anchor="b"/>
          <a:lstStyle>
            <a:lvl1pPr algn="l">
              <a:defRPr sz="8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 hasCustomPrompt="1"/>
          </p:nvPr>
        </p:nvSpPr>
        <p:spPr>
          <a:xfrm>
            <a:off x="9149894" y="1605562"/>
            <a:ext cx="13082885" cy="34416846"/>
          </a:xfrm>
        </p:spPr>
        <p:txBody>
          <a:bodyPr/>
          <a:lstStyle>
            <a:lvl1pPr>
              <a:defRPr sz="12700"/>
            </a:lvl1pPr>
            <a:lvl2pPr>
              <a:defRPr sz="11200"/>
            </a:lvl2pPr>
            <a:lvl3pPr>
              <a:defRPr sz="9600"/>
            </a:lvl3pPr>
            <a:lvl4pPr>
              <a:defRPr sz="8000"/>
            </a:lvl4pPr>
            <a:lvl5pPr>
              <a:defRPr sz="8000"/>
            </a:lvl5pPr>
            <a:lvl6pPr>
              <a:defRPr sz="8000"/>
            </a:lvl6pPr>
            <a:lvl7pPr>
              <a:defRPr sz="8000"/>
            </a:lvl7pPr>
            <a:lvl8pPr>
              <a:defRPr sz="8000"/>
            </a:lvl8pPr>
            <a:lvl9pPr>
              <a:defRPr sz="80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 hasCustomPrompt="1"/>
          </p:nvPr>
        </p:nvSpPr>
        <p:spPr>
          <a:xfrm>
            <a:off x="1170148" y="8438524"/>
            <a:ext cx="7699401" cy="27583885"/>
          </a:xfrm>
        </p:spPr>
        <p:txBody>
          <a:bodyPr/>
          <a:lstStyle>
            <a:lvl1pPr marL="0" indent="0">
              <a:buNone/>
              <a:defRPr sz="5600"/>
            </a:lvl1pPr>
            <a:lvl2pPr marL="1820545" indent="0">
              <a:buNone/>
              <a:defRPr sz="4800"/>
            </a:lvl2pPr>
            <a:lvl3pPr marL="3641725" indent="0">
              <a:buNone/>
              <a:defRPr sz="4000"/>
            </a:lvl3pPr>
            <a:lvl4pPr marL="5462270" indent="0">
              <a:buNone/>
              <a:defRPr sz="3600"/>
            </a:lvl4pPr>
            <a:lvl5pPr marL="7283450" indent="0">
              <a:buNone/>
              <a:defRPr sz="3600"/>
            </a:lvl5pPr>
            <a:lvl6pPr marL="9103995" indent="0">
              <a:buNone/>
              <a:defRPr sz="3600"/>
            </a:lvl6pPr>
            <a:lvl7pPr marL="10924540" indent="0">
              <a:buNone/>
              <a:defRPr sz="3600"/>
            </a:lvl7pPr>
            <a:lvl8pPr marL="12745720" indent="0">
              <a:buNone/>
              <a:defRPr sz="3600"/>
            </a:lvl8pPr>
            <a:lvl9pPr marL="14566265" indent="0">
              <a:buNone/>
              <a:defRPr sz="36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04/11/2025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>
          <a:xfrm>
            <a:off x="4587137" y="28227972"/>
            <a:ext cx="14041755" cy="3332472"/>
          </a:xfrm>
        </p:spPr>
        <p:txBody>
          <a:bodyPr anchor="b"/>
          <a:lstStyle>
            <a:lvl1pPr algn="l">
              <a:defRPr sz="8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4587137" y="3603174"/>
            <a:ext cx="14041755" cy="24195405"/>
          </a:xfrm>
        </p:spPr>
        <p:txBody>
          <a:bodyPr/>
          <a:lstStyle>
            <a:lvl1pPr marL="0" indent="0">
              <a:buNone/>
              <a:defRPr sz="12700"/>
            </a:lvl1pPr>
            <a:lvl2pPr marL="1820545" indent="0">
              <a:buNone/>
              <a:defRPr sz="11200"/>
            </a:lvl2pPr>
            <a:lvl3pPr marL="3641725" indent="0">
              <a:buNone/>
              <a:defRPr sz="9600"/>
            </a:lvl3pPr>
            <a:lvl4pPr marL="5462270" indent="0">
              <a:buNone/>
              <a:defRPr sz="8000"/>
            </a:lvl4pPr>
            <a:lvl5pPr marL="7283450" indent="0">
              <a:buNone/>
              <a:defRPr sz="8000"/>
            </a:lvl5pPr>
            <a:lvl6pPr marL="9103995" indent="0">
              <a:buNone/>
              <a:defRPr sz="8000"/>
            </a:lvl6pPr>
            <a:lvl7pPr marL="10924540" indent="0">
              <a:buNone/>
              <a:defRPr sz="8000"/>
            </a:lvl7pPr>
            <a:lvl8pPr marL="12745720" indent="0">
              <a:buNone/>
              <a:defRPr sz="8000"/>
            </a:lvl8pPr>
            <a:lvl9pPr marL="14566265" indent="0">
              <a:buNone/>
              <a:defRPr sz="8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 hasCustomPrompt="1"/>
          </p:nvPr>
        </p:nvSpPr>
        <p:spPr>
          <a:xfrm>
            <a:off x="4587137" y="31560444"/>
            <a:ext cx="14041755" cy="4732663"/>
          </a:xfrm>
        </p:spPr>
        <p:txBody>
          <a:bodyPr/>
          <a:lstStyle>
            <a:lvl1pPr marL="0" indent="0">
              <a:buNone/>
              <a:defRPr sz="5600"/>
            </a:lvl1pPr>
            <a:lvl2pPr marL="1820545" indent="0">
              <a:buNone/>
              <a:defRPr sz="4800"/>
            </a:lvl2pPr>
            <a:lvl3pPr marL="3641725" indent="0">
              <a:buNone/>
              <a:defRPr sz="4000"/>
            </a:lvl3pPr>
            <a:lvl4pPr marL="5462270" indent="0">
              <a:buNone/>
              <a:defRPr sz="3600"/>
            </a:lvl4pPr>
            <a:lvl5pPr marL="7283450" indent="0">
              <a:buNone/>
              <a:defRPr sz="3600"/>
            </a:lvl5pPr>
            <a:lvl6pPr marL="9103995" indent="0">
              <a:buNone/>
              <a:defRPr sz="3600"/>
            </a:lvl6pPr>
            <a:lvl7pPr marL="10924540" indent="0">
              <a:buNone/>
              <a:defRPr sz="3600"/>
            </a:lvl7pPr>
            <a:lvl8pPr marL="12745720" indent="0">
              <a:buNone/>
              <a:defRPr sz="3600"/>
            </a:lvl8pPr>
            <a:lvl9pPr marL="14566265" indent="0">
              <a:buNone/>
              <a:defRPr sz="36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04/11/2025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1170146" y="1614897"/>
            <a:ext cx="21062633" cy="6720946"/>
          </a:xfrm>
          <a:prstGeom prst="rect">
            <a:avLst/>
          </a:prstGeom>
        </p:spPr>
        <p:txBody>
          <a:bodyPr vert="horz" lIns="364160" tIns="182080" rIns="364160" bIns="182080" rtlCol="0" anchor="ctr">
            <a:normAutofit/>
          </a:bodyPr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170146" y="9409327"/>
            <a:ext cx="21062633" cy="26613082"/>
          </a:xfrm>
          <a:prstGeom prst="rect">
            <a:avLst/>
          </a:prstGeom>
        </p:spPr>
        <p:txBody>
          <a:bodyPr vert="horz" lIns="364160" tIns="182080" rIns="364160" bIns="182080" rtlCol="0">
            <a:normAutofit/>
          </a:bodyPr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1170146" y="37375929"/>
            <a:ext cx="5460683" cy="2146969"/>
          </a:xfrm>
          <a:prstGeom prst="rect">
            <a:avLst/>
          </a:prstGeom>
        </p:spPr>
        <p:txBody>
          <a:bodyPr vert="horz" lIns="364160" tIns="182080" rIns="364160" bIns="182080" rtlCol="0" anchor="ctr"/>
          <a:lstStyle>
            <a:lvl1pPr algn="l">
              <a:defRPr sz="4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2F750F-035A-4D64-A3BE-CB9F7B801768}" type="datetimeFigureOut">
              <a:rPr lang="pt-BR" smtClean="0"/>
              <a:t>04/11/2025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7996000" y="37375929"/>
            <a:ext cx="7410926" cy="2146969"/>
          </a:xfrm>
          <a:prstGeom prst="rect">
            <a:avLst/>
          </a:prstGeom>
        </p:spPr>
        <p:txBody>
          <a:bodyPr vert="horz" lIns="364160" tIns="182080" rIns="364160" bIns="182080" rtlCol="0" anchor="ctr"/>
          <a:lstStyle>
            <a:lvl1pPr algn="ctr">
              <a:defRPr sz="4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16772096" y="37375929"/>
            <a:ext cx="5460683" cy="2146969"/>
          </a:xfrm>
          <a:prstGeom prst="rect">
            <a:avLst/>
          </a:prstGeom>
        </p:spPr>
        <p:txBody>
          <a:bodyPr vert="horz" lIns="364160" tIns="182080" rIns="364160" bIns="182080" rtlCol="0" anchor="ctr"/>
          <a:lstStyle>
            <a:lvl1pPr algn="r">
              <a:defRPr sz="4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  <p:pic>
        <p:nvPicPr>
          <p:cNvPr id="1026" name="Picture 2" descr="C:\Users\rao656402\Desktop\banner.png"/>
          <p:cNvPicPr>
            <a:picLocks noChangeAspect="1" noChangeArrowheads="1"/>
          </p:cNvPicPr>
          <p:nvPr userDrawn="1"/>
        </p:nvPicPr>
        <p:blipFill>
          <a:blip r:embed="rId13" cstate="print"/>
          <a:stretch>
            <a:fillRect/>
          </a:stretch>
        </p:blipFill>
        <p:spPr bwMode="auto">
          <a:xfrm>
            <a:off x="1641" y="4763"/>
            <a:ext cx="23399643" cy="40316150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3641725" rtl="0" eaLnBrk="1" latinLnBrk="0" hangingPunct="1">
        <a:spcBef>
          <a:spcPct val="0"/>
        </a:spcBef>
        <a:buNone/>
        <a:defRPr sz="175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365885" indent="-1365885" algn="l" defTabSz="3641725" rtl="0" eaLnBrk="1" latinLnBrk="0" hangingPunct="1">
        <a:spcBef>
          <a:spcPct val="20000"/>
        </a:spcBef>
        <a:buFont typeface="Arial" panose="020B0604020202020204" pitchFamily="34" charset="0"/>
        <a:buChar char="•"/>
        <a:defRPr sz="12700" kern="1200">
          <a:solidFill>
            <a:schemeClr val="tx1"/>
          </a:solidFill>
          <a:latin typeface="+mn-lt"/>
          <a:ea typeface="+mn-ea"/>
          <a:cs typeface="+mn-cs"/>
        </a:defRPr>
      </a:lvl1pPr>
      <a:lvl2pPr marL="2959100" indent="-1137920" algn="l" defTabSz="3641725" rtl="0" eaLnBrk="1" latinLnBrk="0" hangingPunct="1">
        <a:spcBef>
          <a:spcPct val="20000"/>
        </a:spcBef>
        <a:buFont typeface="Arial" panose="020B0604020202020204" pitchFamily="34" charset="0"/>
        <a:buChar char="–"/>
        <a:defRPr sz="11200" kern="1200">
          <a:solidFill>
            <a:schemeClr val="tx1"/>
          </a:solidFill>
          <a:latin typeface="+mn-lt"/>
          <a:ea typeface="+mn-ea"/>
          <a:cs typeface="+mn-cs"/>
        </a:defRPr>
      </a:lvl2pPr>
      <a:lvl3pPr marL="4552315" indent="-910590" algn="l" defTabSz="3641725" rtl="0" eaLnBrk="1" latinLnBrk="0" hangingPunct="1">
        <a:spcBef>
          <a:spcPct val="20000"/>
        </a:spcBef>
        <a:buFont typeface="Arial" panose="020B0604020202020204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3pPr>
      <a:lvl4pPr marL="6372860" indent="-910590" algn="l" defTabSz="3641725" rtl="0" eaLnBrk="1" latinLnBrk="0" hangingPunct="1">
        <a:spcBef>
          <a:spcPct val="20000"/>
        </a:spcBef>
        <a:buFont typeface="Arial" panose="020B0604020202020204" pitchFamily="34" charset="0"/>
        <a:buChar char="–"/>
        <a:defRPr sz="8000" kern="1200">
          <a:solidFill>
            <a:schemeClr val="tx1"/>
          </a:solidFill>
          <a:latin typeface="+mn-lt"/>
          <a:ea typeface="+mn-ea"/>
          <a:cs typeface="+mn-cs"/>
        </a:defRPr>
      </a:lvl4pPr>
      <a:lvl5pPr marL="8193405" indent="-910590" algn="l" defTabSz="3641725" rtl="0" eaLnBrk="1" latinLnBrk="0" hangingPunct="1">
        <a:spcBef>
          <a:spcPct val="20000"/>
        </a:spcBef>
        <a:buFont typeface="Arial" panose="020B0604020202020204" pitchFamily="34" charset="0"/>
        <a:buChar char="»"/>
        <a:defRPr sz="8000" kern="1200">
          <a:solidFill>
            <a:schemeClr val="tx1"/>
          </a:solidFill>
          <a:latin typeface="+mn-lt"/>
          <a:ea typeface="+mn-ea"/>
          <a:cs typeface="+mn-cs"/>
        </a:defRPr>
      </a:lvl5pPr>
      <a:lvl6pPr marL="10014585" indent="-910590" algn="l" defTabSz="3641725" rtl="0" eaLnBrk="1" latinLnBrk="0" hangingPunct="1">
        <a:spcBef>
          <a:spcPct val="20000"/>
        </a:spcBef>
        <a:buFont typeface="Arial" panose="020B0604020202020204" pitchFamily="34" charset="0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6pPr>
      <a:lvl7pPr marL="11835130" indent="-910590" algn="l" defTabSz="3641725" rtl="0" eaLnBrk="1" latinLnBrk="0" hangingPunct="1">
        <a:spcBef>
          <a:spcPct val="20000"/>
        </a:spcBef>
        <a:buFont typeface="Arial" panose="020B0604020202020204" pitchFamily="34" charset="0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7pPr>
      <a:lvl8pPr marL="13656310" indent="-910590" algn="l" defTabSz="3641725" rtl="0" eaLnBrk="1" latinLnBrk="0" hangingPunct="1">
        <a:spcBef>
          <a:spcPct val="20000"/>
        </a:spcBef>
        <a:buFont typeface="Arial" panose="020B0604020202020204" pitchFamily="34" charset="0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8pPr>
      <a:lvl9pPr marL="15476855" indent="-910590" algn="l" defTabSz="3641725" rtl="0" eaLnBrk="1" latinLnBrk="0" hangingPunct="1">
        <a:spcBef>
          <a:spcPct val="20000"/>
        </a:spcBef>
        <a:buFont typeface="Arial" panose="020B0604020202020204" pitchFamily="34" charset="0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3641725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1pPr>
      <a:lvl2pPr marL="1820545" algn="l" defTabSz="3641725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2pPr>
      <a:lvl3pPr marL="3641725" algn="l" defTabSz="3641725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3pPr>
      <a:lvl4pPr marL="5462270" algn="l" defTabSz="3641725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4pPr>
      <a:lvl5pPr marL="7283450" algn="l" defTabSz="3641725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5pPr>
      <a:lvl6pPr marL="9103995" algn="l" defTabSz="3641725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6pPr>
      <a:lvl7pPr marL="10924540" algn="l" defTabSz="3641725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7pPr>
      <a:lvl8pPr marL="12745720" algn="l" defTabSz="3641725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8pPr>
      <a:lvl9pPr marL="14566265" algn="l" defTabSz="3641725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14"/>
          <p:cNvSpPr/>
          <p:nvPr/>
        </p:nvSpPr>
        <p:spPr>
          <a:xfrm>
            <a:off x="1060044" y="9865692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</p:sp>
      <p:sp>
        <p:nvSpPr>
          <p:cNvPr id="5" name="TextBox 16"/>
          <p:cNvSpPr txBox="1"/>
          <p:nvPr/>
        </p:nvSpPr>
        <p:spPr>
          <a:xfrm>
            <a:off x="1060045" y="11089829"/>
            <a:ext cx="9561298" cy="202837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5485"/>
              </a:lnSpc>
            </a:pPr>
            <a:r>
              <a:rPr lang="en-US" sz="28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Idosos</a:t>
            </a:r>
            <a:r>
              <a:rPr 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participantes</a:t>
            </a:r>
            <a:r>
              <a:rPr 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de um </a:t>
            </a:r>
            <a:r>
              <a:rPr lang="en-US" sz="28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grupo</a:t>
            </a:r>
            <a:r>
              <a:rPr 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de </a:t>
            </a:r>
            <a:r>
              <a:rPr lang="en-US" sz="28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atividade</a:t>
            </a:r>
            <a:r>
              <a:rPr 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física</a:t>
            </a:r>
            <a:r>
              <a:rPr 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em</a:t>
            </a:r>
            <a:r>
              <a:rPr 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risco</a:t>
            </a:r>
            <a:r>
              <a:rPr 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de </a:t>
            </a:r>
            <a:r>
              <a:rPr lang="en-US" sz="280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fragilidade </a:t>
            </a:r>
            <a:r>
              <a:rPr lang="en-US" sz="28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residentes</a:t>
            </a:r>
            <a:r>
              <a:rPr 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de </a:t>
            </a:r>
            <a:r>
              <a:rPr lang="en-US" sz="28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dois</a:t>
            </a:r>
            <a:r>
              <a:rPr 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bairros no </a:t>
            </a:r>
            <a:r>
              <a:rPr lang="en-US" sz="28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Município</a:t>
            </a:r>
            <a:r>
              <a:rPr 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de Caruaru, Pernambuco.</a:t>
            </a:r>
          </a:p>
        </p:txBody>
      </p:sp>
      <p:sp>
        <p:nvSpPr>
          <p:cNvPr id="6" name="TextBox 17"/>
          <p:cNvSpPr txBox="1"/>
          <p:nvPr/>
        </p:nvSpPr>
        <p:spPr>
          <a:xfrm>
            <a:off x="1060044" y="9937701"/>
            <a:ext cx="9489290" cy="74231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OBJETO DA EXPERIÊNCIA</a:t>
            </a:r>
          </a:p>
        </p:txBody>
      </p:sp>
      <p:sp>
        <p:nvSpPr>
          <p:cNvPr id="10" name="TextBox 55"/>
          <p:cNvSpPr txBox="1"/>
          <p:nvPr/>
        </p:nvSpPr>
        <p:spPr>
          <a:xfrm>
            <a:off x="1176655" y="4465320"/>
            <a:ext cx="20896580" cy="3585845"/>
          </a:xfrm>
          <a:prstGeom prst="rect">
            <a:avLst/>
          </a:prstGeom>
        </p:spPr>
        <p:txBody>
          <a:bodyPr wrap="square" lIns="0" tIns="0" rIns="0" bIns="0" rtlCol="0" anchor="t">
            <a:noAutofit/>
          </a:bodyPr>
          <a:lstStyle/>
          <a:p>
            <a:pPr algn="ctr">
              <a:lnSpc>
                <a:spcPct val="100000"/>
              </a:lnSpc>
            </a:pPr>
            <a:r>
              <a:rPr lang="pt-BR" altLang="en-US" sz="5400" b="1" dirty="0">
                <a:solidFill>
                  <a:srgbClr val="0089CD"/>
                </a:solidFill>
                <a:latin typeface="Montserrat" pitchFamily="2" charset="0"/>
                <a:ea typeface="League Spartan"/>
                <a:cs typeface="League Spartan"/>
                <a:sym typeface="League Spartan"/>
              </a:rPr>
              <a:t>RASTREAMENTO DA FUNCIONALIDADE DE IDOSOS E A IMPORTÂNCIA DO GRUPO DE ATIVIDADE FÍSICA DE DUAS UNIDADES BÁSICAS DE SAÚDE NO MUNICÍPIO DE CARUARU PE: RELATO DE EXPERIÊNCIA </a:t>
            </a:r>
          </a:p>
        </p:txBody>
      </p:sp>
      <p:sp>
        <p:nvSpPr>
          <p:cNvPr id="11" name="TextBox 56"/>
          <p:cNvSpPr txBox="1"/>
          <p:nvPr/>
        </p:nvSpPr>
        <p:spPr>
          <a:xfrm>
            <a:off x="4212879" y="7849532"/>
            <a:ext cx="15769761" cy="65312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5485"/>
              </a:lnSpc>
              <a:spcBef>
                <a:spcPct val="0"/>
              </a:spcBef>
            </a:pPr>
            <a:r>
              <a:rPr lang="en-US" sz="392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</a:t>
            </a:r>
            <a:r>
              <a:rPr lang="en-US" sz="2800" b="1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Érica Cavalcanti Macêdo¹*, Karine de Albuquerque Vasconcelos²</a:t>
            </a:r>
          </a:p>
        </p:txBody>
      </p:sp>
      <p:sp>
        <p:nvSpPr>
          <p:cNvPr id="12" name="TextBox 57"/>
          <p:cNvSpPr txBox="1"/>
          <p:nvPr/>
        </p:nvSpPr>
        <p:spPr>
          <a:xfrm>
            <a:off x="652741" y="8425984"/>
            <a:ext cx="21674408" cy="131318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5120"/>
              </a:lnSpc>
              <a:spcBef>
                <a:spcPct val="0"/>
              </a:spcBef>
            </a:pP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¹Secretaria de </a:t>
            </a:r>
            <a:r>
              <a:rPr lang="en-US" sz="24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Saúde</a:t>
            </a: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de Caruaru, Pernambuco. ²Secretaria de </a:t>
            </a:r>
            <a:r>
              <a:rPr lang="en-US" sz="24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Saúde</a:t>
            </a: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de Caruaru, Pernambuco.</a:t>
            </a:r>
          </a:p>
          <a:p>
            <a:pPr algn="ctr">
              <a:lnSpc>
                <a:spcPts val="5120"/>
              </a:lnSpc>
              <a:spcBef>
                <a:spcPct val="0"/>
              </a:spcBef>
            </a:pP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*ericamacedoed.f@</a:t>
            </a:r>
            <a:r>
              <a:rPr lang="pt-BR" alt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g</a:t>
            </a: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mail.com</a:t>
            </a:r>
          </a:p>
        </p:txBody>
      </p:sp>
      <p:sp>
        <p:nvSpPr>
          <p:cNvPr id="15" name="Freeform 14"/>
          <p:cNvSpPr/>
          <p:nvPr/>
        </p:nvSpPr>
        <p:spPr>
          <a:xfrm>
            <a:off x="1044278" y="17354525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</p:sp>
      <p:sp>
        <p:nvSpPr>
          <p:cNvPr id="17" name="TextBox 17"/>
          <p:cNvSpPr txBox="1"/>
          <p:nvPr/>
        </p:nvSpPr>
        <p:spPr>
          <a:xfrm>
            <a:off x="1044278" y="17426534"/>
            <a:ext cx="9849330" cy="76040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DESCRIÇÃO DA EXPERIÊNCIA</a:t>
            </a:r>
          </a:p>
        </p:txBody>
      </p:sp>
      <p:sp>
        <p:nvSpPr>
          <p:cNvPr id="18" name="Freeform 14"/>
          <p:cNvSpPr/>
          <p:nvPr/>
        </p:nvSpPr>
        <p:spPr>
          <a:xfrm>
            <a:off x="972270" y="23475205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</p:sp>
      <p:sp>
        <p:nvSpPr>
          <p:cNvPr id="19" name="TextBox 16"/>
          <p:cNvSpPr txBox="1"/>
          <p:nvPr/>
        </p:nvSpPr>
        <p:spPr>
          <a:xfrm>
            <a:off x="972271" y="24627333"/>
            <a:ext cx="9577063" cy="484966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5485"/>
              </a:lnSpc>
            </a:pPr>
            <a:r>
              <a:rPr lang="en-US" sz="28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Alguns</a:t>
            </a:r>
            <a:r>
              <a:rPr 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desafios</a:t>
            </a:r>
            <a:r>
              <a:rPr 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como</a:t>
            </a:r>
            <a:r>
              <a:rPr 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falta</a:t>
            </a:r>
            <a:r>
              <a:rPr 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de </a:t>
            </a:r>
            <a:r>
              <a:rPr lang="en-US" sz="28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estrutura</a:t>
            </a:r>
            <a:r>
              <a:rPr 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física</a:t>
            </a:r>
            <a:r>
              <a:rPr 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, </a:t>
            </a:r>
            <a:r>
              <a:rPr lang="en-US" sz="28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recursos</a:t>
            </a:r>
            <a:r>
              <a:rPr 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materiais</a:t>
            </a:r>
            <a:r>
              <a:rPr 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e </a:t>
            </a:r>
            <a:r>
              <a:rPr lang="en-US" sz="28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humanos</a:t>
            </a:r>
            <a:r>
              <a:rPr 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, </a:t>
            </a:r>
            <a:r>
              <a:rPr lang="en-US" sz="28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foram</a:t>
            </a:r>
            <a:r>
              <a:rPr 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enfrentados</a:t>
            </a:r>
            <a:r>
              <a:rPr 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durante</a:t>
            </a:r>
            <a:r>
              <a:rPr 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o </a:t>
            </a:r>
            <a:r>
              <a:rPr lang="en-US" sz="28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processo</a:t>
            </a:r>
            <a:r>
              <a:rPr 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, </a:t>
            </a:r>
            <a:r>
              <a:rPr lang="en-US" sz="28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dificultando</a:t>
            </a:r>
            <a:r>
              <a:rPr 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o </a:t>
            </a:r>
            <a:r>
              <a:rPr lang="en-US" sz="28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acesso</a:t>
            </a:r>
            <a:r>
              <a:rPr 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de </a:t>
            </a:r>
            <a:r>
              <a:rPr lang="en-US" sz="28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mais</a:t>
            </a:r>
            <a:r>
              <a:rPr 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idosos</a:t>
            </a:r>
            <a:r>
              <a:rPr 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ao</a:t>
            </a:r>
            <a:r>
              <a:rPr 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grupo</a:t>
            </a:r>
            <a:r>
              <a:rPr 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. </a:t>
            </a:r>
            <a:r>
              <a:rPr lang="en-US" sz="28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Sobretudo</a:t>
            </a:r>
            <a:r>
              <a:rPr 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, a </a:t>
            </a:r>
            <a:r>
              <a:rPr lang="en-US" sz="28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importância</a:t>
            </a:r>
            <a:r>
              <a:rPr 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de </a:t>
            </a:r>
            <a:r>
              <a:rPr lang="en-US" sz="28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uma</a:t>
            </a:r>
            <a:r>
              <a:rPr 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equipe </a:t>
            </a:r>
            <a:r>
              <a:rPr lang="en-US" sz="28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multiprofissional</a:t>
            </a:r>
            <a:r>
              <a:rPr 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integrada</a:t>
            </a:r>
            <a:r>
              <a:rPr 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, </a:t>
            </a:r>
            <a:r>
              <a:rPr lang="en-US" sz="28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contribuiu</a:t>
            </a:r>
            <a:r>
              <a:rPr 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para a </a:t>
            </a:r>
            <a:r>
              <a:rPr lang="en-US" sz="28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promoção</a:t>
            </a:r>
            <a:r>
              <a:rPr 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da </a:t>
            </a:r>
            <a:r>
              <a:rPr lang="en-US" sz="28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saúde</a:t>
            </a:r>
            <a:r>
              <a:rPr 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e </a:t>
            </a:r>
            <a:r>
              <a:rPr lang="en-US" sz="28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prevenção</a:t>
            </a:r>
            <a:r>
              <a:rPr 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de </a:t>
            </a:r>
            <a:r>
              <a:rPr lang="en-US" sz="28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agravos</a:t>
            </a:r>
            <a:r>
              <a:rPr 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destes</a:t>
            </a:r>
            <a:r>
              <a:rPr 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idosos</a:t>
            </a:r>
            <a:r>
              <a:rPr 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participantes</a:t>
            </a:r>
            <a:r>
              <a:rPr 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do </a:t>
            </a:r>
            <a:r>
              <a:rPr lang="en-US" sz="28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grupo</a:t>
            </a:r>
            <a:r>
              <a:rPr 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.</a:t>
            </a:r>
          </a:p>
        </p:txBody>
      </p:sp>
      <p:sp>
        <p:nvSpPr>
          <p:cNvPr id="20" name="TextBox 17"/>
          <p:cNvSpPr txBox="1"/>
          <p:nvPr/>
        </p:nvSpPr>
        <p:spPr>
          <a:xfrm>
            <a:off x="972270" y="23547214"/>
            <a:ext cx="9849330" cy="76040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APRENDIZADO E ANÁLISE CRÍTICA</a:t>
            </a:r>
          </a:p>
        </p:txBody>
      </p:sp>
      <p:sp>
        <p:nvSpPr>
          <p:cNvPr id="48" name="Freeform 14"/>
          <p:cNvSpPr/>
          <p:nvPr/>
        </p:nvSpPr>
        <p:spPr>
          <a:xfrm>
            <a:off x="12493550" y="9891331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</p:sp>
      <p:sp>
        <p:nvSpPr>
          <p:cNvPr id="49" name="TextBox 16"/>
          <p:cNvSpPr txBox="1"/>
          <p:nvPr/>
        </p:nvSpPr>
        <p:spPr>
          <a:xfrm>
            <a:off x="12493551" y="11115468"/>
            <a:ext cx="9649072" cy="414434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5485"/>
              </a:lnSpc>
            </a:pPr>
            <a:r>
              <a:rPr lang="en-US" sz="28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Análise</a:t>
            </a:r>
            <a:r>
              <a:rPr 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da </a:t>
            </a:r>
            <a:r>
              <a:rPr lang="en-US" sz="28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funcionalidade</a:t>
            </a:r>
            <a:r>
              <a:rPr 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de </a:t>
            </a:r>
            <a:r>
              <a:rPr lang="en-US" sz="28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idosos</a:t>
            </a:r>
            <a:r>
              <a:rPr 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destacando</a:t>
            </a:r>
            <a:r>
              <a:rPr 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a </a:t>
            </a:r>
            <a:r>
              <a:rPr lang="en-US" sz="28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importância</a:t>
            </a:r>
            <a:r>
              <a:rPr 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da </a:t>
            </a:r>
            <a:r>
              <a:rPr lang="en-US" sz="28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prática</a:t>
            </a:r>
            <a:r>
              <a:rPr 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de </a:t>
            </a:r>
            <a:r>
              <a:rPr lang="en-US" sz="28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atividade</a:t>
            </a:r>
            <a:r>
              <a:rPr 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física</a:t>
            </a:r>
            <a:r>
              <a:rPr 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para </a:t>
            </a:r>
            <a:r>
              <a:rPr lang="en-US" sz="28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promoção</a:t>
            </a:r>
            <a:r>
              <a:rPr 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da </a:t>
            </a:r>
            <a:r>
              <a:rPr lang="en-US" sz="28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saúde</a:t>
            </a:r>
            <a:r>
              <a:rPr 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e </a:t>
            </a:r>
            <a:r>
              <a:rPr lang="en-US" sz="28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prevenção</a:t>
            </a:r>
            <a:r>
              <a:rPr 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de </a:t>
            </a:r>
            <a:r>
              <a:rPr lang="en-US" sz="28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agravos</a:t>
            </a:r>
            <a:r>
              <a:rPr 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e </a:t>
            </a:r>
            <a:r>
              <a:rPr lang="en-US" sz="28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apontar</a:t>
            </a:r>
            <a:r>
              <a:rPr 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desafios</a:t>
            </a:r>
            <a:r>
              <a:rPr 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e </a:t>
            </a:r>
            <a:r>
              <a:rPr lang="en-US" sz="28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possibilidades</a:t>
            </a:r>
            <a:r>
              <a:rPr 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do </a:t>
            </a:r>
            <a:r>
              <a:rPr lang="en-US" sz="28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cuidado</a:t>
            </a:r>
            <a:r>
              <a:rPr 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ao</a:t>
            </a:r>
            <a:r>
              <a:rPr 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idoso</a:t>
            </a:r>
            <a:r>
              <a:rPr 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nos</a:t>
            </a:r>
            <a:r>
              <a:rPr 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grupos</a:t>
            </a:r>
            <a:r>
              <a:rPr 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de </a:t>
            </a:r>
            <a:r>
              <a:rPr lang="en-US" sz="28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atividade</a:t>
            </a:r>
            <a:r>
              <a:rPr 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física</a:t>
            </a:r>
            <a:r>
              <a:rPr 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na</a:t>
            </a:r>
            <a:r>
              <a:rPr 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Atenção</a:t>
            </a:r>
            <a:r>
              <a:rPr 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Primária</a:t>
            </a:r>
            <a:r>
              <a:rPr 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a </a:t>
            </a:r>
            <a:r>
              <a:rPr lang="en-US" sz="28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Saúde</a:t>
            </a:r>
            <a:r>
              <a:rPr 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(APS).</a:t>
            </a:r>
          </a:p>
        </p:txBody>
      </p:sp>
      <p:sp>
        <p:nvSpPr>
          <p:cNvPr id="50" name="TextBox 17"/>
          <p:cNvSpPr txBox="1"/>
          <p:nvPr/>
        </p:nvSpPr>
        <p:spPr>
          <a:xfrm>
            <a:off x="12493550" y="9963340"/>
            <a:ext cx="9489290" cy="74231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OBJETIVOS</a:t>
            </a:r>
          </a:p>
        </p:txBody>
      </p:sp>
      <p:sp>
        <p:nvSpPr>
          <p:cNvPr id="51" name="Freeform 14"/>
          <p:cNvSpPr/>
          <p:nvPr/>
        </p:nvSpPr>
        <p:spPr>
          <a:xfrm>
            <a:off x="12477784" y="17380164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</p:sp>
      <p:sp>
        <p:nvSpPr>
          <p:cNvPr id="53" name="TextBox 17"/>
          <p:cNvSpPr txBox="1"/>
          <p:nvPr/>
        </p:nvSpPr>
        <p:spPr>
          <a:xfrm>
            <a:off x="12477784" y="17452173"/>
            <a:ext cx="9849330" cy="76040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RESULTADOS</a:t>
            </a:r>
          </a:p>
        </p:txBody>
      </p:sp>
      <p:sp>
        <p:nvSpPr>
          <p:cNvPr id="54" name="Freeform 14"/>
          <p:cNvSpPr/>
          <p:nvPr/>
        </p:nvSpPr>
        <p:spPr>
          <a:xfrm>
            <a:off x="12405776" y="23500844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</p:sp>
      <p:sp>
        <p:nvSpPr>
          <p:cNvPr id="55" name="TextBox 16"/>
          <p:cNvSpPr txBox="1"/>
          <p:nvPr/>
        </p:nvSpPr>
        <p:spPr>
          <a:xfrm>
            <a:off x="12405777" y="24652972"/>
            <a:ext cx="9592829" cy="555498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5485"/>
              </a:lnSpc>
            </a:pPr>
            <a:r>
              <a:rPr 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O </a:t>
            </a:r>
            <a:r>
              <a:rPr lang="en-US" sz="28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exposto</a:t>
            </a:r>
            <a:r>
              <a:rPr 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acima</a:t>
            </a:r>
            <a:r>
              <a:rPr 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, </a:t>
            </a:r>
            <a:r>
              <a:rPr lang="en-US" sz="28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corrobora</a:t>
            </a:r>
            <a:r>
              <a:rPr 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com </a:t>
            </a:r>
            <a:r>
              <a:rPr lang="en-US" sz="28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estudos</a:t>
            </a:r>
            <a:r>
              <a:rPr 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acerca</a:t>
            </a:r>
            <a:r>
              <a:rPr 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dos </a:t>
            </a:r>
            <a:r>
              <a:rPr lang="en-US" sz="28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inúmeros</a:t>
            </a:r>
            <a:r>
              <a:rPr 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benefícios</a:t>
            </a:r>
            <a:r>
              <a:rPr 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da </a:t>
            </a:r>
            <a:r>
              <a:rPr lang="en-US" sz="28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prática</a:t>
            </a:r>
            <a:r>
              <a:rPr 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regular de </a:t>
            </a:r>
            <a:r>
              <a:rPr lang="en-US" sz="28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atividade</a:t>
            </a:r>
            <a:r>
              <a:rPr 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física</a:t>
            </a:r>
            <a:r>
              <a:rPr 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na</a:t>
            </a:r>
            <a:r>
              <a:rPr 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funcionalidade</a:t>
            </a:r>
            <a:r>
              <a:rPr 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de </a:t>
            </a:r>
            <a:r>
              <a:rPr lang="en-US" sz="28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idosos</a:t>
            </a:r>
            <a:r>
              <a:rPr 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. </a:t>
            </a:r>
            <a:r>
              <a:rPr lang="en-US" sz="28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Portanto</a:t>
            </a:r>
            <a:r>
              <a:rPr 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, </a:t>
            </a:r>
            <a:r>
              <a:rPr lang="en-US" sz="28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grupos</a:t>
            </a:r>
            <a:r>
              <a:rPr 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de </a:t>
            </a:r>
            <a:r>
              <a:rPr lang="en-US" sz="28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atividade</a:t>
            </a:r>
            <a:r>
              <a:rPr 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física</a:t>
            </a:r>
            <a:r>
              <a:rPr 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comunitários</a:t>
            </a:r>
            <a:r>
              <a:rPr 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, </a:t>
            </a:r>
            <a:r>
              <a:rPr lang="en-US" sz="28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voltados</a:t>
            </a:r>
            <a:r>
              <a:rPr 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a </a:t>
            </a:r>
            <a:r>
              <a:rPr lang="en-US" sz="28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esta</a:t>
            </a:r>
            <a:r>
              <a:rPr 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população</a:t>
            </a:r>
            <a:r>
              <a:rPr 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, </a:t>
            </a:r>
            <a:r>
              <a:rPr lang="en-US" sz="28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devem</a:t>
            </a:r>
            <a:r>
              <a:rPr 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ser </a:t>
            </a:r>
            <a:r>
              <a:rPr lang="en-US" sz="28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estimulados</a:t>
            </a:r>
            <a:r>
              <a:rPr 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e </a:t>
            </a:r>
            <a:r>
              <a:rPr lang="en-US" sz="28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ofertados</a:t>
            </a:r>
            <a:r>
              <a:rPr 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na</a:t>
            </a:r>
            <a:r>
              <a:rPr 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APS para que </a:t>
            </a:r>
            <a:r>
              <a:rPr lang="en-US" sz="28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mais</a:t>
            </a:r>
            <a:r>
              <a:rPr 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idosos</a:t>
            </a:r>
            <a:r>
              <a:rPr 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tenham</a:t>
            </a:r>
            <a:r>
              <a:rPr 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acesso</a:t>
            </a:r>
            <a:r>
              <a:rPr 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à </a:t>
            </a:r>
            <a:r>
              <a:rPr lang="en-US" sz="28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estratégia</a:t>
            </a:r>
            <a:r>
              <a:rPr 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, </a:t>
            </a:r>
            <a:r>
              <a:rPr lang="en-US" sz="28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contribuindo</a:t>
            </a:r>
            <a:r>
              <a:rPr 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para um </a:t>
            </a:r>
            <a:r>
              <a:rPr lang="en-US" sz="28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envelhecimento</a:t>
            </a:r>
            <a:r>
              <a:rPr 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ativo</a:t>
            </a:r>
            <a:r>
              <a:rPr 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e </a:t>
            </a:r>
            <a:r>
              <a:rPr lang="en-US" sz="28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saudável</a:t>
            </a:r>
            <a:r>
              <a:rPr 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.</a:t>
            </a:r>
          </a:p>
        </p:txBody>
      </p:sp>
      <p:sp>
        <p:nvSpPr>
          <p:cNvPr id="56" name="TextBox 17"/>
          <p:cNvSpPr txBox="1"/>
          <p:nvPr/>
        </p:nvSpPr>
        <p:spPr>
          <a:xfrm>
            <a:off x="12405776" y="23572853"/>
            <a:ext cx="9849330" cy="82073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CONCLUSÃO E/OU RECOMENDAÇÕES</a:t>
            </a:r>
          </a:p>
        </p:txBody>
      </p:sp>
      <p:sp>
        <p:nvSpPr>
          <p:cNvPr id="57" name="TextBox 58"/>
          <p:cNvSpPr txBox="1"/>
          <p:nvPr/>
        </p:nvSpPr>
        <p:spPr>
          <a:xfrm>
            <a:off x="4284638" y="30761751"/>
            <a:ext cx="14830893" cy="77835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570" b="1" dirty="0" err="1">
                <a:solidFill>
                  <a:srgbClr val="000000"/>
                </a:solidFill>
                <a:latin typeface="Montserrat" pitchFamily="2" charset="0"/>
                <a:ea typeface="League Spartan"/>
                <a:cs typeface="League Spartan"/>
                <a:sym typeface="League Spartan"/>
              </a:rPr>
              <a:t>Referências</a:t>
            </a:r>
            <a:endParaRPr lang="en-US" sz="4570" b="1" dirty="0">
              <a:solidFill>
                <a:srgbClr val="000000"/>
              </a:solidFill>
              <a:latin typeface="Montserrat" pitchFamily="2" charset="0"/>
              <a:ea typeface="League Spartan"/>
              <a:cs typeface="League Spartan"/>
              <a:sym typeface="League Spartan"/>
            </a:endParaRPr>
          </a:p>
        </p:txBody>
      </p:sp>
      <p:sp>
        <p:nvSpPr>
          <p:cNvPr id="58" name="TextBox 59"/>
          <p:cNvSpPr txBox="1"/>
          <p:nvPr/>
        </p:nvSpPr>
        <p:spPr>
          <a:xfrm>
            <a:off x="1116286" y="32162227"/>
            <a:ext cx="20882320" cy="353853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4025"/>
              </a:lnSpc>
              <a:spcBef>
                <a:spcPct val="0"/>
              </a:spcBef>
            </a:pPr>
            <a:r>
              <a:rPr lang="en-US" sz="2400" dirty="0">
                <a:latin typeface="Montserrat" pitchFamily="2" charset="0"/>
                <a:ea typeface="Open Sans"/>
                <a:cs typeface="Open Sans"/>
                <a:sym typeface="Open Sans"/>
              </a:rPr>
              <a:t>BRASIL. </a:t>
            </a:r>
            <a:r>
              <a:rPr lang="en-US" sz="2400" dirty="0" err="1">
                <a:latin typeface="Montserrat" pitchFamily="2" charset="0"/>
                <a:ea typeface="Open Sans"/>
                <a:cs typeface="Open Sans"/>
                <a:sym typeface="Open Sans"/>
              </a:rPr>
              <a:t>Ministério</a:t>
            </a:r>
            <a:r>
              <a:rPr lang="en-US" sz="2400" dirty="0">
                <a:latin typeface="Montserrat" pitchFamily="2" charset="0"/>
                <a:ea typeface="Open Sans"/>
                <a:cs typeface="Open Sans"/>
                <a:sym typeface="Open Sans"/>
              </a:rPr>
              <a:t> da </a:t>
            </a:r>
            <a:r>
              <a:rPr lang="en-US" sz="2400" dirty="0" err="1">
                <a:latin typeface="Montserrat" pitchFamily="2" charset="0"/>
                <a:ea typeface="Open Sans"/>
                <a:cs typeface="Open Sans"/>
                <a:sym typeface="Open Sans"/>
              </a:rPr>
              <a:t>Saúde</a:t>
            </a:r>
            <a:r>
              <a:rPr lang="en-US" sz="2400" dirty="0">
                <a:latin typeface="Montserrat" pitchFamily="2" charset="0"/>
                <a:ea typeface="Open Sans"/>
                <a:cs typeface="Open Sans"/>
                <a:sym typeface="Open Sans"/>
              </a:rPr>
              <a:t>. </a:t>
            </a:r>
            <a:r>
              <a:rPr lang="en-US" sz="2400" dirty="0" err="1">
                <a:latin typeface="Montserrat" pitchFamily="2" charset="0"/>
                <a:ea typeface="Open Sans"/>
                <a:cs typeface="Open Sans"/>
                <a:sym typeface="Open Sans"/>
              </a:rPr>
              <a:t>Secretaria</a:t>
            </a:r>
            <a:r>
              <a:rPr lang="en-US" sz="2400" dirty="0">
                <a:latin typeface="Montserrat" pitchFamily="2" charset="0"/>
                <a:ea typeface="Open Sans"/>
                <a:cs typeface="Open Sans"/>
                <a:sym typeface="Open Sans"/>
              </a:rPr>
              <a:t> de </a:t>
            </a:r>
            <a:r>
              <a:rPr lang="en-US" sz="2400" dirty="0" err="1">
                <a:latin typeface="Montserrat" pitchFamily="2" charset="0"/>
                <a:ea typeface="Open Sans"/>
                <a:cs typeface="Open Sans"/>
                <a:sym typeface="Open Sans"/>
              </a:rPr>
              <a:t>Atenção</a:t>
            </a:r>
            <a:r>
              <a:rPr lang="en-US" sz="2400" dirty="0">
                <a:latin typeface="Montserrat" pitchFamily="2" charset="0"/>
                <a:ea typeface="Open Sans"/>
                <a:cs typeface="Open Sans"/>
                <a:sym typeface="Open Sans"/>
              </a:rPr>
              <a:t> </a:t>
            </a:r>
            <a:r>
              <a:rPr lang="en-US" sz="2400" dirty="0" err="1">
                <a:latin typeface="Montserrat" pitchFamily="2" charset="0"/>
                <a:ea typeface="Open Sans"/>
                <a:cs typeface="Open Sans"/>
                <a:sym typeface="Open Sans"/>
              </a:rPr>
              <a:t>Primária</a:t>
            </a:r>
            <a:r>
              <a:rPr lang="en-US" sz="2400" dirty="0">
                <a:latin typeface="Montserrat" pitchFamily="2" charset="0"/>
                <a:ea typeface="Open Sans"/>
                <a:cs typeface="Open Sans"/>
                <a:sym typeface="Open Sans"/>
              </a:rPr>
              <a:t> à </a:t>
            </a:r>
            <a:r>
              <a:rPr lang="en-US" sz="2400" dirty="0" err="1">
                <a:latin typeface="Montserrat" pitchFamily="2" charset="0"/>
                <a:ea typeface="Open Sans"/>
                <a:cs typeface="Open Sans"/>
                <a:sym typeface="Open Sans"/>
              </a:rPr>
              <a:t>Saúde</a:t>
            </a:r>
            <a:r>
              <a:rPr lang="en-US" sz="2400" dirty="0">
                <a:latin typeface="Montserrat" pitchFamily="2" charset="0"/>
                <a:ea typeface="Open Sans"/>
                <a:cs typeface="Open Sans"/>
                <a:sym typeface="Open Sans"/>
              </a:rPr>
              <a:t>. </a:t>
            </a:r>
            <a:r>
              <a:rPr lang="en-US" sz="2400" dirty="0" err="1">
                <a:latin typeface="Montserrat" pitchFamily="2" charset="0"/>
                <a:ea typeface="Open Sans"/>
                <a:cs typeface="Open Sans"/>
                <a:sym typeface="Open Sans"/>
              </a:rPr>
              <a:t>Departamento</a:t>
            </a:r>
            <a:r>
              <a:rPr lang="en-US" sz="2400" dirty="0">
                <a:latin typeface="Montserrat" pitchFamily="2" charset="0"/>
                <a:ea typeface="Open Sans"/>
                <a:cs typeface="Open Sans"/>
                <a:sym typeface="Open Sans"/>
              </a:rPr>
              <a:t> de </a:t>
            </a:r>
            <a:r>
              <a:rPr lang="en-US" sz="2400" dirty="0" err="1">
                <a:latin typeface="Montserrat" pitchFamily="2" charset="0"/>
                <a:ea typeface="Open Sans"/>
                <a:cs typeface="Open Sans"/>
                <a:sym typeface="Open Sans"/>
              </a:rPr>
              <a:t>Promoção</a:t>
            </a:r>
            <a:r>
              <a:rPr lang="en-US" sz="2400" dirty="0">
                <a:latin typeface="Montserrat" pitchFamily="2" charset="0"/>
                <a:ea typeface="Open Sans"/>
                <a:cs typeface="Open Sans"/>
                <a:sym typeface="Open Sans"/>
              </a:rPr>
              <a:t> à </a:t>
            </a:r>
            <a:r>
              <a:rPr lang="en-US" sz="2400" dirty="0" err="1">
                <a:latin typeface="Montserrat" pitchFamily="2" charset="0"/>
                <a:ea typeface="Open Sans"/>
                <a:cs typeface="Open Sans"/>
                <a:sym typeface="Open Sans"/>
              </a:rPr>
              <a:t>Saúde.Guia</a:t>
            </a:r>
            <a:r>
              <a:rPr lang="en-US" sz="2400" dirty="0">
                <a:latin typeface="Montserrat" pitchFamily="2" charset="0"/>
                <a:ea typeface="Open Sans"/>
                <a:cs typeface="Open Sans"/>
                <a:sym typeface="Open Sans"/>
              </a:rPr>
              <a:t> de </a:t>
            </a:r>
            <a:r>
              <a:rPr lang="en-US" sz="2400" dirty="0" err="1">
                <a:latin typeface="Montserrat" pitchFamily="2" charset="0"/>
                <a:ea typeface="Open Sans"/>
                <a:cs typeface="Open Sans"/>
                <a:sym typeface="Open Sans"/>
              </a:rPr>
              <a:t>atividade</a:t>
            </a:r>
            <a:r>
              <a:rPr lang="en-US" sz="2400" dirty="0">
                <a:latin typeface="Montserrat" pitchFamily="2" charset="0"/>
                <a:ea typeface="Open Sans"/>
                <a:cs typeface="Open Sans"/>
                <a:sym typeface="Open Sans"/>
              </a:rPr>
              <a:t> </a:t>
            </a:r>
            <a:r>
              <a:rPr lang="en-US" sz="2400" dirty="0" err="1">
                <a:latin typeface="Montserrat" pitchFamily="2" charset="0"/>
                <a:ea typeface="Open Sans"/>
                <a:cs typeface="Open Sans"/>
                <a:sym typeface="Open Sans"/>
              </a:rPr>
              <a:t>física</a:t>
            </a:r>
            <a:r>
              <a:rPr lang="en-US" sz="2400" dirty="0">
                <a:latin typeface="Montserrat" pitchFamily="2" charset="0"/>
                <a:ea typeface="Open Sans"/>
                <a:cs typeface="Open Sans"/>
                <a:sym typeface="Open Sans"/>
              </a:rPr>
              <a:t> para a </a:t>
            </a:r>
            <a:r>
              <a:rPr lang="en-US" sz="2400" dirty="0" err="1">
                <a:latin typeface="Montserrat" pitchFamily="2" charset="0"/>
                <a:ea typeface="Open Sans"/>
                <a:cs typeface="Open Sans"/>
                <a:sym typeface="Open Sans"/>
              </a:rPr>
              <a:t>população</a:t>
            </a:r>
            <a:r>
              <a:rPr lang="en-US" sz="2400" dirty="0">
                <a:latin typeface="Montserrat" pitchFamily="2" charset="0"/>
                <a:ea typeface="Open Sans"/>
                <a:cs typeface="Open Sans"/>
                <a:sym typeface="Open Sans"/>
              </a:rPr>
              <a:t> </a:t>
            </a:r>
            <a:r>
              <a:rPr lang="en-US" sz="2400" dirty="0" err="1">
                <a:latin typeface="Montserrat" pitchFamily="2" charset="0"/>
                <a:ea typeface="Open Sans"/>
                <a:cs typeface="Open Sans"/>
                <a:sym typeface="Open Sans"/>
              </a:rPr>
              <a:t>brasileira</a:t>
            </a:r>
            <a:r>
              <a:rPr lang="en-US" sz="2400" dirty="0">
                <a:latin typeface="Montserrat" pitchFamily="2" charset="0"/>
                <a:ea typeface="Open Sans"/>
                <a:cs typeface="Open Sans"/>
                <a:sym typeface="Open Sans"/>
              </a:rPr>
              <a:t>. Brasília: MS, 2021.</a:t>
            </a:r>
          </a:p>
          <a:p>
            <a:pPr algn="just">
              <a:lnSpc>
                <a:spcPts val="4025"/>
              </a:lnSpc>
              <a:spcBef>
                <a:spcPct val="0"/>
              </a:spcBef>
            </a:pPr>
            <a:endParaRPr lang="en-US" sz="2400" dirty="0">
              <a:latin typeface="Montserrat" pitchFamily="2" charset="0"/>
              <a:ea typeface="Open Sans"/>
              <a:cs typeface="Open Sans"/>
              <a:sym typeface="Open Sans"/>
            </a:endParaRPr>
          </a:p>
          <a:p>
            <a:pPr algn="just">
              <a:lnSpc>
                <a:spcPts val="4025"/>
              </a:lnSpc>
              <a:spcBef>
                <a:spcPct val="0"/>
              </a:spcBef>
            </a:pPr>
            <a:r>
              <a:rPr lang="en-US" sz="2400" dirty="0">
                <a:latin typeface="Montserrat" pitchFamily="2" charset="0"/>
                <a:ea typeface="Open Sans"/>
                <a:cs typeface="Open Sans"/>
                <a:sym typeface="Open Sans"/>
              </a:rPr>
              <a:t>ORGANIZAÇÃO PAN-AMERICANA DA SAÚDE. </a:t>
            </a:r>
            <a:r>
              <a:rPr lang="en-US" sz="2400" dirty="0" err="1">
                <a:latin typeface="Montserrat" pitchFamily="2" charset="0"/>
                <a:ea typeface="Open Sans"/>
                <a:cs typeface="Open Sans"/>
                <a:sym typeface="Open Sans"/>
              </a:rPr>
              <a:t>Década</a:t>
            </a:r>
            <a:r>
              <a:rPr lang="en-US" sz="2400" dirty="0">
                <a:latin typeface="Montserrat" pitchFamily="2" charset="0"/>
                <a:ea typeface="Open Sans"/>
                <a:cs typeface="Open Sans"/>
                <a:sym typeface="Open Sans"/>
              </a:rPr>
              <a:t> do </a:t>
            </a:r>
            <a:r>
              <a:rPr lang="en-US" sz="2400" dirty="0" err="1">
                <a:latin typeface="Montserrat" pitchFamily="2" charset="0"/>
                <a:ea typeface="Open Sans"/>
                <a:cs typeface="Open Sans"/>
                <a:sym typeface="Open Sans"/>
              </a:rPr>
              <a:t>Envelhecimento</a:t>
            </a:r>
            <a:r>
              <a:rPr lang="en-US" sz="2400" dirty="0">
                <a:latin typeface="Montserrat" pitchFamily="2" charset="0"/>
                <a:ea typeface="Open Sans"/>
                <a:cs typeface="Open Sans"/>
                <a:sym typeface="Open Sans"/>
              </a:rPr>
              <a:t> </a:t>
            </a:r>
            <a:r>
              <a:rPr lang="en-US" sz="2400" dirty="0" err="1">
                <a:latin typeface="Montserrat" pitchFamily="2" charset="0"/>
                <a:ea typeface="Open Sans"/>
                <a:cs typeface="Open Sans"/>
                <a:sym typeface="Open Sans"/>
              </a:rPr>
              <a:t>Saudável</a:t>
            </a:r>
            <a:r>
              <a:rPr lang="en-US" sz="2400" dirty="0">
                <a:latin typeface="Montserrat" pitchFamily="2" charset="0"/>
                <a:ea typeface="Open Sans"/>
                <a:cs typeface="Open Sans"/>
                <a:sym typeface="Open Sans"/>
              </a:rPr>
              <a:t> 2020-2030. </a:t>
            </a:r>
            <a:r>
              <a:rPr lang="en-US" sz="2400" dirty="0" err="1">
                <a:latin typeface="Montserrat" pitchFamily="2" charset="0"/>
                <a:ea typeface="Open Sans"/>
                <a:cs typeface="Open Sans"/>
                <a:sym typeface="Open Sans"/>
              </a:rPr>
              <a:t>Brasília,DF</a:t>
            </a:r>
            <a:r>
              <a:rPr lang="en-US" sz="2400" dirty="0">
                <a:latin typeface="Montserrat" pitchFamily="2" charset="0"/>
                <a:ea typeface="Open Sans"/>
                <a:cs typeface="Open Sans"/>
                <a:sym typeface="Open Sans"/>
              </a:rPr>
              <a:t>: OPAS, 2020. </a:t>
            </a:r>
            <a:r>
              <a:rPr lang="en-US" sz="2400" dirty="0" err="1">
                <a:latin typeface="Montserrat" pitchFamily="2" charset="0"/>
                <a:ea typeface="Open Sans"/>
                <a:cs typeface="Open Sans"/>
                <a:sym typeface="Open Sans"/>
              </a:rPr>
              <a:t>Disponível</a:t>
            </a:r>
            <a:r>
              <a:rPr lang="en-US" sz="2400" dirty="0">
                <a:latin typeface="Montserrat" pitchFamily="2" charset="0"/>
                <a:ea typeface="Open Sans"/>
                <a:cs typeface="Open Sans"/>
                <a:sym typeface="Open Sans"/>
              </a:rPr>
              <a:t> </a:t>
            </a:r>
            <a:r>
              <a:rPr lang="en-US" sz="2400" dirty="0" err="1">
                <a:latin typeface="Montserrat" pitchFamily="2" charset="0"/>
                <a:ea typeface="Open Sans"/>
                <a:cs typeface="Open Sans"/>
                <a:sym typeface="Open Sans"/>
              </a:rPr>
              <a:t>em</a:t>
            </a:r>
            <a:r>
              <a:rPr lang="en-US" sz="2400" dirty="0">
                <a:latin typeface="Montserrat" pitchFamily="2" charset="0"/>
                <a:ea typeface="Open Sans"/>
                <a:cs typeface="Open Sans"/>
                <a:sym typeface="Open Sans"/>
              </a:rPr>
              <a:t> : Https://iris.paho.org/handle/10665.2/52902. </a:t>
            </a:r>
            <a:r>
              <a:rPr lang="en-US" sz="2400" dirty="0" err="1">
                <a:latin typeface="Montserrat" pitchFamily="2" charset="0"/>
                <a:ea typeface="Open Sans"/>
                <a:cs typeface="Open Sans"/>
                <a:sym typeface="Open Sans"/>
              </a:rPr>
              <a:t>Acesso</a:t>
            </a:r>
            <a:r>
              <a:rPr lang="en-US" sz="2400" dirty="0">
                <a:latin typeface="Montserrat" pitchFamily="2" charset="0"/>
                <a:ea typeface="Open Sans"/>
                <a:cs typeface="Open Sans"/>
                <a:sym typeface="Open Sans"/>
              </a:rPr>
              <a:t> </a:t>
            </a:r>
            <a:r>
              <a:rPr lang="en-US" sz="2400" dirty="0" err="1">
                <a:latin typeface="Montserrat" pitchFamily="2" charset="0"/>
                <a:ea typeface="Open Sans"/>
                <a:cs typeface="Open Sans"/>
                <a:sym typeface="Open Sans"/>
              </a:rPr>
              <a:t>em</a:t>
            </a:r>
            <a:r>
              <a:rPr lang="en-US" sz="2400" dirty="0">
                <a:latin typeface="Montserrat" pitchFamily="2" charset="0"/>
                <a:ea typeface="Open Sans"/>
                <a:cs typeface="Open Sans"/>
                <a:sym typeface="Open Sans"/>
              </a:rPr>
              <a:t>: 30 set. 2025.</a:t>
            </a:r>
          </a:p>
          <a:p>
            <a:pPr algn="just">
              <a:lnSpc>
                <a:spcPts val="4025"/>
              </a:lnSpc>
              <a:spcBef>
                <a:spcPct val="0"/>
              </a:spcBef>
            </a:pPr>
            <a:endParaRPr lang="en-US" sz="2400" dirty="0">
              <a:latin typeface="Montserrat" pitchFamily="2" charset="0"/>
              <a:ea typeface="Open Sans"/>
              <a:cs typeface="Open Sans"/>
              <a:sym typeface="Open Sans"/>
            </a:endParaRPr>
          </a:p>
          <a:p>
            <a:pPr algn="just">
              <a:lnSpc>
                <a:spcPts val="4025"/>
              </a:lnSpc>
              <a:spcBef>
                <a:spcPct val="0"/>
              </a:spcBef>
            </a:pPr>
            <a:r>
              <a:rPr lang="en-US" sz="2400" dirty="0">
                <a:latin typeface="Montserrat" pitchFamily="2" charset="0"/>
                <a:ea typeface="Open Sans"/>
                <a:cs typeface="Open Sans"/>
                <a:sym typeface="Open Sans"/>
              </a:rPr>
              <a:t>GOMES, I. C.; OLIVEIRA NETO, L.. </a:t>
            </a:r>
            <a:r>
              <a:rPr lang="en-US" sz="2400" dirty="0" err="1">
                <a:latin typeface="Montserrat" pitchFamily="2" charset="0"/>
                <a:ea typeface="Open Sans"/>
                <a:cs typeface="Open Sans"/>
                <a:sym typeface="Open Sans"/>
              </a:rPr>
              <a:t>Saúde</a:t>
            </a:r>
            <a:r>
              <a:rPr lang="en-US" sz="2400" dirty="0">
                <a:latin typeface="Montserrat" pitchFamily="2" charset="0"/>
                <a:ea typeface="Open Sans"/>
                <a:cs typeface="Open Sans"/>
                <a:sym typeface="Open Sans"/>
              </a:rPr>
              <a:t> do </a:t>
            </a:r>
            <a:r>
              <a:rPr lang="en-US" sz="2400" dirty="0" err="1">
                <a:latin typeface="Montserrat" pitchFamily="2" charset="0"/>
                <a:ea typeface="Open Sans"/>
                <a:cs typeface="Open Sans"/>
                <a:sym typeface="Open Sans"/>
              </a:rPr>
              <a:t>idoso</a:t>
            </a:r>
            <a:r>
              <a:rPr lang="en-US" sz="2400" dirty="0">
                <a:latin typeface="Montserrat" pitchFamily="2" charset="0"/>
                <a:ea typeface="Open Sans"/>
                <a:cs typeface="Open Sans"/>
                <a:sym typeface="Open Sans"/>
              </a:rPr>
              <a:t>: Um </a:t>
            </a:r>
            <a:r>
              <a:rPr lang="en-US" sz="2400" dirty="0" err="1">
                <a:latin typeface="Montserrat" pitchFamily="2" charset="0"/>
                <a:ea typeface="Open Sans"/>
                <a:cs typeface="Open Sans"/>
                <a:sym typeface="Open Sans"/>
              </a:rPr>
              <a:t>olhar</a:t>
            </a:r>
            <a:r>
              <a:rPr lang="en-US" sz="2400" dirty="0">
                <a:latin typeface="Montserrat" pitchFamily="2" charset="0"/>
                <a:ea typeface="Open Sans"/>
                <a:cs typeface="Open Sans"/>
                <a:sym typeface="Open Sans"/>
              </a:rPr>
              <a:t> de </a:t>
            </a:r>
            <a:r>
              <a:rPr lang="en-US" sz="2400" dirty="0" err="1">
                <a:latin typeface="Montserrat" pitchFamily="2" charset="0"/>
                <a:ea typeface="Open Sans"/>
                <a:cs typeface="Open Sans"/>
                <a:sym typeface="Open Sans"/>
              </a:rPr>
              <a:t>Profissionais</a:t>
            </a:r>
            <a:r>
              <a:rPr lang="en-US" sz="2400" dirty="0">
                <a:latin typeface="Montserrat" pitchFamily="2" charset="0"/>
                <a:ea typeface="Open Sans"/>
                <a:cs typeface="Open Sans"/>
                <a:sym typeface="Open Sans"/>
              </a:rPr>
              <a:t> de </a:t>
            </a:r>
            <a:r>
              <a:rPr lang="en-US" sz="2400" dirty="0" err="1">
                <a:latin typeface="Montserrat" pitchFamily="2" charset="0"/>
                <a:ea typeface="Open Sans"/>
                <a:cs typeface="Open Sans"/>
                <a:sym typeface="Open Sans"/>
              </a:rPr>
              <a:t>Educação</a:t>
            </a:r>
            <a:r>
              <a:rPr lang="en-US" sz="2400" dirty="0">
                <a:latin typeface="Montserrat" pitchFamily="2" charset="0"/>
                <a:ea typeface="Open Sans"/>
                <a:cs typeface="Open Sans"/>
                <a:sym typeface="Open Sans"/>
              </a:rPr>
              <a:t> </a:t>
            </a:r>
            <a:r>
              <a:rPr lang="en-US" sz="2400" dirty="0" err="1">
                <a:latin typeface="Montserrat" pitchFamily="2" charset="0"/>
                <a:ea typeface="Open Sans"/>
                <a:cs typeface="Open Sans"/>
                <a:sym typeface="Open Sans"/>
              </a:rPr>
              <a:t>Física</a:t>
            </a:r>
            <a:r>
              <a:rPr lang="en-US" sz="2400" dirty="0">
                <a:latin typeface="Montserrat" pitchFamily="2" charset="0"/>
                <a:ea typeface="Open Sans"/>
                <a:cs typeface="Open Sans"/>
                <a:sym typeface="Open Sans"/>
              </a:rPr>
              <a:t>.  Lura Editorial, Ed. 1, São Paulo, 2018.</a:t>
            </a:r>
          </a:p>
        </p:txBody>
      </p:sp>
      <p:sp>
        <p:nvSpPr>
          <p:cNvPr id="59" name="TextBox 60"/>
          <p:cNvSpPr txBox="1"/>
          <p:nvPr/>
        </p:nvSpPr>
        <p:spPr>
          <a:xfrm>
            <a:off x="12277526" y="32116165"/>
            <a:ext cx="9721080" cy="46076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4025"/>
              </a:lnSpc>
              <a:spcBef>
                <a:spcPct val="0"/>
              </a:spcBef>
            </a:pPr>
            <a:endParaRPr lang="en-US" sz="2400" dirty="0">
              <a:solidFill>
                <a:srgbClr val="000000"/>
              </a:solidFill>
              <a:latin typeface="Montserrat" pitchFamily="2" charset="0"/>
              <a:ea typeface="Open Sans"/>
              <a:cs typeface="Open Sans"/>
              <a:sym typeface="Open Sans"/>
            </a:endParaRPr>
          </a:p>
        </p:txBody>
      </p:sp>
      <p:sp>
        <p:nvSpPr>
          <p:cNvPr id="7" name="TextBox 16"/>
          <p:cNvSpPr txBox="1"/>
          <p:nvPr/>
        </p:nvSpPr>
        <p:spPr>
          <a:xfrm>
            <a:off x="1558257" y="18650030"/>
            <a:ext cx="1800200" cy="62247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5485"/>
              </a:lnSpc>
            </a:pPr>
            <a:r>
              <a:rPr 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50 </a:t>
            </a:r>
            <a:r>
              <a:rPr lang="en-US" sz="28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idosos</a:t>
            </a:r>
            <a:endParaRPr dirty="0"/>
          </a:p>
        </p:txBody>
      </p:sp>
      <p:pic>
        <p:nvPicPr>
          <p:cNvPr id="9" name="Imagem 8" descr="Desenho de personagem de desenho animado&#10;&#10;O conteúdo gerado por IA pode estar incorreto.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56728" y="19342041"/>
            <a:ext cx="1043707" cy="1535569"/>
          </a:xfrm>
          <a:prstGeom prst="rect">
            <a:avLst/>
          </a:prstGeom>
        </p:spPr>
      </p:pic>
      <p:sp>
        <p:nvSpPr>
          <p:cNvPr id="13" name="TextBox 16"/>
          <p:cNvSpPr txBox="1"/>
          <p:nvPr/>
        </p:nvSpPr>
        <p:spPr>
          <a:xfrm>
            <a:off x="1116286" y="21016677"/>
            <a:ext cx="2808303" cy="132305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5485"/>
              </a:lnSpc>
            </a:pPr>
            <a:r>
              <a:rPr 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2x </a:t>
            </a:r>
            <a:r>
              <a:rPr lang="en-US" sz="28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por</a:t>
            </a:r>
            <a:r>
              <a:rPr 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semana</a:t>
            </a:r>
            <a:endParaRPr lang="en-US" sz="2800" dirty="0">
              <a:solidFill>
                <a:srgbClr val="000000"/>
              </a:solidFill>
              <a:latin typeface="Montserrat" pitchFamily="2" charset="0"/>
              <a:ea typeface="Open Sans"/>
              <a:cs typeface="Open Sans"/>
              <a:sym typeface="Open Sans"/>
            </a:endParaRPr>
          </a:p>
          <a:p>
            <a:pPr algn="ctr">
              <a:lnSpc>
                <a:spcPts val="5485"/>
              </a:lnSpc>
            </a:pPr>
            <a:r>
              <a:rPr lang="en-US" sz="28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Duração</a:t>
            </a:r>
            <a:r>
              <a:rPr 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: 1 hora</a:t>
            </a:r>
          </a:p>
        </p:txBody>
      </p:sp>
      <p:cxnSp>
        <p:nvCxnSpPr>
          <p:cNvPr id="21" name="Conector Reto 20"/>
          <p:cNvCxnSpPr/>
          <p:nvPr/>
        </p:nvCxnSpPr>
        <p:spPr>
          <a:xfrm>
            <a:off x="4068614" y="18987475"/>
            <a:ext cx="0" cy="3928057"/>
          </a:xfrm>
          <a:prstGeom prst="line">
            <a:avLst/>
          </a:prstGeom>
          <a:ln w="571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25" name="Imagem 2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138246" y="19337039"/>
            <a:ext cx="1689894" cy="1689894"/>
          </a:xfrm>
          <a:prstGeom prst="rect">
            <a:avLst/>
          </a:prstGeom>
        </p:spPr>
      </p:pic>
      <p:sp>
        <p:nvSpPr>
          <p:cNvPr id="26" name="TextBox 16"/>
          <p:cNvSpPr txBox="1"/>
          <p:nvPr/>
        </p:nvSpPr>
        <p:spPr>
          <a:xfrm>
            <a:off x="4535600" y="18615765"/>
            <a:ext cx="5210273" cy="132305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5485"/>
              </a:lnSpc>
            </a:pPr>
            <a:r>
              <a:rPr lang="en-US" sz="28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Foco</a:t>
            </a:r>
            <a:r>
              <a:rPr 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na</a:t>
            </a:r>
            <a:r>
              <a:rPr 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funcionalidade</a:t>
            </a:r>
            <a:endParaRPr lang="en-US" sz="2800" dirty="0">
              <a:solidFill>
                <a:srgbClr val="000000"/>
              </a:solidFill>
              <a:latin typeface="Montserrat" pitchFamily="2" charset="0"/>
              <a:ea typeface="Open Sans"/>
              <a:cs typeface="Open Sans"/>
              <a:sym typeface="Open Sans"/>
            </a:endParaRPr>
          </a:p>
          <a:p>
            <a:pPr algn="ctr">
              <a:lnSpc>
                <a:spcPts val="5485"/>
              </a:lnSpc>
            </a:pPr>
            <a:r>
              <a:rPr lang="en-US" sz="28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Avaliação</a:t>
            </a:r>
            <a:r>
              <a:rPr 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e </a:t>
            </a:r>
            <a:r>
              <a:rPr lang="en-US" sz="28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rastreio</a:t>
            </a:r>
            <a:r>
              <a:rPr 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de </a:t>
            </a:r>
            <a:r>
              <a:rPr lang="en-US" sz="28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riscos</a:t>
            </a:r>
            <a:endParaRPr lang="en-US" sz="2800" dirty="0">
              <a:solidFill>
                <a:srgbClr val="000000"/>
              </a:solidFill>
              <a:latin typeface="Montserrat" pitchFamily="2" charset="0"/>
              <a:ea typeface="Open Sans"/>
              <a:cs typeface="Open Sans"/>
              <a:sym typeface="Open Sans"/>
            </a:endParaRPr>
          </a:p>
        </p:txBody>
      </p:sp>
      <p:cxnSp>
        <p:nvCxnSpPr>
          <p:cNvPr id="29" name="Conector Reto 28"/>
          <p:cNvCxnSpPr/>
          <p:nvPr/>
        </p:nvCxnSpPr>
        <p:spPr>
          <a:xfrm>
            <a:off x="4212630" y="20261837"/>
            <a:ext cx="6336704" cy="0"/>
          </a:xfrm>
          <a:prstGeom prst="line">
            <a:avLst/>
          </a:prstGeom>
          <a:ln w="571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1" name="TextBox 16"/>
          <p:cNvSpPr txBox="1"/>
          <p:nvPr/>
        </p:nvSpPr>
        <p:spPr>
          <a:xfrm>
            <a:off x="4446622" y="20309460"/>
            <a:ext cx="6031200" cy="273369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514350" indent="-514350">
              <a:lnSpc>
                <a:spcPts val="5485"/>
              </a:lnSpc>
              <a:buFont typeface="+mj-lt"/>
              <a:buAutoNum type="arabicPeriod"/>
            </a:pPr>
            <a:r>
              <a:rPr lang="en-US" sz="28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Exercícios</a:t>
            </a:r>
            <a:r>
              <a:rPr 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de </a:t>
            </a:r>
            <a:r>
              <a:rPr lang="en-US" sz="28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força</a:t>
            </a:r>
            <a:r>
              <a:rPr 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muscular</a:t>
            </a:r>
          </a:p>
          <a:p>
            <a:pPr marL="514350" indent="-514350">
              <a:lnSpc>
                <a:spcPts val="5485"/>
              </a:lnSpc>
              <a:buFont typeface="+mj-lt"/>
              <a:buAutoNum type="arabicPeriod"/>
            </a:pPr>
            <a:r>
              <a:rPr lang="en-US" sz="28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Equilíbrio</a:t>
            </a:r>
            <a:endParaRPr lang="en-US" sz="2800" dirty="0">
              <a:solidFill>
                <a:srgbClr val="000000"/>
              </a:solidFill>
              <a:latin typeface="Montserrat" pitchFamily="2" charset="0"/>
              <a:ea typeface="Open Sans"/>
              <a:cs typeface="Open Sans"/>
              <a:sym typeface="Open Sans"/>
            </a:endParaRPr>
          </a:p>
          <a:p>
            <a:pPr marL="514350" indent="-514350">
              <a:lnSpc>
                <a:spcPts val="5485"/>
              </a:lnSpc>
              <a:buFont typeface="+mj-lt"/>
              <a:buAutoNum type="arabicPeriod"/>
            </a:pPr>
            <a:r>
              <a:rPr lang="en-US" sz="28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Resistência</a:t>
            </a:r>
            <a:r>
              <a:rPr 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Cardiorrepiratória</a:t>
            </a:r>
            <a:endParaRPr lang="en-US" sz="2800" dirty="0">
              <a:solidFill>
                <a:srgbClr val="000000"/>
              </a:solidFill>
              <a:latin typeface="Montserrat" pitchFamily="2" charset="0"/>
              <a:ea typeface="Open Sans"/>
              <a:cs typeface="Open Sans"/>
              <a:sym typeface="Open Sans"/>
            </a:endParaRPr>
          </a:p>
          <a:p>
            <a:pPr marL="514350" indent="-514350">
              <a:lnSpc>
                <a:spcPts val="5485"/>
              </a:lnSpc>
              <a:buFont typeface="+mj-lt"/>
              <a:buAutoNum type="arabicPeriod"/>
            </a:pPr>
            <a:r>
              <a:rPr lang="en-US" sz="28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Dupla-Tarefa</a:t>
            </a:r>
            <a:endParaRPr lang="en-US" sz="2800" dirty="0">
              <a:solidFill>
                <a:srgbClr val="000000"/>
              </a:solidFill>
              <a:latin typeface="Montserrat" pitchFamily="2" charset="0"/>
              <a:ea typeface="Open Sans"/>
              <a:cs typeface="Open Sans"/>
              <a:sym typeface="Open Sans"/>
            </a:endParaRPr>
          </a:p>
        </p:txBody>
      </p:sp>
      <p:sp>
        <p:nvSpPr>
          <p:cNvPr id="34" name="TextBox 16"/>
          <p:cNvSpPr txBox="1"/>
          <p:nvPr/>
        </p:nvSpPr>
        <p:spPr>
          <a:xfrm>
            <a:off x="12741836" y="18429099"/>
            <a:ext cx="5882317" cy="62247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5485"/>
              </a:lnSpc>
            </a:pPr>
            <a:r>
              <a:rPr lang="en-US" sz="28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Após</a:t>
            </a:r>
            <a:r>
              <a:rPr 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3 meses de </a:t>
            </a:r>
            <a:r>
              <a:rPr lang="en-US" sz="28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grupo</a:t>
            </a:r>
            <a:r>
              <a:rPr 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:</a:t>
            </a:r>
            <a:endParaRPr dirty="0"/>
          </a:p>
        </p:txBody>
      </p:sp>
      <p:pic>
        <p:nvPicPr>
          <p:cNvPr id="36" name="Imagem 35" descr="Imagem digital fictícia de personagem de desenho animado&#10;&#10;O conteúdo gerado por IA pode estar incorreto.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574679" y="19166651"/>
            <a:ext cx="944198" cy="1131762"/>
          </a:xfrm>
          <a:prstGeom prst="rect">
            <a:avLst/>
          </a:prstGeom>
        </p:spPr>
      </p:pic>
      <p:sp>
        <p:nvSpPr>
          <p:cNvPr id="37" name="TextBox 16"/>
          <p:cNvSpPr txBox="1"/>
          <p:nvPr/>
        </p:nvSpPr>
        <p:spPr>
          <a:xfrm>
            <a:off x="15549921" y="19136936"/>
            <a:ext cx="5944629" cy="273844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5485"/>
              </a:lnSpc>
            </a:pPr>
            <a:r>
              <a:rPr lang="en-US" sz="28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Força</a:t>
            </a:r>
            <a:r>
              <a:rPr 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muscular de MMII e MMSS</a:t>
            </a:r>
          </a:p>
          <a:p>
            <a:pPr algn="just">
              <a:lnSpc>
                <a:spcPts val="5485"/>
              </a:lnSpc>
            </a:pPr>
            <a:r>
              <a:rPr lang="en-US" sz="28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Resistência</a:t>
            </a:r>
            <a:r>
              <a:rPr 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aeróbica</a:t>
            </a:r>
            <a:endParaRPr lang="en-US" sz="2800" dirty="0">
              <a:solidFill>
                <a:srgbClr val="000000"/>
              </a:solidFill>
              <a:latin typeface="Montserrat" pitchFamily="2" charset="0"/>
              <a:ea typeface="Open Sans"/>
              <a:cs typeface="Open Sans"/>
              <a:sym typeface="Open Sans"/>
            </a:endParaRPr>
          </a:p>
          <a:p>
            <a:pPr algn="just">
              <a:lnSpc>
                <a:spcPts val="5485"/>
              </a:lnSpc>
            </a:pPr>
            <a:r>
              <a:rPr lang="en-US" sz="28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Equilíbrio</a:t>
            </a:r>
            <a:r>
              <a:rPr 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estático</a:t>
            </a:r>
            <a:r>
              <a:rPr 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e </a:t>
            </a:r>
            <a:r>
              <a:rPr lang="en-US" sz="28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dinâmico</a:t>
            </a:r>
            <a:endParaRPr lang="en-US" sz="2800" dirty="0"/>
          </a:p>
          <a:p>
            <a:pPr algn="just">
              <a:lnSpc>
                <a:spcPts val="5485"/>
              </a:lnSpc>
            </a:pPr>
            <a:r>
              <a:rPr 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Humor e </a:t>
            </a:r>
            <a:r>
              <a:rPr lang="en-US" sz="28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disposição</a:t>
            </a:r>
            <a:endParaRPr lang="en-US" sz="2800" dirty="0"/>
          </a:p>
        </p:txBody>
      </p:sp>
      <p:sp>
        <p:nvSpPr>
          <p:cNvPr id="38" name="Seta: para Cima 37"/>
          <p:cNvSpPr/>
          <p:nvPr/>
        </p:nvSpPr>
        <p:spPr>
          <a:xfrm>
            <a:off x="15370460" y="19217651"/>
            <a:ext cx="144016" cy="475855"/>
          </a:xfrm>
          <a:prstGeom prst="up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42" name="TextBox 16"/>
          <p:cNvSpPr txBox="1"/>
          <p:nvPr/>
        </p:nvSpPr>
        <p:spPr>
          <a:xfrm>
            <a:off x="12397248" y="22075398"/>
            <a:ext cx="9561295" cy="132779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5485"/>
              </a:lnSpc>
            </a:pPr>
            <a:r>
              <a:rPr lang="en-US" sz="28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Impactando</a:t>
            </a:r>
            <a:r>
              <a:rPr 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na</a:t>
            </a:r>
            <a:r>
              <a:rPr 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funcionalidade</a:t>
            </a:r>
            <a:r>
              <a:rPr 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e </a:t>
            </a:r>
            <a:r>
              <a:rPr lang="en-US" sz="28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na</a:t>
            </a:r>
            <a:r>
              <a:rPr 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realização</a:t>
            </a:r>
            <a:r>
              <a:rPr 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das </a:t>
            </a:r>
            <a:r>
              <a:rPr lang="en-US" sz="28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atividades</a:t>
            </a:r>
            <a:r>
              <a:rPr 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da </a:t>
            </a:r>
            <a:r>
              <a:rPr lang="en-US" sz="28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vida</a:t>
            </a:r>
            <a:r>
              <a:rPr 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diária</a:t>
            </a:r>
            <a:r>
              <a:rPr 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e </a:t>
            </a:r>
            <a:r>
              <a:rPr lang="en-US" sz="28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qualidade</a:t>
            </a:r>
            <a:r>
              <a:rPr 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de </a:t>
            </a:r>
            <a:r>
              <a:rPr lang="en-US" sz="28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vida</a:t>
            </a:r>
            <a:r>
              <a:rPr 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.</a:t>
            </a:r>
            <a:endParaRPr dirty="0"/>
          </a:p>
        </p:txBody>
      </p:sp>
      <p:sp>
        <p:nvSpPr>
          <p:cNvPr id="43" name="Seta: para Cima 42"/>
          <p:cNvSpPr/>
          <p:nvPr/>
        </p:nvSpPr>
        <p:spPr>
          <a:xfrm>
            <a:off x="15370460" y="19926156"/>
            <a:ext cx="144016" cy="475855"/>
          </a:xfrm>
          <a:prstGeom prst="up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44" name="Seta: para Cima 43"/>
          <p:cNvSpPr/>
          <p:nvPr/>
        </p:nvSpPr>
        <p:spPr>
          <a:xfrm>
            <a:off x="15370460" y="20623086"/>
            <a:ext cx="144016" cy="475855"/>
          </a:xfrm>
          <a:prstGeom prst="up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45" name="Seta: para Cima 44"/>
          <p:cNvSpPr/>
          <p:nvPr/>
        </p:nvSpPr>
        <p:spPr>
          <a:xfrm>
            <a:off x="15356642" y="21296866"/>
            <a:ext cx="158418" cy="475855"/>
          </a:xfrm>
          <a:prstGeom prst="up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61" name="Imagem 60" descr="Desenho de personagem de desenho animado&#10;&#10;O conteúdo gerado por IA pode estar incorreto.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337817" y="20340406"/>
            <a:ext cx="1492721" cy="1194654"/>
          </a:xfrm>
          <a:prstGeom prst="rect">
            <a:avLst/>
          </a:prstGeom>
        </p:spPr>
      </p:pic>
      <p:pic>
        <p:nvPicPr>
          <p:cNvPr id="47" name="Imagem 46" descr="Desenho animado para crianças&#10;&#10;O conteúdo gerado por IA pode estar incorreto.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97574" y="19630868"/>
            <a:ext cx="1238951" cy="926423"/>
          </a:xfrm>
          <a:prstGeom prst="rect">
            <a:avLst/>
          </a:prstGeom>
        </p:spPr>
      </p:pic>
      <p:pic>
        <p:nvPicPr>
          <p:cNvPr id="63" name="Imagem 62" descr="Interface gráfica do usuário&#10;&#10;O conteúdo gerado por IA pode estar incorreto.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534534" y="21163211"/>
            <a:ext cx="1613173" cy="907088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432</Words>
  <Application>Microsoft Office PowerPoint</Application>
  <PresentationFormat>Personalizar</PresentationFormat>
  <Paragraphs>35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6" baseType="lpstr">
      <vt:lpstr>Arial</vt:lpstr>
      <vt:lpstr>Calibri</vt:lpstr>
      <vt:lpstr>Montserrat</vt:lpstr>
      <vt:lpstr>Open Sans</vt:lpstr>
      <vt:lpstr>Tema do Office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rao656402</dc:creator>
  <cp:lastModifiedBy>David Haluli</cp:lastModifiedBy>
  <cp:revision>22</cp:revision>
  <dcterms:created xsi:type="dcterms:W3CDTF">2025-09-30T13:28:00Z</dcterms:created>
  <dcterms:modified xsi:type="dcterms:W3CDTF">2025-11-04T18:56:36Z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E9B170F82B5F45A9A27DBC1C28009BAE_12</vt:lpwstr>
  </property>
  <property fmtid="{D5CDD505-2E9C-101B-9397-08002B2CF9AE}" pid="3" name="KSOProductBuildVer">
    <vt:lpwstr>1046-12.2.0.23155</vt:lpwstr>
  </property>
</Properties>
</file>