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471" autoAdjust="0"/>
    <p:restoredTop sz="94674"/>
  </p:normalViewPr>
  <p:slideViewPr>
    <p:cSldViewPr>
      <p:cViewPr>
        <p:scale>
          <a:sx n="50" d="100"/>
          <a:sy n="50" d="100"/>
        </p:scale>
        <p:origin x="1890" y="-747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72167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TextBox 16"/>
          <p:cNvSpPr txBox="1"/>
          <p:nvPr/>
        </p:nvSpPr>
        <p:spPr>
          <a:xfrm>
            <a:off x="1060045" y="10729789"/>
            <a:ext cx="9649072" cy="24586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Qualificar a Assistência Farmacêutica do município de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Jucati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por meio da implantação e expansão do sistema Hórus nas unidades de saúde.</a:t>
            </a:r>
          </a:p>
        </p:txBody>
      </p:sp>
      <p:sp>
        <p:nvSpPr>
          <p:cNvPr id="6" name="TextBox 17"/>
          <p:cNvSpPr txBox="1"/>
          <p:nvPr/>
        </p:nvSpPr>
        <p:spPr>
          <a:xfrm>
            <a:off x="1060044" y="9793686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505808" y="4177061"/>
            <a:ext cx="20558447" cy="17953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pt-BR" sz="6000" noProof="0" dirty="0"/>
              <a:t>IMPLANTAÇÃO E FORTALECIMENTO DO SISTEMA HÓRUS NA ASSISTÊNCIA FARMACÊUTICA EM JUCATI</a:t>
            </a:r>
            <a:endParaRPr lang="pt-BR" sz="4400" b="1" noProof="0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116286" y="5977261"/>
            <a:ext cx="19802200" cy="1165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00"/>
              </a:lnSpc>
              <a:spcBef>
                <a:spcPct val="0"/>
              </a:spcBef>
            </a:pPr>
            <a:r>
              <a:rPr lang="pt-BR" sz="3918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RODRIGO CESAR DE OLIVEIRA ALVES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DANIELLE CRISTINA DA ROCHA LIMA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HARLEY DAVIDSON ROCHA DE LIMA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JULIANA KLART BARROS TARGINO</a:t>
            </a:r>
            <a:r>
              <a:rPr lang="pt-BR" sz="2800" b="1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 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2530032" y="7379668"/>
            <a:ext cx="16358170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Coordenador de Assistência Farmacêutica da Secretaria de Municipal de Saúde de </a:t>
            </a:r>
            <a:r>
              <a:rPr lang="pt-BR" sz="2400" noProof="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Jucati</a:t>
            </a: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pt-BR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Municipal de Saúde de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Jucati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  <a:endParaRPr lang="pt-BR" sz="2400" noProof="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venlab.venlab@gmail.com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CD139F9A-A40D-3B67-A6B4-EB8E5E079E94}"/>
              </a:ext>
            </a:extLst>
          </p:cNvPr>
          <p:cNvGrpSpPr/>
          <p:nvPr/>
        </p:nvGrpSpPr>
        <p:grpSpPr>
          <a:xfrm>
            <a:off x="828409" y="14647620"/>
            <a:ext cx="9849330" cy="1050721"/>
            <a:chOff x="814818" y="17354525"/>
            <a:chExt cx="9849330" cy="1050721"/>
          </a:xfrm>
        </p:grpSpPr>
        <p:sp>
          <p:nvSpPr>
            <p:cNvPr id="15" name="Freeform 14"/>
            <p:cNvSpPr/>
            <p:nvPr/>
          </p:nvSpPr>
          <p:spPr>
            <a:xfrm>
              <a:off x="1044278" y="17354525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14818" y="17490248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pt-BR" sz="4000" noProof="0" dirty="0">
                  <a:solidFill>
                    <a:srgbClr val="FFFFFF"/>
                  </a:solidFill>
                  <a:latin typeface="Montserrat" pitchFamily="2" charset="0"/>
                  <a:ea typeface="Open Sans"/>
                  <a:cs typeface="Open Sans"/>
                  <a:sym typeface="Open Sans"/>
                </a:rPr>
                <a:t>DESCRIÇÃO DA EXPERIÊNCIA</a:t>
              </a:r>
            </a:p>
          </p:txBody>
        </p:sp>
      </p:grpSp>
      <p:sp>
        <p:nvSpPr>
          <p:cNvPr id="19" name="TextBox 16"/>
          <p:cNvSpPr txBox="1"/>
          <p:nvPr/>
        </p:nvSpPr>
        <p:spPr>
          <a:xfrm>
            <a:off x="1028667" y="26993307"/>
            <a:ext cx="9649072" cy="105234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experiência demonstrou que a informatização, quando aliada à qualificação e comprometimento da equipe, transforma a gestão da Assistência Farmacêutica. O uso do HÓRUS revelou a importância do monitoramento contínuo e da padronização para decisões baseadas em evidências. O principal aprendizado foi compreender que a tecnologia só é efetiva quando acompanhada de planejamento, engajamento e valorização profissional.</a:t>
            </a:r>
          </a:p>
          <a:p>
            <a:pPr algn="ctr">
              <a:lnSpc>
                <a:spcPct val="200000"/>
              </a:lnSpc>
            </a:pPr>
            <a:endParaRPr lang="pt-BR" noProof="0" dirty="0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9C133FA8-C2F2-A55B-7F10-3A300F2BA39A}"/>
              </a:ext>
            </a:extLst>
          </p:cNvPr>
          <p:cNvGrpSpPr/>
          <p:nvPr/>
        </p:nvGrpSpPr>
        <p:grpSpPr>
          <a:xfrm>
            <a:off x="725499" y="25995485"/>
            <a:ext cx="9849330" cy="1050721"/>
            <a:chOff x="674306" y="25149428"/>
            <a:chExt cx="9849330" cy="1050721"/>
          </a:xfrm>
        </p:grpSpPr>
        <p:sp>
          <p:nvSpPr>
            <p:cNvPr id="18" name="Freeform 14"/>
            <p:cNvSpPr/>
            <p:nvPr/>
          </p:nvSpPr>
          <p:spPr>
            <a:xfrm>
              <a:off x="946098" y="25149428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20" name="TextBox 17"/>
            <p:cNvSpPr txBox="1"/>
            <p:nvPr/>
          </p:nvSpPr>
          <p:spPr>
            <a:xfrm>
              <a:off x="674306" y="25251014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pt-BR" sz="4000" noProof="0" dirty="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APRENDIZADO E ANÁLISE CRÍTICA</a:t>
              </a:r>
            </a:p>
          </p:txBody>
        </p:sp>
      </p:grpSp>
      <p:sp>
        <p:nvSpPr>
          <p:cNvPr id="48" name="Freeform 14"/>
          <p:cNvSpPr/>
          <p:nvPr/>
        </p:nvSpPr>
        <p:spPr>
          <a:xfrm>
            <a:off x="12493550" y="964966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noProof="0" dirty="0"/>
          </a:p>
        </p:txBody>
      </p:sp>
      <p:sp>
        <p:nvSpPr>
          <p:cNvPr id="49" name="TextBox 16"/>
          <p:cNvSpPr txBox="1"/>
          <p:nvPr/>
        </p:nvSpPr>
        <p:spPr>
          <a:xfrm>
            <a:off x="12493551" y="10657781"/>
            <a:ext cx="9649072" cy="50486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Ampliar o acesso da população aos medicamentos de forma segura, organizada e monitorada. Promover o uso racional de medicamentos por meio de registros fidedignos e relatórios de consumo. Fortalecer a integração entre a Central de Abastecimento Farmacêutico (CAF) e as UBSs, otimizando o controle.</a:t>
            </a:r>
            <a:endParaRPr lang="pt-BR" sz="2800"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789926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noProof="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2" name="TextBox 16"/>
          <p:cNvSpPr txBox="1"/>
          <p:nvPr/>
        </p:nvSpPr>
        <p:spPr>
          <a:xfrm>
            <a:off x="12565558" y="17210509"/>
            <a:ext cx="9649072" cy="105234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Os resultados foram expressivos: o número de medicamentos dispensados passou de 453 mil para mais de 1,09 milhão e os usuários cadastrados aumentaram em 230%. Todas as unidades passaram a operar o sistema de forma integrada à CAF, permitindo relatórios detalhados, redução de perdas, melhor reposição e maior agilidade no atendimento. A valorização da equipe técnica e a presença de farmacêuticos nos UBSs consolidaram a eficiência e a qualidade do serviço.</a:t>
            </a:r>
          </a:p>
          <a:p>
            <a:pPr algn="ctr">
              <a:lnSpc>
                <a:spcPct val="200000"/>
              </a:lnSpc>
            </a:pPr>
            <a:endParaRPr lang="pt-BR" noProof="0" dirty="0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932C8568-5CDA-7CFD-FF75-42B35F7EC37E}"/>
              </a:ext>
            </a:extLst>
          </p:cNvPr>
          <p:cNvGrpSpPr/>
          <p:nvPr/>
        </p:nvGrpSpPr>
        <p:grpSpPr>
          <a:xfrm>
            <a:off x="12637566" y="16274405"/>
            <a:ext cx="9849330" cy="1050721"/>
            <a:chOff x="12477784" y="17380164"/>
            <a:chExt cx="9849330" cy="1050721"/>
          </a:xfrm>
        </p:grpSpPr>
        <p:sp>
          <p:nvSpPr>
            <p:cNvPr id="51" name="Freeform 14"/>
            <p:cNvSpPr/>
            <p:nvPr/>
          </p:nvSpPr>
          <p:spPr>
            <a:xfrm>
              <a:off x="12477784" y="17380164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53" name="TextBox 17"/>
            <p:cNvSpPr txBox="1"/>
            <p:nvPr/>
          </p:nvSpPr>
          <p:spPr>
            <a:xfrm>
              <a:off x="12477784" y="17452173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pt-BR" sz="4000" noProof="0" dirty="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RESULTADOS</a:t>
              </a:r>
            </a:p>
          </p:txBody>
        </p:sp>
      </p:grpSp>
      <p:sp>
        <p:nvSpPr>
          <p:cNvPr id="55" name="TextBox 16"/>
          <p:cNvSpPr txBox="1"/>
          <p:nvPr/>
        </p:nvSpPr>
        <p:spPr>
          <a:xfrm>
            <a:off x="12709574" y="26932746"/>
            <a:ext cx="9649072" cy="84957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implantação do HÓRUS em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Jucati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consolidou um modelo eficiente e replicável de gestão farmacêutica municipal. O sistema tornou o controle mais transparente, seguro e integrado, fortalecendo o papel do farmacêutico na Atenção Primária. Recomenda-se a continuidade do investimento em capacitação, manutenção do sistema e uso dos dados gerados para planejamento, garantindo a sustentabilidade e ampliação dos resultados alcançados.</a:t>
            </a:r>
            <a:endParaRPr lang="pt-BR" noProof="0" dirty="0"/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5D9E2A2C-EDC7-323D-BD18-269AD7B67155}"/>
              </a:ext>
            </a:extLst>
          </p:cNvPr>
          <p:cNvGrpSpPr/>
          <p:nvPr/>
        </p:nvGrpSpPr>
        <p:grpSpPr>
          <a:xfrm>
            <a:off x="12782587" y="25952876"/>
            <a:ext cx="9849330" cy="1050721"/>
            <a:chOff x="12405776" y="23500844"/>
            <a:chExt cx="9849330" cy="1050721"/>
          </a:xfrm>
        </p:grpSpPr>
        <p:sp>
          <p:nvSpPr>
            <p:cNvPr id="54" name="Freeform 14"/>
            <p:cNvSpPr/>
            <p:nvPr/>
          </p:nvSpPr>
          <p:spPr>
            <a:xfrm>
              <a:off x="12405776" y="23500844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56" name="TextBox 17"/>
            <p:cNvSpPr txBox="1"/>
            <p:nvPr/>
          </p:nvSpPr>
          <p:spPr>
            <a:xfrm>
              <a:off x="12405776" y="23572853"/>
              <a:ext cx="9849330" cy="82073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pt-BR" sz="4000" noProof="0" dirty="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CONCLUSÃO E/OU RECOMENDAÇÕES</a:t>
              </a:r>
            </a:p>
          </p:txBody>
        </p:sp>
      </p:grpSp>
      <p:sp>
        <p:nvSpPr>
          <p:cNvPr id="57" name="TextBox 58"/>
          <p:cNvSpPr txBox="1"/>
          <p:nvPr/>
        </p:nvSpPr>
        <p:spPr>
          <a:xfrm>
            <a:off x="3601939" y="35298255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572" b="1" noProof="0" dirty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sp>
        <p:nvSpPr>
          <p:cNvPr id="59" name="TextBox 60"/>
          <p:cNvSpPr txBox="1"/>
          <p:nvPr/>
        </p:nvSpPr>
        <p:spPr>
          <a:xfrm>
            <a:off x="1049274" y="36267960"/>
            <a:ext cx="21471513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pt-BR" sz="2000" noProof="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Secretaria de Ciências, Tecnologia e Insumos Estratégicos. HÓRUS – Sistema Nacional de Gestão da Assistência Farmacêutica: manual 3 Departamento de Assistência Farmacêuticas e Insumos Estratégicos. Brasília: MS, 2017.</a:t>
            </a:r>
          </a:p>
          <a:p>
            <a:pPr algn="just">
              <a:spcBef>
                <a:spcPct val="0"/>
              </a:spcBef>
            </a:pPr>
            <a:endParaRPr lang="pt-BR" sz="2000" noProof="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spcBef>
                <a:spcPct val="0"/>
              </a:spcBef>
            </a:pPr>
            <a:r>
              <a:rPr lang="pt-BR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Dias, Kelli Engler. A Implantação do HÓRUS nas farmácias do SUS: Uma proposta de ações para auxiliar esse processo. Dissertação (Mestrado). Escola Nacional de Saúde Pública Sergio Arouca, Rio de Janeiro, 2013. </a:t>
            </a:r>
            <a:endParaRPr lang="pt-BR" sz="2000" noProof="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7B4073F4-BB0A-0395-76E6-3B38A1A75790}"/>
              </a:ext>
            </a:extLst>
          </p:cNvPr>
          <p:cNvSpPr txBox="1"/>
          <p:nvPr/>
        </p:nvSpPr>
        <p:spPr>
          <a:xfrm>
            <a:off x="1028667" y="15773827"/>
            <a:ext cx="9649072" cy="93575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Entre 2021 e 2024,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Jucati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vivenciou uma verdadeira transformação na Assistência Farmacêutica com a implantação do sistema HÓRUS, onde atingiu 6.170 pacientes cadastrados (Figura 1). Todas as unidades de saúde passaram a utilizar a ferramenta de forma integrada à CAF, modernizando o controle de estoques e a dispensação de medicamentos. A reorganização dos processos, aliada à capacitação das equipes, resultou em um serviço mais ágil, seguro e eficiente, fortalecendo a gestão e o cuidado com a população.</a:t>
            </a:r>
            <a:endParaRPr lang="pt-BR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538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Reviewer</cp:lastModifiedBy>
  <cp:revision>20</cp:revision>
  <dcterms:created xsi:type="dcterms:W3CDTF">2025-09-30T13:28:19Z</dcterms:created>
  <dcterms:modified xsi:type="dcterms:W3CDTF">2025-11-04T15:05:47Z</dcterms:modified>
</cp:coreProperties>
</file>