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3995" autoAdjust="0"/>
  </p:normalViewPr>
  <p:slideViewPr>
    <p:cSldViewPr>
      <p:cViewPr>
        <p:scale>
          <a:sx n="42" d="100"/>
          <a:sy n="42" d="100"/>
        </p:scale>
        <p:origin x="-677" y="506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788C9-B93A-4E7A-A7D9-FD432E71DED4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433638" y="685800"/>
            <a:ext cx="1990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F22D1-D124-4A54-AB58-81268FA126D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F22D1-D124-4A54-AB58-81268FA126D9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14/11/2025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de cantos arredondados 27"/>
          <p:cNvSpPr/>
          <p:nvPr/>
        </p:nvSpPr>
        <p:spPr>
          <a:xfrm>
            <a:off x="12558718" y="24449117"/>
            <a:ext cx="9644130" cy="16430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de cantos arredondados 26"/>
          <p:cNvSpPr/>
          <p:nvPr/>
        </p:nvSpPr>
        <p:spPr>
          <a:xfrm>
            <a:off x="12558718" y="23163233"/>
            <a:ext cx="9644130" cy="12144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de cantos arredondados 25"/>
          <p:cNvSpPr/>
          <p:nvPr/>
        </p:nvSpPr>
        <p:spPr>
          <a:xfrm>
            <a:off x="12558718" y="20662903"/>
            <a:ext cx="9644130" cy="23574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reeform 14"/>
          <p:cNvSpPr/>
          <p:nvPr/>
        </p:nvSpPr>
        <p:spPr>
          <a:xfrm>
            <a:off x="985761" y="837556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85762" y="9590013"/>
            <a:ext cx="9577634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O Letramento em Saúde (LS) é apontado como ferramenta de promoção à saúde na atuação do enfermeiro na Atenção Primária à Saúde (APS). Definido pela OMS, </a:t>
            </a:r>
            <a:r>
              <a:rPr lang="pt-BR" sz="2400" b="1" dirty="0" smtClean="0"/>
              <a:t>refere-se ao conhecimento, motivação e competências das pessoas para  ter  acesso,  compreender,  avaliar  e  aplicar  informações  de saúde  a  fim  de  fazer  julgamentos  e tomar decisões</a:t>
            </a:r>
            <a:r>
              <a:rPr lang="pt-BR" sz="2400" dirty="0" smtClean="0"/>
              <a:t>, o LS ainda é uma temática desconhecida no âmbito da APS. 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/>
              <a:t>Ao investir em processos de aprendizagem </a:t>
            </a:r>
            <a:r>
              <a:rPr lang="pt-BR" sz="2400" dirty="0" err="1" smtClean="0"/>
              <a:t>problematizadora</a:t>
            </a:r>
            <a:r>
              <a:rPr lang="pt-BR" sz="2400" dirty="0" smtClean="0"/>
              <a:t> como os Círculos de Cultura (CC) que  promove um arena dialógica, valoriza as experiências prévias dos participantes, articula os saberes populares e científicos e, impulsiona transformações na melhoria da relação profissional-usuário através dos pilares da Educação Permanente em Saúde (EPS), é possível reduzir essa lacuna de conhecimentos.</a:t>
            </a:r>
            <a:endParaRPr sz="2400" dirty="0"/>
          </a:p>
        </p:txBody>
      </p:sp>
      <p:sp>
        <p:nvSpPr>
          <p:cNvPr id="6" name="TextBox 17"/>
          <p:cNvSpPr txBox="1"/>
          <p:nvPr/>
        </p:nvSpPr>
        <p:spPr>
          <a:xfrm>
            <a:off x="985761" y="8447576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842886" y="4388356"/>
            <a:ext cx="21502838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DA EDUCAÇÃO À TRANSFORMAÇÃO: Contribuições do Círculo de Cultura sobre Letramento em Saúde para a Inovação e Comunicação Eficaz da Prática Educativa da Enfermagem na APS</a:t>
            </a:r>
          </a:p>
          <a:p>
            <a:pPr algn="ctr"/>
            <a:endParaRPr lang="pt-BR" sz="5400" b="1" dirty="0" smtClean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57134" y="6446741"/>
            <a:ext cx="22074342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400" b="1" dirty="0" smtClean="0"/>
              <a:t>Juliana Ferreira </a:t>
            </a:r>
            <a:r>
              <a:rPr lang="pt-BR" sz="2400" b="1" dirty="0" err="1" smtClean="0"/>
              <a:t>Rozal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400" b="1" dirty="0" smtClean="0"/>
              <a:t>Estela Maria Leite Meirelles Monteiro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², </a:t>
            </a:r>
            <a:r>
              <a:rPr lang="pt-BR" sz="2400" b="1" dirty="0" smtClean="0"/>
              <a:t>Bruna de Farias Pereira de Araujo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³, </a:t>
            </a:r>
            <a:r>
              <a:rPr lang="pt-BR" sz="2400" b="1" dirty="0" smtClean="0"/>
              <a:t>Eliane Maria Ribeiro de Vasconcelos</a:t>
            </a:r>
            <a:r>
              <a:rPr lang="en-US" sz="24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4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400" b="1" dirty="0" err="1" smtClean="0"/>
              <a:t>Debora</a:t>
            </a:r>
            <a:r>
              <a:rPr lang="pt-BR" sz="2400" b="1" dirty="0" smtClean="0"/>
              <a:t> Ferreira de Souza Nunes</a:t>
            </a:r>
            <a:r>
              <a:rPr lang="en-US" sz="2400" b="1" baseline="30000" dirty="0" smtClean="0">
                <a:solidFill>
                  <a:srgbClr val="000000"/>
                </a:solidFill>
                <a:latin typeface="Montserrat" pitchFamily="2" charset="0"/>
                <a:sym typeface="Open Sans"/>
              </a:rPr>
              <a:t>5</a:t>
            </a:r>
            <a:endParaRPr lang="en-US" sz="2400" b="1" baseline="30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42886" y="7303997"/>
            <a:ext cx="2167440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Recife (SESAU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), 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Recife,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2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2,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200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3 , 4, ,5 </a:t>
            </a:r>
            <a:r>
              <a:rPr lang="en-US" sz="22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Universidade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Federal de </a:t>
            </a:r>
            <a:r>
              <a:rPr lang="en-US" sz="22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(UFPE), Recife, </a:t>
            </a:r>
            <a:r>
              <a:rPr lang="en-US" sz="22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spcBef>
                <a:spcPct val="0"/>
              </a:spcBef>
            </a:pP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juliana.rozal@recife.pe.gov.br</a:t>
            </a:r>
            <a:endParaRPr lang="en-US" sz="2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637662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600760"/>
            <a:ext cx="9585613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Intervenção educativa ancorada no referencial teórico-metodológico de Paulo Freire. A aplicação do Círculo de Cultura (CC) sobre Letramento em Saúde (LS) ocorreu em Maio de 2023. Participaram 23 enfermeiras do município de Recife-PE. O desenvolvimento do CC envolveu oito etapas: Conhecimento Prévio; Sensibilização; </a:t>
            </a:r>
            <a:r>
              <a:rPr lang="pt-BR" sz="2400" dirty="0" err="1" smtClean="0"/>
              <a:t>Problematização</a:t>
            </a:r>
            <a:r>
              <a:rPr lang="pt-BR" sz="2400" dirty="0" smtClean="0"/>
              <a:t>, que teve como questão geradora: </a:t>
            </a:r>
            <a:r>
              <a:rPr lang="pt-BR" sz="2400" b="1" dirty="0" smtClean="0"/>
              <a:t>Como atuo quando os usuários não compreendem as informações sobre saúde e não sabem o que fazer?; </a:t>
            </a:r>
            <a:r>
              <a:rPr lang="pt-BR" sz="2400" dirty="0" smtClean="0"/>
              <a:t>Fundamentação Teórica; Reflexão Teórica-Prática; Elaboração Coletiva das Respostas; Síntese do que foi Vivenciado e Avaliação.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644863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626287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7415001"/>
            <a:ext cx="958618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Considerando que a promoção do LS é um desafio às organizações de saúde e que os enfermeiros tem como cerne a comunicação eficaz a fim de reduzir barreiras na compreensão e respeito às questões sociopolíticas e culturais dos indivíduos e comunidades, </a:t>
            </a:r>
            <a:r>
              <a:rPr lang="pt-BR" sz="2400" b="1" dirty="0" smtClean="0"/>
              <a:t>é necessário aplicar na APS métodos que melhorem a comunicação verbal e não verbal, usar imagens explicativas ou pictogramas; falar pausadamente, demonstrar como fazer; estimular participação e o questionamento; e, usar método </a:t>
            </a:r>
            <a:r>
              <a:rPr lang="pt-BR" sz="2400" b="1" dirty="0" err="1" smtClean="0"/>
              <a:t>Teach-Back</a:t>
            </a:r>
            <a:r>
              <a:rPr lang="pt-BR" sz="2400" b="1" dirty="0" smtClean="0"/>
              <a:t>.</a:t>
            </a:r>
            <a:endParaRPr sz="2400" b="1"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633488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19267" y="84470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9625343"/>
            <a:ext cx="9649072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b="1" dirty="0" smtClean="0"/>
              <a:t>GERAL: </a:t>
            </a:r>
            <a:r>
              <a:rPr lang="pt-BR" sz="2400" dirty="0" smtClean="0"/>
              <a:t>Relatar as Contribuições do Círculo de Cultura sobre LS para a Inovação e Comunicação Eficaz da Prática Educativa da Enfermagem na APS.</a:t>
            </a:r>
            <a:endParaRPr lang="pt-BR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/>
              <a:t>ESPECÍFICOS: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BR" sz="2400" dirty="0" smtClean="0"/>
              <a:t>Detalhar as etapas desenvolvidas do Círculo de Cultura sobre Letramento em Saúde;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BR" sz="2400" dirty="0" smtClean="0"/>
              <a:t>Compreender as definições de Letramento em Saúde (LS) e sua aplicabilidade na Atenção Primária à Saúde;e 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pt-BR" sz="2400" dirty="0" smtClean="0"/>
              <a:t> Demonstrar as técnicas para potencializar a comunicação da prática educativa da enfermagem na APS.</a:t>
            </a:r>
          </a:p>
        </p:txBody>
      </p:sp>
      <p:sp>
        <p:nvSpPr>
          <p:cNvPr id="50" name="TextBox 17"/>
          <p:cNvSpPr txBox="1"/>
          <p:nvPr/>
        </p:nvSpPr>
        <p:spPr>
          <a:xfrm>
            <a:off x="12419267" y="851901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4804987"/>
            <a:ext cx="9653626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630156" y="15947995"/>
            <a:ext cx="9429816" cy="1024896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Os discursos das enfermeiras apontaram que não basta passar a informação, é necessário checar se houve entendimento, repetir as informações de maneiras diferentes, utilizar diversas ferramentas de comunicação e solicitar feedbacks para que ocorra a comunicação eficaz. .</a:t>
            </a:r>
          </a:p>
          <a:p>
            <a:pPr algn="just">
              <a:lnSpc>
                <a:spcPct val="150000"/>
              </a:lnSpc>
            </a:pPr>
            <a:r>
              <a:rPr lang="pt-BR" sz="2400" dirty="0" smtClean="0"/>
              <a:t>Constatou-se que a intervenção do CC </a:t>
            </a:r>
            <a:r>
              <a:rPr lang="pt-BR" sz="2400" b="1" dirty="0" smtClean="0"/>
              <a:t>contribuiu com a reorientação de práticas educativas, na promoção da comunicação eficaz, afetiva e personalizada no fortalecimento de vínculo, na escuta ativa e no acolhimento dos usuários.</a:t>
            </a:r>
          </a:p>
          <a:p>
            <a:pPr algn="just">
              <a:lnSpc>
                <a:spcPct val="150000"/>
              </a:lnSpc>
            </a:pPr>
            <a:endParaRPr lang="pt-BR" sz="1800" i="1" dirty="0" smtClean="0"/>
          </a:p>
          <a:p>
            <a:pPr algn="r">
              <a:lnSpc>
                <a:spcPct val="150000"/>
              </a:lnSpc>
            </a:pPr>
            <a:r>
              <a:rPr lang="pt-BR" sz="1800" dirty="0" smtClean="0"/>
              <a:t>[...] </a:t>
            </a:r>
            <a:r>
              <a:rPr lang="pt-BR" sz="1800" i="1" dirty="0" smtClean="0"/>
              <a:t>eu criei uns envelopes. Nesses envelopes eu coloco o nome da medicação e os desenhos identificando os horários, por exemplo: um prato de comida, se for depois do almoço, um sol amarelo e pequenininho quando é de manhã cedo, uma lua quando é para tomar a noite, um desenho em uma cama quando é para tomar antes de dormir. ..comecei a ver que, ao fazer isso, eu estava </a:t>
            </a:r>
            <a:r>
              <a:rPr lang="pt-BR" sz="1800" i="1" dirty="0" err="1" smtClean="0"/>
              <a:t>empoderando</a:t>
            </a:r>
            <a:r>
              <a:rPr lang="pt-BR" sz="1800" i="1" dirty="0" smtClean="0"/>
              <a:t> e até melhorando o tratamento desses pacientes</a:t>
            </a:r>
            <a:r>
              <a:rPr lang="pt-BR" sz="1800" dirty="0" smtClean="0"/>
              <a:t> [...] (E1).</a:t>
            </a:r>
          </a:p>
          <a:p>
            <a:pPr algn="just">
              <a:lnSpc>
                <a:spcPct val="150000"/>
              </a:lnSpc>
            </a:pPr>
            <a:endParaRPr lang="pt-BR" sz="1800" i="1" dirty="0" smtClean="0"/>
          </a:p>
          <a:p>
            <a:pPr algn="r">
              <a:lnSpc>
                <a:spcPct val="150000"/>
              </a:lnSpc>
            </a:pPr>
            <a:r>
              <a:rPr lang="pt-BR" sz="1800" dirty="0" smtClean="0"/>
              <a:t>[...] </a:t>
            </a:r>
            <a:r>
              <a:rPr lang="pt-BR" sz="1800" i="1" dirty="0" smtClean="0"/>
              <a:t>hoje eu instrumentalizo  mais esse usuário, sou muito mais cuidadosa, faço a prescrição mais devagar, consigo sublinhar,  escrever e desenhar atrás. Antes eu falava muito acelerada</a:t>
            </a:r>
            <a:r>
              <a:rPr lang="pt-BR" sz="1800" dirty="0" smtClean="0"/>
              <a:t> [...] (E14).</a:t>
            </a:r>
          </a:p>
          <a:p>
            <a:pPr algn="r">
              <a:lnSpc>
                <a:spcPct val="150000"/>
              </a:lnSpc>
            </a:pPr>
            <a:endParaRPr lang="pt-BR" sz="1800" i="1" dirty="0" smtClean="0"/>
          </a:p>
          <a:p>
            <a:pPr algn="r">
              <a:lnSpc>
                <a:spcPct val="150000"/>
              </a:lnSpc>
            </a:pPr>
            <a:r>
              <a:rPr lang="pt-BR" sz="1800" dirty="0" smtClean="0"/>
              <a:t>[...] </a:t>
            </a:r>
            <a:r>
              <a:rPr lang="pt-BR" sz="1800" i="1" dirty="0" smtClean="0"/>
              <a:t>acima de tudo, a preocupação está em garantir que houve compreensão, como foi entendido e que contribuição esse conhecimento trouxe para o usuário ou para o grupo de gestantes, por exemplo... Hoje, há um cuidado maior não só com o formato da comunicação, mas também com o retorno dele</a:t>
            </a:r>
            <a:r>
              <a:rPr lang="pt-BR" sz="1800" dirty="0" smtClean="0"/>
              <a:t> [....](E9).</a:t>
            </a:r>
            <a:endParaRPr sz="1800"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487699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6271820"/>
            <a:ext cx="9725634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7423948"/>
            <a:ext cx="9649072" cy="4255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dirty="0" smtClean="0"/>
              <a:t>A intervenção contribuiu para </a:t>
            </a:r>
            <a:r>
              <a:rPr lang="pt-BR" sz="2400" b="1" dirty="0" smtClean="0"/>
              <a:t>qualificar o cuidado na APS</a:t>
            </a:r>
            <a:r>
              <a:rPr lang="pt-BR" sz="2400" dirty="0" smtClean="0"/>
              <a:t>. Ademais, incitou a buscar mais conhecimento nas temáticas de letramento digital e navegação em saúde, na qual as enfermeiras desconheciam estes termos atuais e inovadores. </a:t>
            </a:r>
          </a:p>
          <a:p>
            <a:pPr algn="just">
              <a:lnSpc>
                <a:spcPts val="5337"/>
              </a:lnSpc>
            </a:pPr>
            <a:r>
              <a:rPr lang="pt-BR" sz="2400" dirty="0" smtClean="0"/>
              <a:t>Recomenda-se replicar esta experiência exitosa para difundir amplamente os conceitos e domínios do LS, pois constitui atualmente o </a:t>
            </a:r>
            <a:r>
              <a:rPr lang="pt-BR" sz="2400" b="1" dirty="0" smtClean="0"/>
              <a:t>sexto sinal vital </a:t>
            </a:r>
            <a:r>
              <a:rPr lang="pt-BR" sz="2400" dirty="0" smtClean="0"/>
              <a:t>e impacta diretamente nos melhores resultados em saúde.</a:t>
            </a:r>
            <a:endParaRPr sz="2400"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634382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557662" y="3180723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599859"/>
            <a:ext cx="9433048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endParaRPr lang="pt-BR" sz="2400" dirty="0" smtClea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spcBef>
                <a:spcPct val="0"/>
              </a:spcBef>
            </a:pPr>
            <a:r>
              <a:rPr lang="pt-BR" sz="2400" dirty="0" smtClean="0"/>
              <a:t>BREVIDELLI, M. M.; MOURA, V. P. T.; DE DOMENICO, E. B. L. Promoção do letramento em saúde segundo os </a:t>
            </a:r>
            <a:r>
              <a:rPr lang="pt-BR" sz="2400" i="1" dirty="0" err="1" smtClean="0"/>
              <a:t>Health</a:t>
            </a:r>
            <a:r>
              <a:rPr lang="pt-BR" sz="2400" i="1" dirty="0" smtClean="0"/>
              <a:t> </a:t>
            </a:r>
            <a:r>
              <a:rPr lang="pt-BR" sz="2400" i="1" dirty="0" err="1" smtClean="0"/>
              <a:t>Literacy</a:t>
            </a:r>
            <a:r>
              <a:rPr lang="pt-BR" sz="2400" i="1" dirty="0" smtClean="0"/>
              <a:t> Universal </a:t>
            </a:r>
            <a:r>
              <a:rPr lang="pt-BR" sz="2400" i="1" dirty="0" err="1" smtClean="0"/>
              <a:t>Precautions</a:t>
            </a:r>
            <a:r>
              <a:rPr lang="pt-BR" sz="2400" i="1" dirty="0" smtClean="0"/>
              <a:t> Toolkits</a:t>
            </a:r>
            <a:r>
              <a:rPr lang="pt-BR" sz="2400" dirty="0" smtClean="0"/>
              <a:t>: um estudo de reflexão. </a:t>
            </a:r>
            <a:r>
              <a:rPr lang="pt-BR" sz="2400" i="1" dirty="0" smtClean="0"/>
              <a:t>Escola Anna Nery</a:t>
            </a:r>
            <a:r>
              <a:rPr lang="pt-BR" sz="2400" dirty="0" smtClean="0"/>
              <a:t>, v. 28, e20240013, 2024.</a:t>
            </a:r>
          </a:p>
          <a:p>
            <a:pPr algn="just">
              <a:spcBef>
                <a:spcPct val="0"/>
              </a:spcBef>
            </a:pPr>
            <a:endParaRPr lang="pt-BR" sz="2400" dirty="0" smtClean="0"/>
          </a:p>
          <a:p>
            <a:pPr algn="just">
              <a:spcBef>
                <a:spcPct val="0"/>
              </a:spcBef>
            </a:pPr>
            <a:r>
              <a:rPr lang="pt-BR" sz="2400" dirty="0" smtClean="0"/>
              <a:t>CAVALCANTI, E. O.; FIGUEIREDO, P. S.; SANTOS, L. C.; MOREIRA, M. A. J.; PAULINO, R. G.; PARANAGUÁ, T. T. B. Contribuições do letramento em saúde para a segurança do paciente na atenção primária: </a:t>
            </a:r>
            <a:r>
              <a:rPr lang="pt-BR" sz="2400" dirty="0" err="1" smtClean="0"/>
              <a:t>scoping</a:t>
            </a:r>
            <a:r>
              <a:rPr lang="pt-BR" sz="2400" dirty="0" smtClean="0"/>
              <a:t> </a:t>
            </a:r>
            <a:r>
              <a:rPr lang="pt-BR" sz="2400" dirty="0" err="1" smtClean="0"/>
              <a:t>review</a:t>
            </a:r>
            <a:r>
              <a:rPr lang="pt-BR" sz="2400" dirty="0" smtClean="0"/>
              <a:t>. </a:t>
            </a:r>
            <a:r>
              <a:rPr lang="pt-BR" sz="2400" i="1" dirty="0" err="1" smtClean="0"/>
              <a:t>Aquichan</a:t>
            </a:r>
            <a:r>
              <a:rPr lang="pt-BR" sz="2400" dirty="0" smtClean="0"/>
              <a:t>, v. 24, n. 1, e2414, 2024. 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553797"/>
            <a:ext cx="972108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endParaRPr lang="en-US" sz="2400" dirty="0" smtClean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just">
              <a:spcBef>
                <a:spcPct val="0"/>
              </a:spcBef>
            </a:pPr>
            <a:r>
              <a:rPr lang="pt-BR" sz="2400" dirty="0" smtClean="0"/>
              <a:t>LIMA, M.; SILVA, L.; SOUZA, F. Letramento em saúde e fatores associados em adultos usuários da atenção primária. </a:t>
            </a:r>
            <a:r>
              <a:rPr lang="pt-BR" sz="2400" i="1" dirty="0" smtClean="0"/>
              <a:t>Trabalho, Educação e Saúde</a:t>
            </a:r>
            <a:r>
              <a:rPr lang="pt-BR" sz="2400" dirty="0" smtClean="0"/>
              <a:t>, v. 24, n. 1, e980, 2024.</a:t>
            </a:r>
          </a:p>
          <a:p>
            <a:pPr algn="just">
              <a:spcBef>
                <a:spcPct val="0"/>
              </a:spcBef>
            </a:pPr>
            <a:endParaRPr lang="pt-BR" sz="2400" dirty="0" smtClean="0"/>
          </a:p>
          <a:p>
            <a:pPr algn="just">
              <a:spcBef>
                <a:spcPct val="0"/>
              </a:spcBef>
            </a:pPr>
            <a:r>
              <a:rPr lang="pt-BR" sz="2400" dirty="0" smtClean="0"/>
              <a:t>MONTEIRO, E. M. L. M.; VIEIRA, N. F. C. Educação em saúde a partir de círculos de cultura. </a:t>
            </a:r>
            <a:r>
              <a:rPr lang="pt-BR" sz="2400" dirty="0" err="1" smtClean="0"/>
              <a:t>Rev</a:t>
            </a:r>
            <a:r>
              <a:rPr lang="pt-BR" sz="2400" dirty="0" smtClean="0"/>
              <a:t> </a:t>
            </a:r>
            <a:r>
              <a:rPr lang="pt-BR" sz="2400" dirty="0" err="1" smtClean="0"/>
              <a:t>bras</a:t>
            </a:r>
            <a:r>
              <a:rPr lang="pt-BR" sz="2400" dirty="0" smtClean="0"/>
              <a:t> </a:t>
            </a:r>
            <a:r>
              <a:rPr lang="pt-BR" sz="2400" dirty="0" err="1" smtClean="0"/>
              <a:t>enferm</a:t>
            </a:r>
            <a:r>
              <a:rPr lang="pt-BR" sz="2400" dirty="0" smtClean="0"/>
              <a:t>, [</a:t>
            </a:r>
            <a:r>
              <a:rPr lang="pt-BR" sz="2400" dirty="0" err="1" smtClean="0"/>
              <a:t>S.I.</a:t>
            </a:r>
            <a:r>
              <a:rPr lang="pt-BR" sz="2400" dirty="0" smtClean="0"/>
              <a:t>], v. 63, n. 3, p. 397-403, jun. 2010.  </a:t>
            </a:r>
          </a:p>
          <a:p>
            <a:pPr algn="just">
              <a:spcBef>
                <a:spcPct val="0"/>
              </a:spcBef>
            </a:pPr>
            <a:endParaRPr lang="pt-BR" sz="2400" dirty="0" smtClean="0"/>
          </a:p>
          <a:p>
            <a:pPr algn="just">
              <a:spcBef>
                <a:spcPct val="0"/>
              </a:spcBef>
            </a:pPr>
            <a:r>
              <a:rPr lang="pt-BR" sz="2400" dirty="0" smtClean="0"/>
              <a:t>ROZAL </a:t>
            </a:r>
            <a:r>
              <a:rPr lang="pt-BR" sz="2400" dirty="0" err="1" smtClean="0"/>
              <a:t>J.F.</a:t>
            </a:r>
            <a:r>
              <a:rPr lang="pt-BR" sz="2400" dirty="0" smtClean="0"/>
              <a:t>; </a:t>
            </a:r>
            <a:r>
              <a:rPr lang="pt-BR" sz="2400" dirty="0" err="1" smtClean="0"/>
              <a:t>et</a:t>
            </a:r>
            <a:r>
              <a:rPr lang="pt-BR" sz="2400" dirty="0" smtClean="0"/>
              <a:t> al. </a:t>
            </a:r>
            <a:r>
              <a:rPr lang="pt-BR" sz="2400" dirty="0" err="1" smtClean="0"/>
              <a:t>Circle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Culture</a:t>
            </a:r>
            <a:r>
              <a:rPr lang="pt-BR" sz="2400" dirty="0" smtClean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permanent</a:t>
            </a:r>
            <a:r>
              <a:rPr lang="pt-BR" sz="2400" dirty="0" smtClean="0"/>
              <a:t> </a:t>
            </a:r>
            <a:r>
              <a:rPr lang="pt-BR" sz="2400" dirty="0" err="1" smtClean="0"/>
              <a:t>education</a:t>
            </a:r>
            <a:r>
              <a:rPr lang="pt-BR" sz="2400" dirty="0" smtClean="0"/>
              <a:t> for </a:t>
            </a:r>
            <a:r>
              <a:rPr lang="pt-BR" sz="2400" dirty="0" err="1" smtClean="0"/>
              <a:t>transforming</a:t>
            </a:r>
            <a:r>
              <a:rPr lang="pt-BR" sz="2400" dirty="0" smtClean="0"/>
              <a:t> </a:t>
            </a:r>
            <a:r>
              <a:rPr lang="pt-BR" sz="2400" dirty="0" err="1" smtClean="0"/>
              <a:t>professional</a:t>
            </a:r>
            <a:r>
              <a:rPr lang="pt-BR" sz="2400" dirty="0" smtClean="0"/>
              <a:t> </a:t>
            </a:r>
            <a:r>
              <a:rPr lang="pt-BR" sz="2400" dirty="0" err="1" smtClean="0"/>
              <a:t>practice</a:t>
            </a:r>
            <a:r>
              <a:rPr lang="pt-BR" sz="2400" dirty="0" smtClean="0"/>
              <a:t>: </a:t>
            </a:r>
            <a:r>
              <a:rPr lang="pt-BR" sz="2400" dirty="0" err="1" smtClean="0"/>
              <a:t>an</a:t>
            </a:r>
            <a:r>
              <a:rPr lang="pt-BR" sz="2400" dirty="0" smtClean="0"/>
              <a:t> </a:t>
            </a:r>
            <a:r>
              <a:rPr lang="pt-BR" sz="2400" dirty="0" err="1" smtClean="0"/>
              <a:t>integrative</a:t>
            </a:r>
            <a:r>
              <a:rPr lang="pt-BR" sz="2400" dirty="0" smtClean="0"/>
              <a:t> </a:t>
            </a:r>
            <a:r>
              <a:rPr lang="pt-BR" sz="2400" dirty="0" err="1" smtClean="0"/>
              <a:t>review</a:t>
            </a:r>
            <a:r>
              <a:rPr lang="pt-BR" sz="2400" dirty="0" smtClean="0"/>
              <a:t>. </a:t>
            </a:r>
            <a:r>
              <a:rPr lang="pt-BR" sz="2400" dirty="0" err="1" smtClean="0"/>
              <a:t>Cien</a:t>
            </a:r>
            <a:r>
              <a:rPr lang="pt-BR" sz="2400" dirty="0" smtClean="0"/>
              <a:t> </a:t>
            </a:r>
            <a:r>
              <a:rPr lang="pt-BR" sz="2400" dirty="0" err="1" smtClean="0"/>
              <a:t>Saude</a:t>
            </a:r>
            <a:r>
              <a:rPr lang="pt-BR" sz="2400" dirty="0" smtClean="0"/>
              <a:t> Colet. 2023;28(11):3215–29. </a:t>
            </a:r>
          </a:p>
          <a:p>
            <a:pPr algn="just">
              <a:spcBef>
                <a:spcPct val="0"/>
              </a:spcBef>
            </a:pPr>
            <a:endParaRPr lang="pt-BR" sz="2400" b="1" dirty="0" smtClean="0"/>
          </a:p>
          <a:p>
            <a:pPr algn="just">
              <a:spcBef>
                <a:spcPct val="0"/>
              </a:spcBef>
            </a:pPr>
            <a:r>
              <a:rPr lang="en-US" sz="2400" dirty="0" smtClean="0"/>
              <a:t>WORLD HEALTH ORGANIZATION. </a:t>
            </a:r>
            <a:r>
              <a:rPr lang="en-US" sz="2400" i="1" dirty="0" smtClean="0"/>
              <a:t>Health promotion glossary of terms 2021</a:t>
            </a:r>
            <a:r>
              <a:rPr lang="en-US" sz="2400" dirty="0" smtClean="0"/>
              <a:t>. Geneva: World Health Organization, 2021. </a:t>
            </a:r>
          </a:p>
          <a:p>
            <a:pPr algn="just">
              <a:spcBef>
                <a:spcPct val="0"/>
              </a:spcBef>
            </a:pPr>
            <a:endParaRPr lang="pt-BR" sz="24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638" y="24188317"/>
            <a:ext cx="2786082" cy="1975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0670" y="22663167"/>
            <a:ext cx="4572032" cy="1753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5182" y="24449117"/>
            <a:ext cx="3000396" cy="1841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57596" y="24663431"/>
            <a:ext cx="3214710" cy="1433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14456" y="22663167"/>
            <a:ext cx="3425142" cy="1543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919</Words>
  <Application>Microsoft Macintosh PowerPoint</Application>
  <PresentationFormat>Personalizar</PresentationFormat>
  <Paragraphs>43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55819</cp:lastModifiedBy>
  <cp:revision>24</cp:revision>
  <dcterms:created xsi:type="dcterms:W3CDTF">2025-09-30T13:28:19Z</dcterms:created>
  <dcterms:modified xsi:type="dcterms:W3CDTF">2025-11-14T17:30:47Z</dcterms:modified>
</cp:coreProperties>
</file>