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embeddedFontLst>
    <p:embeddedFont>
      <p:font typeface="Montserrat" panose="00000500000000000000" pitchFamily="2" charset="0"/>
      <p:regular r:id="rId4"/>
      <p:bold r:id="rId5"/>
      <p:italic r:id="rId6"/>
      <p:boldItalic r:id="rId7"/>
    </p:embeddedFon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T4ih2FYPb5NUoG8nIbSZza40q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976" y="16"/>
      </p:cViewPr>
      <p:guideLst>
        <p:guide orient="horz" pos="12701"/>
        <p:guide pos="73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customschemas.google.com/relationships/presentationmetadata" Target="meta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685800"/>
            <a:ext cx="19907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body" idx="1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1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sz="159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marL="914400" lvl="1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marL="1371600" lvl="2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marL="1828800" lvl="3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marL="2286000" lvl="4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marL="2743200" lvl="5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marL="3200400" lvl="6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marL="3657600" lvl="7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marL="4114800" lvl="8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2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3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marL="457200" lvl="0" indent="-228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 b="1"/>
            </a:lvl1pPr>
            <a:lvl2pPr marL="914400" lvl="1" indent="-228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/>
            </a:lvl2pPr>
            <a:lvl3pPr marL="1371600" lvl="2" indent="-228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 b="1"/>
            </a:lvl3pPr>
            <a:lvl4pPr marL="1828800" lvl="3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4pPr>
            <a:lvl5pPr marL="2286000" lvl="4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5pPr>
            <a:lvl6pPr marL="2743200" lvl="5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6pPr>
            <a:lvl7pPr marL="3200400" lvl="6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7pPr>
            <a:lvl8pPr marL="3657600" lvl="7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8pPr>
            <a:lvl9pPr marL="4114800" lvl="8" indent="-228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sz="6400" b="1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4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marL="914400" lvl="1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marL="1371600" lvl="2" indent="-685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marL="1828800" lvl="3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marL="2286000" lvl="4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marL="2743200" lvl="5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marL="3200400" lvl="6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marL="3657600" lvl="7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marL="4114800" lvl="8" indent="-635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103505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marL="914400" lvl="1" indent="-9398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marL="1371600" lvl="2" indent="-838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marL="1828800" lvl="3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marL="2286000" lvl="4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marL="2743200" lvl="5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marL="3200400" lvl="6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marL="3657600" lvl="7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marL="4114800" lvl="8" indent="-736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body" idx="2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>
            <a:spLocks noGrp="1"/>
          </p:cNvSpPr>
          <p:nvPr>
            <p:ph type="pic" idx="2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lvl="0" indent="-2286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marL="914400" lvl="1" indent="-2286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marL="1371600" lvl="2" indent="-228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marL="1828800" lvl="3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marL="2286000" lvl="4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marL="2743200" lvl="5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marL="3200400" lvl="6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marL="3657600" lvl="7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marL="4114800" lvl="8" indent="-228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sz="1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t" anchorCtr="0">
            <a:normAutofit/>
          </a:bodyPr>
          <a:lstStyle>
            <a:lvl1pPr marL="457200" marR="0" lvl="0" indent="-1035050" algn="l" rtl="0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sz="1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939800" algn="l" rtl="0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sz="1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7366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4150" tIns="182075" rIns="364150" bIns="1820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11" name="Google Shape;11;p2" descr="C:\Users\rao656402\Desktop\banner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/>
          <p:cNvSpPr txBox="1"/>
          <p:nvPr/>
        </p:nvSpPr>
        <p:spPr>
          <a:xfrm>
            <a:off x="1060044" y="10988422"/>
            <a:ext cx="9649072" cy="3353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95928"/>
              </a:lnSpc>
            </a:pPr>
            <a:r>
              <a:rPr lang="pt-BR" sz="2800" dirty="0">
                <a:latin typeface="Montserrat" panose="020F0502020204030204" pitchFamily="2" charset="0"/>
              </a:rPr>
              <a:t>PET-Saúde Equidade como estratégia de fortalecimento da formação em medicina para atuação no contexto do SUS.</a:t>
            </a:r>
            <a:r>
              <a:rPr lang="pt-BR" sz="2800" baseline="30000" dirty="0">
                <a:latin typeface="Montserrat" panose="020F0502020204030204" pitchFamily="2" charset="0"/>
              </a:rPr>
              <a:t>1</a:t>
            </a:r>
            <a:endParaRPr sz="2800" b="0" i="0" u="none" strike="noStrike" cap="none" baseline="30000" dirty="0">
              <a:solidFill>
                <a:srgbClr val="000000"/>
              </a:solidFill>
              <a:latin typeface="Montserrat" panose="020F0502020204030204" pitchFamily="2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1233725" y="4388350"/>
            <a:ext cx="208932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PET-SAÚDE EQUIDADE: UMA ESTRATÉGIA QUE FORTALECE A FORMAÇÃO EM MEDICINA NO CONTEXTO DO SISTEMA ÚNICO DE SAÚDE, EM CAMARAGIBE-PE </a:t>
            </a:r>
            <a:endParaRPr sz="5400" b="1" dirty="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382953" y="6863101"/>
            <a:ext cx="17801700" cy="84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20"/>
              </a:lnSpc>
            </a:pPr>
            <a:r>
              <a:rPr lang="en-US" sz="3918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Rute Nunes Vieira Medeiros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Anderson Deodato da Silva²,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Wêsley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 Natam Martins Almeida</a:t>
            </a:r>
            <a:r>
              <a:rPr lang="en-US" sz="2800" b="1" baseline="30000" dirty="0"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864262" y="7690772"/>
            <a:ext cx="2167440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Secretaria Municipal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Camaragibe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 (SESAU), </a:t>
            </a:r>
            <a:r>
              <a:rPr lang="en-US" sz="2400" dirty="0" err="1">
                <a:latin typeface="Montserrat"/>
                <a:ea typeface="Montserrat"/>
                <a:cs typeface="Montserrat"/>
                <a:sym typeface="Montserrat"/>
              </a:rPr>
              <a:t>Camaragibe</a:t>
            </a:r>
            <a:r>
              <a:rPr lang="en-US" sz="2400" dirty="0">
                <a:latin typeface="Montserrat"/>
                <a:ea typeface="Montserrat"/>
                <a:cs typeface="Montserrat"/>
                <a:sym typeface="Montserrat"/>
              </a:rPr>
              <a:t>, Pernambuco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²Universidade Federal de Pernambuco (UFPE), Recife, Pernambuco. ³Universidade Federal Rural de Pernambuco (UFRPE), Recife, Pernambuco.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correspondente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 rute.camaragibe@gmail.com</a:t>
            </a:r>
            <a:endParaRPr dirty="0"/>
          </a:p>
        </p:txBody>
      </p:sp>
      <p:sp>
        <p:nvSpPr>
          <p:cNvPr id="91" name="Google Shape;91;p1"/>
          <p:cNvSpPr/>
          <p:nvPr/>
        </p:nvSpPr>
        <p:spPr>
          <a:xfrm>
            <a:off x="1025632" y="140051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2" name="Google Shape;92;p1"/>
          <p:cNvSpPr txBox="1"/>
          <p:nvPr/>
        </p:nvSpPr>
        <p:spPr>
          <a:xfrm>
            <a:off x="1060044" y="15011718"/>
            <a:ext cx="9649072" cy="844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95928"/>
              </a:lnSpc>
            </a:pPr>
            <a:r>
              <a:rPr lang="pt-BR" sz="2800" dirty="0">
                <a:latin typeface="Montserrat" panose="020F0502020204030204" pitchFamily="2" charset="0"/>
              </a:rPr>
              <a:t>Por meio do PET-saúde Equidade, os estudantes de medicina puderam discutir a importância e os desafios da implementação de políticas voltadas para grupos minoritários como: mulheres, negros e população LGBT+. Também integrou o processo formativo a realização de oficinas sobre gênero, discriminação e assédio moral. Outro aspecto relevante do programa é sua aproximação com os profissionais de saúde, verificando a aplicabilidade das políticas no cotidiano do trabalho em saúde.</a:t>
            </a:r>
            <a:endParaRPr sz="2800" dirty="0">
              <a:latin typeface="Montserrat" panose="020F0502020204030204" pitchFamily="2" charset="0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095850" y="13961134"/>
            <a:ext cx="9849330" cy="76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 dirty="0"/>
          </a:p>
        </p:txBody>
      </p:sp>
      <p:sp>
        <p:nvSpPr>
          <p:cNvPr id="94" name="Google Shape;94;p1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5" name="Google Shape;95;p1"/>
          <p:cNvSpPr txBox="1"/>
          <p:nvPr/>
        </p:nvSpPr>
        <p:spPr>
          <a:xfrm>
            <a:off x="972271" y="24627333"/>
            <a:ext cx="9649072" cy="844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95928"/>
              </a:lnSpc>
            </a:pPr>
            <a:r>
              <a:rPr lang="pt-BR" sz="2800" dirty="0">
                <a:latin typeface="Montserrat" panose="020F0502020204030204" pitchFamily="2" charset="0"/>
              </a:rPr>
              <a:t>Destaca-se que os currículos tradicionais dos cursos de Medicina frequentemente não abordam questões relevantes voltadas para grupos minoritários.</a:t>
            </a:r>
            <a:r>
              <a:rPr lang="pt-BR" sz="2800" baseline="30000" dirty="0">
                <a:latin typeface="Montserrat" panose="020F0502020204030204" pitchFamily="2" charset="0"/>
              </a:rPr>
              <a:t>2</a:t>
            </a:r>
            <a:r>
              <a:rPr lang="pt-BR" sz="2800" dirty="0">
                <a:latin typeface="Montserrat" panose="020F0502020204030204" pitchFamily="2" charset="0"/>
              </a:rPr>
              <a:t> Uma vez que estes temas são imprescindíveis para a formação médica, tem-se no PET-Saúde Equidade uma oportunidade estratégica para suprir essas lacunas, oferecendo aos futuros profissionais de saúde uma experiência que amplia o repertório necessário para lidar com as especificidades e vulnerabilidades de diferentes grupos populacionais</a:t>
            </a:r>
            <a:r>
              <a:rPr lang="pt-BR" dirty="0"/>
              <a:t>.</a:t>
            </a: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8" name="Google Shape;98;p1"/>
          <p:cNvSpPr txBox="1"/>
          <p:nvPr/>
        </p:nvSpPr>
        <p:spPr>
          <a:xfrm>
            <a:off x="12433899" y="10990229"/>
            <a:ext cx="9649072" cy="5042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95928"/>
              </a:lnSpc>
            </a:pPr>
            <a:r>
              <a:rPr lang="pt-BR" sz="2800" dirty="0">
                <a:latin typeface="Montserrat" panose="020F0502020204030204" pitchFamily="2" charset="0"/>
              </a:rPr>
              <a:t>Relatar como o PET-Saúde Equidade contribuiu como estratégia de integração ensino-serviço, para o fortalecimento da formação médica voltada à atuação crítica, ética e comprometida com os princípios do SUS.</a:t>
            </a:r>
            <a:endParaRPr sz="2800" dirty="0">
              <a:latin typeface="Montserrat" panose="020F0502020204030204" pitchFamily="2" charset="0"/>
              <a:sym typeface="Montserrat"/>
            </a:endParaRPr>
          </a:p>
          <a:p>
            <a:pPr marL="0" marR="0" lvl="0" indent="0" algn="ctr" rtl="0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385301" y="1513317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" name="Google Shape;101;p1"/>
          <p:cNvSpPr txBox="1"/>
          <p:nvPr/>
        </p:nvSpPr>
        <p:spPr>
          <a:xfrm>
            <a:off x="12354443" y="16182072"/>
            <a:ext cx="9849329" cy="844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95928"/>
              </a:lnSpc>
            </a:pPr>
            <a:r>
              <a:rPr lang="pt-BR" sz="2800" dirty="0">
                <a:latin typeface="Montserrat" panose="020F0502020204030204" pitchFamily="2" charset="0"/>
              </a:rPr>
              <a:t>O programa possibilitou aos estudantes a oportunidade de aprofundar o conhecimento em temas como identidade de gênero, assédio moral e maternagem, todos de extrema importância para a futura prática profissional. Sobre os temas destacados, o projeto ainda favoreceu o protagonismo estudantil na realização de oficinas para discentes, docentes e profissionais de saúde buscando a sensibilização desses grupos quanto a temáticas como assédio, transfobia e outras formas de discriminação</a:t>
            </a:r>
            <a:r>
              <a:rPr lang="pt-BR" dirty="0"/>
              <a:t>.</a:t>
            </a: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477784" y="15040021"/>
            <a:ext cx="9849330" cy="760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dirty="0"/>
          </a:p>
        </p:txBody>
      </p:sp>
      <p:sp>
        <p:nvSpPr>
          <p:cNvPr id="103" name="Google Shape;103;p1"/>
          <p:cNvSpPr/>
          <p:nvPr/>
        </p:nvSpPr>
        <p:spPr>
          <a:xfrm>
            <a:off x="12405302" y="2465437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 extrusionOk="0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4" name="Google Shape;104;p1"/>
          <p:cNvSpPr txBox="1"/>
          <p:nvPr/>
        </p:nvSpPr>
        <p:spPr>
          <a:xfrm>
            <a:off x="12385301" y="25786918"/>
            <a:ext cx="9849329" cy="9294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pt-BR" sz="2800" dirty="0">
                <a:latin typeface="Montserrat" panose="020F0502020204030204" pitchFamily="2" charset="0"/>
              </a:rPr>
              <a:t>Por fim, conclui-se que o PET-Saúde Equidade é uma importante ferramenta complementar à formação médica. Ao promover a sensibilização dos estudantes para temas como assédio e discriminação, além de estimular a discussão sobre politicas públicas a partir dos princípios do SUS, o programa contribuiu para uma formação mais humanizada e crítica, reconhecendo o protagonismo estudantil como agentes de mudança na realidade da saúde pública.</a:t>
            </a:r>
          </a:p>
          <a:p>
            <a:br>
              <a:rPr lang="pt-BR" sz="2800" dirty="0"/>
            </a:br>
            <a:endParaRPr sz="7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2309060" y="24627333"/>
            <a:ext cx="9849330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dirty="0"/>
          </a:p>
        </p:txBody>
      </p:sp>
      <p:sp>
        <p:nvSpPr>
          <p:cNvPr id="106" name="Google Shape;106;p1"/>
          <p:cNvSpPr txBox="1"/>
          <p:nvPr/>
        </p:nvSpPr>
        <p:spPr>
          <a:xfrm>
            <a:off x="3868357" y="33502337"/>
            <a:ext cx="14830893" cy="77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72" b="1" i="0" u="none" strike="noStrike" cap="non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sz="4572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972270" y="33836674"/>
            <a:ext cx="9433048" cy="310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just">
              <a:lnSpc>
                <a:spcPct val="167625"/>
              </a:lnSpc>
            </a:pPr>
            <a:r>
              <a:rPr lang="pt-BR" sz="2400" baseline="30000" dirty="0">
                <a:latin typeface="Montserrat"/>
              </a:rPr>
              <a:t>1</a:t>
            </a:r>
            <a:r>
              <a:rPr lang="pt-BR" sz="2400" dirty="0">
                <a:latin typeface="Montserrat"/>
              </a:rPr>
              <a:t>BRINCO, R.; FRANÇA, T.; MAGNAGO, C. PET-Saúde/</a:t>
            </a:r>
            <a:r>
              <a:rPr lang="pt-BR" sz="2400" dirty="0" err="1">
                <a:latin typeface="Montserrat"/>
              </a:rPr>
              <a:t>Interprofissionalidade</a:t>
            </a:r>
            <a:r>
              <a:rPr lang="pt-BR" sz="2400" dirty="0">
                <a:latin typeface="Montserrat"/>
              </a:rPr>
              <a:t> e o desenvolvimento de mudanças curriculares e práticas colaborativas. Saúde em Debate, Rio de Janeiro, v. 46, n. esp. 6, p. 55–69, dez. 2022.</a:t>
            </a:r>
            <a:endParaRPr sz="2400" dirty="0">
              <a:latin typeface="Montserrat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12418567" y="33822055"/>
            <a:ext cx="9721080" cy="310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just">
              <a:lnSpc>
                <a:spcPct val="167625"/>
              </a:lnSpc>
            </a:pPr>
            <a:r>
              <a:rPr lang="pt-BR" sz="2400" baseline="30000" dirty="0">
                <a:latin typeface="Montserrat"/>
              </a:rPr>
              <a:t>2</a:t>
            </a:r>
            <a:r>
              <a:rPr lang="pt-BR" sz="2400" dirty="0">
                <a:latin typeface="Montserrat"/>
              </a:rPr>
              <a:t>BARREIRO, F. R. S. Análise do currículo de um curso de medicina em implantação no interior do estado de Minas Gerais. 2020. Dissertação (Mestrado em Educação) — Universidade de São Paulo, São Paulo, 2020.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539</Words>
  <Application>Microsoft Office PowerPoint</Application>
  <PresentationFormat>Personalizados</PresentationFormat>
  <Paragraphs>22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Open Sans</vt:lpstr>
      <vt:lpstr>Montserrat</vt:lpstr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rao656402</dc:creator>
  <cp:lastModifiedBy>Rute Vieira</cp:lastModifiedBy>
  <cp:revision>3</cp:revision>
  <dcterms:created xsi:type="dcterms:W3CDTF">2025-09-30T13:28:19Z</dcterms:created>
  <dcterms:modified xsi:type="dcterms:W3CDTF">2025-11-04T23:56:41Z</dcterms:modified>
</cp:coreProperties>
</file>