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0325675" cx="23402925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hQ9GuTdFXMj+NP2zcs3IwClxbv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701" orient="horz"/>
        <p:guide pos="737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customschemas.google.com/relationships/presentationmetadata" Target="meta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755220" y="12527099"/>
            <a:ext cx="19892486" cy="8643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510439" y="22851216"/>
            <a:ext cx="16382048" cy="103054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ctr">
              <a:spcBef>
                <a:spcPts val="2540"/>
              </a:spcBef>
              <a:spcAft>
                <a:spcPts val="0"/>
              </a:spcAft>
              <a:buClr>
                <a:srgbClr val="888888"/>
              </a:buClr>
              <a:buSzPts val="127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240"/>
              </a:spcBef>
              <a:spcAft>
                <a:spcPts val="0"/>
              </a:spcAft>
              <a:buClr>
                <a:srgbClr val="888888"/>
              </a:buClr>
              <a:buSzPts val="11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 rot="5400000">
            <a:off x="-1605079" y="12184552"/>
            <a:ext cx="26613082" cy="2106263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 rot="5400000">
            <a:off x="2396195" y="16185826"/>
            <a:ext cx="34407509" cy="5265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 rot="5400000">
            <a:off x="-8330146" y="11115192"/>
            <a:ext cx="34407509" cy="1540692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1848670" y="25912983"/>
            <a:ext cx="19892486" cy="8009127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900"/>
              <a:buFont typeface="Calibri"/>
              <a:buNone/>
              <a:defRPr b="1" sz="159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848670" y="17091745"/>
            <a:ext cx="19892486" cy="8821238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8000"/>
              <a:buNone/>
              <a:defRPr sz="8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120"/>
              </a:spcBef>
              <a:spcAft>
                <a:spcPts val="0"/>
              </a:spcAft>
              <a:buClr>
                <a:srgbClr val="888888"/>
              </a:buClr>
              <a:buSzPts val="5600"/>
              <a:buNone/>
              <a:defRPr sz="5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170146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11896487" y="9409327"/>
            <a:ext cx="10336292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939800" lvl="0" marL="4572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•"/>
              <a:defRPr sz="1120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36600" lvl="2" marL="1371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3pPr>
            <a:lvl4pPr indent="-685800" lvl="3" marL="1828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indent="-685800" lvl="4" marL="22860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indent="-685800" lvl="5" marL="27432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indent="-685800" lvl="6" marL="32004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indent="-685800" lvl="7" marL="3657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indent="-685800" lvl="8" marL="41148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170146" y="9026606"/>
            <a:ext cx="10340356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170146" y="12788467"/>
            <a:ext cx="10340356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11888362" y="9026606"/>
            <a:ext cx="10344418" cy="3761860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1pPr>
            <a:lvl2pPr indent="-228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b="1" sz="8000"/>
            </a:lvl2pPr>
            <a:lvl3pPr indent="-2286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1" sz="7200"/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b="1" sz="6400"/>
            </a:lvl9pPr>
          </a:lstStyle>
          <a:p/>
        </p:txBody>
      </p:sp>
      <p:sp>
        <p:nvSpPr>
          <p:cNvPr id="42" name="Google Shape;42;p7"/>
          <p:cNvSpPr txBox="1"/>
          <p:nvPr>
            <p:ph idx="4" type="body"/>
          </p:nvPr>
        </p:nvSpPr>
        <p:spPr>
          <a:xfrm>
            <a:off x="11888362" y="12788467"/>
            <a:ext cx="10344418" cy="23233939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838200" lvl="0" marL="457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1pPr>
            <a:lvl2pPr indent="-736600" lvl="1" marL="914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2pPr>
            <a:lvl3pPr indent="-685800" lvl="2" marL="137160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3pPr>
            <a:lvl4pPr indent="-635000" lvl="3" marL="1828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–"/>
              <a:defRPr sz="6400"/>
            </a:lvl4pPr>
            <a:lvl5pPr indent="-635000" lvl="4" marL="22860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»"/>
              <a:defRPr sz="6400"/>
            </a:lvl5pPr>
            <a:lvl6pPr indent="-635000" lvl="5" marL="2743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6pPr>
            <a:lvl7pPr indent="-635000" lvl="6" marL="3200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7pPr>
            <a:lvl8pPr indent="-635000" lvl="7" marL="36576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8pPr>
            <a:lvl9pPr indent="-635000" lvl="8" marL="41148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1170148" y="1605559"/>
            <a:ext cx="7699401" cy="683296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9149894" y="1605562"/>
            <a:ext cx="13082885" cy="34416846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Char char="•"/>
              <a:defRPr sz="12700"/>
            </a:lvl1pPr>
            <a:lvl2pPr indent="-939800" lvl="1" marL="91440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Char char="–"/>
              <a:defRPr sz="1120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36600" lvl="3" marL="1828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–"/>
              <a:defRPr sz="8000"/>
            </a:lvl4pPr>
            <a:lvl5pPr indent="-736600" lvl="4" marL="2286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»"/>
              <a:defRPr sz="8000"/>
            </a:lvl5pPr>
            <a:lvl6pPr indent="-736600" lvl="5" marL="27432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6pPr>
            <a:lvl7pPr indent="-736600" lvl="6" marL="32004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7pPr>
            <a:lvl8pPr indent="-736600" lvl="7" marL="36576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8pPr>
            <a:lvl9pPr indent="-736600" lvl="8" marL="41148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Char char="•"/>
              <a:defRPr sz="8000"/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1170148" y="8438524"/>
            <a:ext cx="7699401" cy="27583885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7137" y="28227972"/>
            <a:ext cx="14041755" cy="3332472"/>
          </a:xfrm>
          <a:prstGeom prst="rect">
            <a:avLst/>
          </a:prstGeom>
          <a:noFill/>
          <a:ln>
            <a:noFill/>
          </a:ln>
        </p:spPr>
        <p:txBody>
          <a:bodyPr anchorCtr="0" anchor="b" bIns="182075" lIns="364150" spcFirstLastPara="1" rIns="364150" wrap="square" tIns="1820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b="1"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4587137" y="3603174"/>
            <a:ext cx="14041755" cy="2419540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4587137" y="31560444"/>
            <a:ext cx="14041755" cy="4732663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indent="-2286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indent="-2286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indent="-2286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indent="-2286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indent="-228600" lvl="8" marL="4114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0"/>
              <a:buFont typeface="Calibri"/>
              <a:buNone/>
              <a:defRPr b="0" i="0" sz="17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  <a:noFill/>
          <a:ln>
            <a:noFill/>
          </a:ln>
        </p:spPr>
        <p:txBody>
          <a:bodyPr anchorCtr="0" anchor="t" bIns="182075" lIns="364150" spcFirstLastPara="1" rIns="364150" wrap="square" tIns="182075">
            <a:normAutofit/>
          </a:bodyPr>
          <a:lstStyle>
            <a:lvl1pPr indent="-1035050" lvl="0" marL="457200" marR="0" rtl="0" algn="l">
              <a:spcBef>
                <a:spcPts val="2540"/>
              </a:spcBef>
              <a:spcAft>
                <a:spcPts val="0"/>
              </a:spcAft>
              <a:buClr>
                <a:schemeClr val="dk1"/>
              </a:buClr>
              <a:buSzPts val="12700"/>
              <a:buFont typeface="Arial"/>
              <a:buChar char="•"/>
              <a:defRPr b="0" i="0" sz="1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939800" lvl="1" marL="914400" marR="0" rtl="0" algn="l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–"/>
              <a:defRPr b="0" i="0" sz="1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38200" lvl="2" marL="1371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736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–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736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»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736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736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736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736600" lvl="8" marL="4114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b="0" i="0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075" lIns="364150" spcFirstLastPara="1" rIns="364150" wrap="square" tIns="1820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rao656402\Desktop\banner.png" id="11" name="Google Shape;11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41" y="4763"/>
            <a:ext cx="23399643" cy="403161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1060044" y="9937701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1060300" y="11227375"/>
            <a:ext cx="95775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95057"/>
                </a:solidFill>
              </a:rPr>
              <a:t>Fluxo para Monitoramento de casos de sífilis adquirida, gestacional, congênita e criança exposta com criação de boletins de acompanhamento mensais.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060044" y="10162110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 DA EXPERIÊNCIA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2844478" y="4333293"/>
            <a:ext cx="17754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89CD"/>
                </a:solidFill>
                <a:latin typeface="Montserrat"/>
                <a:ea typeface="Montserrat"/>
                <a:cs typeface="Montserrat"/>
                <a:sym typeface="Montserrat"/>
              </a:rPr>
              <a:t>BOLETIM DE ACOMPANHAMENTO DE SÍFILIS: FORTALECENDO O SEGUIMENTO DE CASOS NAS UBS COM APOIO DA VIGILÂNCIA EPIDEMIOLÓGICA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756246" y="5897393"/>
            <a:ext cx="218904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18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Natália Frazão Viturino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¹*,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Rinaldja da Silva Cabral Aguiar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², 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Daniella Maria Nemésio de Arruda </a:t>
            </a:r>
            <a:r>
              <a:rPr b="1" lang="en-US" sz="2800">
                <a:latin typeface="Montserrat"/>
                <a:ea typeface="Montserrat"/>
                <a:cs typeface="Montserrat"/>
                <a:sym typeface="Montserrat"/>
              </a:rPr>
              <a:t>Cavalcanti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³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602100" y="7019925"/>
            <a:ext cx="201987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¹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Secretaria Municipal de Saúde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Limoeiro, Pernambuco. ² 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 Municipal de Saúde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L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imoeiro,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Pernambuco . ³ </a:t>
            </a:r>
            <a:r>
              <a:rPr lang="en-US"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 Municipal de Saúde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 Limoeiro, Pernambuco.</a:t>
            </a:r>
            <a:endParaRPr/>
          </a:p>
          <a:p>
            <a:pPr indent="0" lvl="0" marL="0" marR="0" rtl="0" algn="ctr">
              <a:lnSpc>
                <a:spcPct val="2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*Autor correspondente: </a:t>
            </a:r>
            <a:r>
              <a:rPr lang="en-US" sz="2400">
                <a:latin typeface="Montserrat"/>
                <a:ea typeface="Montserrat"/>
                <a:cs typeface="Montserrat"/>
                <a:sym typeface="Montserrat"/>
              </a:rPr>
              <a:t>farmaceuticafrazao@gmail.com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060040" y="16274443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1044250" y="17481925"/>
            <a:ext cx="9577500" cy="9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95057"/>
                </a:solidFill>
              </a:rPr>
              <a:t>O período de realização foi de julho a setembro de 2025. A experiência surgiu diante da baixa realização de exames de seguimento de sífilis, após o tratamento. Inicialmente foram realizadas oficinas com médicos e enfermeiros das UBS, com discussão de casos e apresentação do fluxo de monitoramento da vigilância. As notificações são registradas em planilha online - Boletim de Acompanhamento de Sífilis, com monitoramento conjunto com as UBS. Informações sobre tratamento e seguimento também são inseridas no SINAN NET visando a qualificação dos registros.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891878" y="16497539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DESCRIÇÃO DA EXPERIÊNCIA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1080083" y="27506827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5" name="Google Shape;95;p1"/>
          <p:cNvSpPr txBox="1"/>
          <p:nvPr/>
        </p:nvSpPr>
        <p:spPr>
          <a:xfrm>
            <a:off x="1080100" y="28663450"/>
            <a:ext cx="9577500" cy="8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95057"/>
                </a:solidFill>
              </a:rPr>
              <a:t>A experiência evidenciou que o tratamento da sífilis, isoladamente, não garante a interrupção da cadeia de transmissão sem um seguimento eficaz. A implantação do boletim trouxe visibilidade aos casos pendentes e impulsionou ações coordenadas. As oficinas foram decisivas para o engajamento das equipes. Tornou-se claro que a vigilância deve atuar como parceira estratégica no cuidado. O monitoramento contínuo e a educação permanente são pilares para a sustentabilidade dos resultados.</a:t>
            </a:r>
            <a:endParaRPr b="0" i="0" sz="59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924407" y="27724344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12493550" y="9963340"/>
            <a:ext cx="9577538" cy="105072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98" name="Google Shape;98;p1"/>
          <p:cNvSpPr txBox="1"/>
          <p:nvPr/>
        </p:nvSpPr>
        <p:spPr>
          <a:xfrm>
            <a:off x="12493550" y="11157750"/>
            <a:ext cx="9577500" cy="5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95057"/>
                </a:solidFill>
              </a:rPr>
              <a:t>Fortalecer o registro e seguimento dos casos de sífilis após tratamento ou nascimento da criança exposta, garantindo a realização dos exames de acompanhamento e registro da cicatriz sorológica, por meio do uso do Boletim de Acompanhamento de Sífilis e da integração entre vigilância e atenção básica.</a:t>
            </a:r>
            <a:endParaRPr b="0" i="0" sz="3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2436400" y="10187749"/>
            <a:ext cx="94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OBJETIVOS</a:t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12477784" y="16273130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1" name="Google Shape;101;p1"/>
          <p:cNvSpPr txBox="1"/>
          <p:nvPr/>
        </p:nvSpPr>
        <p:spPr>
          <a:xfrm>
            <a:off x="12490275" y="17481925"/>
            <a:ext cx="9577500" cy="9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95057"/>
                </a:solidFill>
              </a:rPr>
              <a:t>Foram realizadas duas oficinas com 15 médicos, 23 enfermeiras, equipe técnica e coordenações da atenção básica e vigilância. Todas as UBS aderiram ao Boletim de Acompanhamento de Sífilis. A articulação entre vigilância e atenção básica foi fortalecida, com maior adesão aos exames de seguimento e melhoria nos registros. O boletim se consolidou como ferramenta estratégica de gestão, permitindo o acompanhamento ativo dos casos e intervenções pontuais em situações de descontinuidade do cuidado.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2382534" y="16497539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12477776" y="27506827"/>
            <a:ext cx="9577541" cy="1050631"/>
          </a:xfrm>
          <a:custGeom>
            <a:rect b="b" l="l" r="r" t="t"/>
            <a:pathLst>
              <a:path extrusionOk="0" h="115581" w="788275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  <a:ln>
            <a:noFill/>
          </a:ln>
        </p:spPr>
      </p:sp>
      <p:sp>
        <p:nvSpPr>
          <p:cNvPr id="104" name="Google Shape;104;p1"/>
          <p:cNvSpPr txBox="1"/>
          <p:nvPr/>
        </p:nvSpPr>
        <p:spPr>
          <a:xfrm>
            <a:off x="12493575" y="28663450"/>
            <a:ext cx="9577500" cy="7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495057"/>
                </a:solidFill>
              </a:rPr>
              <a:t>O uso do Boletim de Acompanhamento de Sífilis promoveu avanços no seguimento dos casos, com maior resolutividade nas UBS. A metodologia é simples, eficaz e replicável. Recomenda-se manter a periodicidade do monitoramento, capacitações periódicas e articulação constante com a atenção básica. A experiência reforça o papel estratégico da vigilância na qualificação do cuidado às pessoas com sífilis.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2344426" y="27739706"/>
            <a:ext cx="984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2025-09-30T13:28:19Z</dcterms:created>
  <dc:creator>rao656402</dc:creator>
</cp:coreProperties>
</file>