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1"/>
    <p:restoredTop sz="94674"/>
  </p:normalViewPr>
  <p:slideViewPr>
    <p:cSldViewPr>
      <p:cViewPr>
        <p:scale>
          <a:sx n="60" d="100"/>
          <a:sy n="60" d="100"/>
        </p:scale>
        <p:origin x="-258" y="191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pPr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590/1981-7746-ojs2377" TargetMode="External"/><Relationship Id="rId7" Type="http://schemas.openxmlformats.org/officeDocument/2006/relationships/hyperlink" Target="https://doi.org/10.1590/1413-81232024296.18392022" TargetMode="External"/><Relationship Id="rId2" Type="http://schemas.openxmlformats.org/officeDocument/2006/relationships/hyperlink" Target="https://doi.org/10.1590/0102-311XPT17772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590/S1413-81232010000500005" TargetMode="External"/><Relationship Id="rId5" Type="http://schemas.openxmlformats.org/officeDocument/2006/relationships/hyperlink" Target="https://bvsms.saude.gov.br/bvs/publicacoes/cuidado_condicoes_atencao_primaria_saude.pdf" TargetMode="External"/><Relationship Id="rId4" Type="http://schemas.openxmlformats.org/officeDocument/2006/relationships/hyperlink" Target="https://revistas.usp.br/rsp/article/view/21940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22467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t-BR" sz="2800" dirty="0" smtClean="0"/>
              <a:t>Implantação dos </a:t>
            </a:r>
            <a:r>
              <a:rPr lang="pt-BR" sz="2800" dirty="0" err="1" smtClean="0"/>
              <a:t>macroprocessos</a:t>
            </a:r>
            <a:r>
              <a:rPr lang="pt-BR" sz="2800" dirty="0" smtClean="0"/>
              <a:t> metodológicos da Planificação da Atenção à Saúde na Atenção Primária.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844478" y="4388356"/>
            <a:ext cx="19429808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fontAlgn="base"/>
            <a:r>
              <a:rPr lang="pt-BR" sz="5400" dirty="0" smtClean="0">
                <a:solidFill>
                  <a:srgbClr val="0070C0"/>
                </a:solidFill>
              </a:rPr>
              <a:t>PLANIFICAÇÃO DA ATENÇÃO À SAÚDE: CAMINHOS PARA QUALIFICAR O CUIDADO E INTEGRAR A REDE EM PERNAMBUCO</a:t>
            </a:r>
            <a:endParaRPr lang="pt-BR" sz="5400" dirty="0">
              <a:solidFill>
                <a:srgbClr val="0070C0"/>
              </a:solidFill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1200076" y="6042957"/>
            <a:ext cx="21288524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Luciana Garcia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Figueiroa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Ferreira¹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*, Silva,R.N¹,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Santos,R.C¹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Tavares,G.C.C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¹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Silva,M.O.F.S¹,Silva,J.P,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Monteiro.S.P.F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Almeida, A.C.C,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Silva,L.G.M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700010" y="7589749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(SES-PE), Recife,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lucianagfigueiroa@gmail.com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4631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fontAlgn="base"/>
            <a:r>
              <a:rPr lang="pt-BR" sz="2800" dirty="0" smtClean="0"/>
              <a:t>A experiência foi desenvolvida em duas macrorregiões de saúde de Pernambuco, abrangendo 67 </a:t>
            </a:r>
            <a:r>
              <a:rPr lang="pt-BR" sz="2800" dirty="0" smtClean="0"/>
              <a:t>municípios, no período de </a:t>
            </a:r>
            <a:r>
              <a:rPr lang="pt-BR" sz="2800" dirty="0" smtClean="0"/>
              <a:t>2023 a </a:t>
            </a:r>
            <a:r>
              <a:rPr lang="pt-BR" sz="2800" dirty="0" smtClean="0"/>
              <a:t>2024.  </a:t>
            </a:r>
            <a:r>
              <a:rPr lang="pt-BR" sz="2800" dirty="0" smtClean="0"/>
              <a:t>A implantação dos </a:t>
            </a:r>
            <a:r>
              <a:rPr lang="pt-BR" sz="2800" dirty="0" err="1" smtClean="0"/>
              <a:t>macroprocessos</a:t>
            </a:r>
            <a:r>
              <a:rPr lang="pt-BR" sz="2800" dirty="0" smtClean="0"/>
              <a:t> ocorreu por meio de etapas de planejamento, pré-tutoria, tutoria e oficinas, envolvendo gestores e equipes da APS. As ações foram mediadas por tutores e apoiadores da PAS, com foco na </a:t>
            </a:r>
            <a:r>
              <a:rPr lang="pt-BR" sz="2800" dirty="0" err="1" smtClean="0"/>
              <a:t>territorialização</a:t>
            </a:r>
            <a:r>
              <a:rPr lang="pt-BR" sz="2800" dirty="0" smtClean="0"/>
              <a:t>, classificação de risco familiar e estratificação das condições crônicas, fortalecendo a educação permanente e a gestão participativa.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37696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fontAlgn="base"/>
            <a:r>
              <a:rPr lang="pt-BR" sz="2800" dirty="0" smtClean="0"/>
              <a:t>A experiência evidenciou que a PAS potencializa a reflexão crítica sobre o processo de trabalho e promove práticas colaborativas, sustentadas por tecnologias leves e educação permanente. Identificou-se, contudo, a necessidade de investimentos estruturais, superação de barreiras culturais e fortalecimento da governança clínica para consolidar a metodologia como eixo estratégico da APS.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2477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 smtClean="0"/>
              <a:t>Discutir a implantação dos </a:t>
            </a:r>
            <a:r>
              <a:rPr lang="pt-BR" sz="2800" dirty="0" err="1" smtClean="0"/>
              <a:t>macroprocessos</a:t>
            </a:r>
            <a:r>
              <a:rPr lang="pt-BR" sz="2800" dirty="0" smtClean="0"/>
              <a:t> metodológicos na Atenção Primária à Saúde no âmbito da Planificação da Atenção à Saúde em duas macrorregiões de saúde do estado de </a:t>
            </a:r>
            <a:r>
              <a:rPr lang="pt-BR" sz="2800" dirty="0" smtClean="0"/>
              <a:t>Pernambuco.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8604301"/>
            <a:ext cx="9649072" cy="37696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fontAlgn="base"/>
            <a:r>
              <a:rPr lang="pt-BR" sz="2800" dirty="0" smtClean="0"/>
              <a:t>Foram implantados sete </a:t>
            </a:r>
            <a:r>
              <a:rPr lang="pt-BR" sz="2800" dirty="0" err="1" smtClean="0"/>
              <a:t>macroprocessos</a:t>
            </a:r>
            <a:r>
              <a:rPr lang="pt-BR" sz="2800" dirty="0" smtClean="0"/>
              <a:t>, com reorganização do território, fortalecimento da APS como ordenadora do cuidado e ampliação da captação e registro de indicadores do Programa Previne Brasil. As equipes desenvolveram planos de ação e aprimoraram a gestão clínica e o monitoramento das condições crônicas, demonstrando avanços na qualificação dos processos de trabalho e na integração da APS com a rede assistencial.</a:t>
            </a:r>
          </a:p>
          <a:p>
            <a:pPr algn="just">
              <a:lnSpc>
                <a:spcPts val="5337"/>
              </a:lnSpc>
            </a:pP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3338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 smtClean="0"/>
              <a:t>A </a:t>
            </a:r>
            <a:r>
              <a:rPr lang="pt-BR" sz="2800" dirty="0" smtClean="0"/>
              <a:t>PAS constitui-se em estratégia efetiva para reorganização da APS e fortalecimento das redes de atenção. Recomenda-se sua continuidade como política estruturante, com apoio institucional permanente, ampliação da formação dos tutores e integração da assistência farmacêutica e da vigilância à metodologia, garantindo maior </a:t>
            </a:r>
            <a:r>
              <a:rPr lang="pt-BR" sz="2800" dirty="0" err="1" smtClean="0"/>
              <a:t>resolutividade</a:t>
            </a:r>
            <a:r>
              <a:rPr lang="pt-BR" sz="2800" dirty="0" smtClean="0"/>
              <a:t> e sustentabilidade dos resultados.</a:t>
            </a:r>
          </a:p>
          <a:p>
            <a:pPr algn="just">
              <a:lnSpc>
                <a:spcPts val="5337"/>
              </a:lnSpc>
            </a:pP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200076" y="31521479"/>
            <a:ext cx="9433048" cy="6278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fontAlgn="base"/>
            <a:r>
              <a:rPr lang="pt-BR" sz="2400" dirty="0" smtClean="0"/>
              <a:t>1. Guerra </a:t>
            </a:r>
            <a:r>
              <a:rPr lang="pt-BR" sz="2400" dirty="0" smtClean="0"/>
              <a:t>S, Ferreira J, Gomes LB, </a:t>
            </a:r>
            <a:r>
              <a:rPr lang="pt-BR" sz="2400" dirty="0" err="1" smtClean="0"/>
              <a:t>Seidl</a:t>
            </a:r>
            <a:r>
              <a:rPr lang="pt-BR" sz="2400" dirty="0" smtClean="0"/>
              <a:t> H, Cruz VT, </a:t>
            </a:r>
            <a:r>
              <a:rPr lang="pt-BR" sz="2400" dirty="0" err="1" smtClean="0"/>
              <a:t>Merhy</a:t>
            </a:r>
            <a:r>
              <a:rPr lang="pt-BR" sz="2400" dirty="0" smtClean="0"/>
              <a:t> EE. Ações educacionais da Planificação da Atenção à Saúde: percepções dos profissionais em duas Regiões de Saúde do Brasil. </a:t>
            </a:r>
            <a:r>
              <a:rPr lang="pt-BR" sz="2400" dirty="0" err="1" smtClean="0"/>
              <a:t>Cad</a:t>
            </a:r>
            <a:r>
              <a:rPr lang="pt-BR" sz="2400" dirty="0" smtClean="0"/>
              <a:t> Saúde Pública. 2025;41(4):e00177724. Disponível em: </a:t>
            </a:r>
            <a:r>
              <a:rPr lang="pt-BR" sz="2400" u="sng" dirty="0" smtClean="0">
                <a:hlinkClick r:id="rId2"/>
              </a:rPr>
              <a:t>https://doi.org/10.1590/0102-311XPT177724</a:t>
            </a:r>
            <a:endParaRPr lang="pt-BR" sz="2400" dirty="0" smtClean="0"/>
          </a:p>
          <a:p>
            <a:pPr algn="just" fontAlgn="base"/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2. Albuquerque </a:t>
            </a:r>
            <a:r>
              <a:rPr lang="pt-BR" sz="2400" dirty="0" smtClean="0"/>
              <a:t>AC de, </a:t>
            </a:r>
            <a:r>
              <a:rPr lang="pt-BR" sz="2400" dirty="0" err="1" smtClean="0"/>
              <a:t>Dubeux</a:t>
            </a:r>
            <a:r>
              <a:rPr lang="pt-BR" sz="2400" dirty="0" smtClean="0"/>
              <a:t> LS, </a:t>
            </a:r>
            <a:r>
              <a:rPr lang="pt-BR" sz="2400" dirty="0" err="1" smtClean="0"/>
              <a:t>Samico</a:t>
            </a:r>
            <a:r>
              <a:rPr lang="pt-BR" sz="2400" dirty="0" smtClean="0"/>
              <a:t> IC, Felisberto E, Guerra S, Marques P, </a:t>
            </a:r>
            <a:r>
              <a:rPr lang="pt-BR" sz="2400" dirty="0" err="1" smtClean="0"/>
              <a:t>et</a:t>
            </a:r>
            <a:r>
              <a:rPr lang="pt-BR" sz="2400" dirty="0" smtClean="0"/>
              <a:t> al.. Planificação da atenção à saúde: implantação dos </a:t>
            </a:r>
            <a:r>
              <a:rPr lang="pt-BR" sz="2400" dirty="0" err="1" smtClean="0"/>
              <a:t>macroprocessos</a:t>
            </a:r>
            <a:r>
              <a:rPr lang="pt-BR" sz="2400" dirty="0" smtClean="0"/>
              <a:t> de trabalho em quatro localidades brasileiras. </a:t>
            </a:r>
            <a:r>
              <a:rPr lang="pt-BR" sz="2400" dirty="0" err="1" smtClean="0"/>
              <a:t>Trab</a:t>
            </a:r>
            <a:r>
              <a:rPr lang="pt-BR" sz="2400" dirty="0" smtClean="0"/>
              <a:t> </a:t>
            </a:r>
            <a:r>
              <a:rPr lang="pt-BR" sz="2400" dirty="0" err="1" smtClean="0"/>
              <a:t>educ</a:t>
            </a:r>
            <a:r>
              <a:rPr lang="pt-BR" sz="2400" dirty="0" smtClean="0"/>
              <a:t> saúde [Internet]. 2023;21:02377230. </a:t>
            </a:r>
            <a:r>
              <a:rPr lang="pt-BR" sz="2400" dirty="0" err="1" smtClean="0"/>
              <a:t>Available</a:t>
            </a:r>
            <a:r>
              <a:rPr lang="pt-BR" sz="2400" dirty="0" smtClean="0"/>
              <a:t> </a:t>
            </a:r>
            <a:r>
              <a:rPr lang="pt-BR" sz="2400" dirty="0" err="1" smtClean="0"/>
              <a:t>from</a:t>
            </a:r>
            <a:r>
              <a:rPr lang="pt-BR" sz="2400" dirty="0" smtClean="0"/>
              <a:t>: </a:t>
            </a:r>
            <a:r>
              <a:rPr lang="pt-BR" sz="2400" u="sng" dirty="0" smtClean="0">
                <a:hlinkClick r:id="rId3"/>
              </a:rPr>
              <a:t>https://doi.org/10.1590/1981-7746-ojs2377</a:t>
            </a:r>
            <a:endParaRPr lang="pt-BR" sz="2400" dirty="0" smtClean="0"/>
          </a:p>
          <a:p>
            <a:pPr algn="just" fontAlgn="base"/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3. Tanaka </a:t>
            </a:r>
            <a:r>
              <a:rPr lang="pt-BR" sz="2400" dirty="0" smtClean="0"/>
              <a:t>OY, </a:t>
            </a:r>
            <a:r>
              <a:rPr lang="pt-BR" sz="2400" dirty="0" err="1" smtClean="0"/>
              <a:t>Akerman</a:t>
            </a:r>
            <a:r>
              <a:rPr lang="pt-BR" sz="2400" dirty="0" smtClean="0"/>
              <a:t> M, </a:t>
            </a:r>
            <a:r>
              <a:rPr lang="pt-BR" sz="2400" dirty="0" err="1" smtClean="0"/>
              <a:t>Louvison</a:t>
            </a:r>
            <a:r>
              <a:rPr lang="pt-BR" sz="2400" dirty="0" smtClean="0"/>
              <a:t> MCP, </a:t>
            </a:r>
            <a:r>
              <a:rPr lang="pt-BR" sz="2400" dirty="0" err="1" smtClean="0"/>
              <a:t>Bousquat</a:t>
            </a:r>
            <a:r>
              <a:rPr lang="pt-BR" sz="2400" dirty="0" smtClean="0"/>
              <a:t> A, Pinto NR da S, Meira ALP, </a:t>
            </a:r>
            <a:r>
              <a:rPr lang="pt-BR" sz="2400" dirty="0" err="1" smtClean="0"/>
              <a:t>et</a:t>
            </a:r>
            <a:r>
              <a:rPr lang="pt-BR" sz="2400" dirty="0" smtClean="0"/>
              <a:t> al. Desafios para a implementação de processos de planificação em regiões de saúde. Rev. saúde pública [Internet]. 1º de dezembro de 2023 [citado 26º de junho de 2025];57(Supl.3):1-15. Disponível em: </a:t>
            </a:r>
            <a:r>
              <a:rPr lang="pt-BR" sz="2400" u="sng" dirty="0" smtClean="0">
                <a:hlinkClick r:id="rId4"/>
              </a:rPr>
              <a:t>https://revistas.usp.br/rsp/article/view/219400</a:t>
            </a:r>
            <a:endParaRPr lang="pt-BR" sz="2400" dirty="0"/>
          </a:p>
        </p:txBody>
      </p:sp>
      <p:sp>
        <p:nvSpPr>
          <p:cNvPr id="59" name="TextBox 60"/>
          <p:cNvSpPr txBox="1"/>
          <p:nvPr/>
        </p:nvSpPr>
        <p:spPr>
          <a:xfrm>
            <a:off x="12058652" y="31592917"/>
            <a:ext cx="9721080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fontAlgn="base"/>
            <a:r>
              <a:rPr lang="pt-BR" sz="2400" dirty="0" smtClean="0"/>
              <a:t>4. Mendes </a:t>
            </a:r>
            <a:r>
              <a:rPr lang="pt-BR" sz="2400" dirty="0" smtClean="0"/>
              <a:t>EV. O cuidado das condições crônicas na atenção primária à saúde. O imperativo da consolidação da estratégia de saúde da família. Brasília, DF: Organização Pan-Americana da Saúde/Organização Mundial da Saúde/Conselho nacional de Secretários da Saúde; 2012. Disponível em: </a:t>
            </a:r>
            <a:r>
              <a:rPr lang="pt-BR" sz="2400" u="sng" dirty="0" smtClean="0">
                <a:hlinkClick r:id="rId5"/>
              </a:rPr>
              <a:t>https://bvsms.saude.gov.br/bvs/publicacoes/cuidado_condicoes_atencao_primaria_saude.pdf</a:t>
            </a:r>
            <a:endParaRPr lang="pt-BR" sz="2400" dirty="0" smtClean="0"/>
          </a:p>
          <a:p>
            <a:pPr fontAlgn="base"/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5. Mendes </a:t>
            </a:r>
            <a:r>
              <a:rPr lang="pt-BR" sz="2400" dirty="0" smtClean="0"/>
              <a:t>EV. As redes de atenção à saúde. </a:t>
            </a:r>
            <a:r>
              <a:rPr lang="pt-BR" sz="2400" dirty="0" err="1" smtClean="0"/>
              <a:t>Ciênc</a:t>
            </a:r>
            <a:r>
              <a:rPr lang="pt-BR" sz="2400" dirty="0" smtClean="0"/>
              <a:t> saúde coletiva [Internet]. 2010Aug;15(5):2297–305. </a:t>
            </a:r>
            <a:r>
              <a:rPr lang="pt-BR" sz="2400" dirty="0" err="1" smtClean="0"/>
              <a:t>Available</a:t>
            </a:r>
            <a:r>
              <a:rPr lang="pt-BR" sz="2400" dirty="0" smtClean="0"/>
              <a:t> </a:t>
            </a:r>
            <a:r>
              <a:rPr lang="pt-BR" sz="2400" dirty="0" err="1" smtClean="0"/>
              <a:t>from</a:t>
            </a:r>
            <a:r>
              <a:rPr lang="pt-BR" sz="2400" dirty="0" smtClean="0"/>
              <a:t>: </a:t>
            </a:r>
            <a:r>
              <a:rPr lang="pt-BR" sz="2400" u="sng" dirty="0" smtClean="0">
                <a:hlinkClick r:id="rId6"/>
              </a:rPr>
              <a:t>https://doi.org/10.1590/S1413-81232010000500005</a:t>
            </a:r>
            <a:endParaRPr lang="pt-BR" sz="2400" dirty="0" smtClean="0"/>
          </a:p>
          <a:p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6. .Chaves </a:t>
            </a:r>
            <a:r>
              <a:rPr lang="pt-BR" sz="2400" dirty="0" smtClean="0"/>
              <a:t>LA, Andrade EIG, Santos A de F dos. Configuração das Redes de Atenção à Saúde no SUS: análise a partir de componentes da atenção básica e hospitalar. </a:t>
            </a:r>
            <a:r>
              <a:rPr lang="pt-BR" sz="2400" dirty="0" err="1" smtClean="0"/>
              <a:t>Ciênc</a:t>
            </a:r>
            <a:r>
              <a:rPr lang="pt-BR" sz="2400" dirty="0" smtClean="0"/>
              <a:t> saúde coletiva [Internet]. 2024Jun;29(6):e18392022. </a:t>
            </a:r>
            <a:r>
              <a:rPr lang="pt-BR" sz="2400" dirty="0" err="1" smtClean="0"/>
              <a:t>Available</a:t>
            </a:r>
            <a:r>
              <a:rPr lang="pt-BR" sz="2400" dirty="0" smtClean="0"/>
              <a:t> </a:t>
            </a:r>
            <a:r>
              <a:rPr lang="pt-BR" sz="2400" dirty="0" err="1" smtClean="0"/>
              <a:t>from</a:t>
            </a:r>
            <a:r>
              <a:rPr lang="pt-BR" sz="2400" dirty="0" smtClean="0"/>
              <a:t>: </a:t>
            </a:r>
            <a:r>
              <a:rPr lang="pt-BR" sz="2400" u="sng" dirty="0" smtClean="0">
                <a:hlinkClick r:id="rId7"/>
              </a:rPr>
              <a:t>https://doi.org/10.1590/1413-81232024296.18392022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480</Words>
  <Application>Microsoft Macintosh PowerPoint</Application>
  <PresentationFormat>Personalizar</PresentationFormat>
  <Paragraphs>23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luciana.ferreira1</cp:lastModifiedBy>
  <cp:revision>20</cp:revision>
  <dcterms:created xsi:type="dcterms:W3CDTF">2025-09-30T13:28:19Z</dcterms:created>
  <dcterms:modified xsi:type="dcterms:W3CDTF">2025-11-03T19:19:55Z</dcterms:modified>
</cp:coreProperties>
</file>