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54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72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27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45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54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720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265" algn="l" defTabSz="3641725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701" userDrawn="1">
          <p15:clr>
            <a:srgbClr val="A4A3A4"/>
          </p15:clr>
        </p15:guide>
        <p15:guide id="2" pos="734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howGuides="1">
      <p:cViewPr varScale="1">
        <p:scale>
          <a:sx n="12" d="100"/>
          <a:sy n="12" d="100"/>
        </p:scale>
        <p:origin x="2885" y="77"/>
      </p:cViewPr>
      <p:guideLst>
        <p:guide orient="horz" pos="12701"/>
        <p:guide pos="73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hasCustomPrompt="1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7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2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4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 hasCustomPrompt="1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545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725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27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45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54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720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26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545" indent="0">
              <a:buNone/>
              <a:defRPr sz="8000" b="1"/>
            </a:lvl2pPr>
            <a:lvl3pPr marL="3641725" indent="0">
              <a:buNone/>
              <a:defRPr sz="7200" b="1"/>
            </a:lvl3pPr>
            <a:lvl4pPr marL="5462270" indent="0">
              <a:buNone/>
              <a:defRPr sz="6400" b="1"/>
            </a:lvl4pPr>
            <a:lvl5pPr marL="7283450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540" indent="0">
              <a:buNone/>
              <a:defRPr sz="6400" b="1"/>
            </a:lvl7pPr>
            <a:lvl8pPr marL="12745720" indent="0">
              <a:buNone/>
              <a:defRPr sz="6400" b="1"/>
            </a:lvl8pPr>
            <a:lvl9pPr marL="14566265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545" indent="0">
              <a:buNone/>
              <a:defRPr sz="11200"/>
            </a:lvl2pPr>
            <a:lvl3pPr marL="3641725" indent="0">
              <a:buNone/>
              <a:defRPr sz="9600"/>
            </a:lvl3pPr>
            <a:lvl4pPr marL="5462270" indent="0">
              <a:buNone/>
              <a:defRPr sz="8000"/>
            </a:lvl4pPr>
            <a:lvl5pPr marL="7283450" indent="0">
              <a:buNone/>
              <a:defRPr sz="8000"/>
            </a:lvl5pPr>
            <a:lvl6pPr marL="9103995" indent="0">
              <a:buNone/>
              <a:defRPr sz="8000"/>
            </a:lvl6pPr>
            <a:lvl7pPr marL="10924540" indent="0">
              <a:buNone/>
              <a:defRPr sz="8000"/>
            </a:lvl7pPr>
            <a:lvl8pPr marL="12745720" indent="0">
              <a:buNone/>
              <a:defRPr sz="8000"/>
            </a:lvl8pPr>
            <a:lvl9pPr marL="14566265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545" indent="0">
              <a:buNone/>
              <a:defRPr sz="4800"/>
            </a:lvl2pPr>
            <a:lvl3pPr marL="3641725" indent="0">
              <a:buNone/>
              <a:defRPr sz="4000"/>
            </a:lvl3pPr>
            <a:lvl4pPr marL="5462270" indent="0">
              <a:buNone/>
              <a:defRPr sz="3600"/>
            </a:lvl4pPr>
            <a:lvl5pPr marL="7283450" indent="0">
              <a:buNone/>
              <a:defRPr sz="3600"/>
            </a:lvl5pPr>
            <a:lvl6pPr marL="9103995" indent="0">
              <a:buNone/>
              <a:defRPr sz="3600"/>
            </a:lvl6pPr>
            <a:lvl7pPr marL="10924540" indent="0">
              <a:buNone/>
              <a:defRPr sz="3600"/>
            </a:lvl7pPr>
            <a:lvl8pPr marL="12745720" indent="0">
              <a:buNone/>
              <a:defRPr sz="3600"/>
            </a:lvl8pPr>
            <a:lvl9pPr marL="14566265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03/11/2025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725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885" indent="-1365885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9100" indent="-113792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231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86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40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58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3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6310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855" indent="-910590" algn="l" defTabSz="3641725" rtl="0" eaLnBrk="1" latinLnBrk="0" hangingPunct="1">
        <a:spcBef>
          <a:spcPct val="20000"/>
        </a:spcBef>
        <a:buFont typeface="Arial" panose="020B0604020202020204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54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72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27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45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54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720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265" algn="l" defTabSz="3641725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900659" y="987756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" name="TextBox 16"/>
          <p:cNvSpPr txBox="1"/>
          <p:nvPr/>
        </p:nvSpPr>
        <p:spPr>
          <a:xfrm>
            <a:off x="1059815" y="11593830"/>
            <a:ext cx="9380855" cy="27940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pt-BR" sz="3600" dirty="0">
                <a:latin typeface="Montserrat"/>
              </a:rPr>
              <a:t>Vacinação in loco em pessoas idosas institucionalizadas como ação de cuidado integral e equânime à saúde.</a:t>
            </a:r>
            <a:r>
              <a:rPr lang="en-US" sz="3600" dirty="0">
                <a:solidFill>
                  <a:srgbClr val="000000"/>
                </a:solidFill>
                <a:latin typeface="Montserrat"/>
                <a:ea typeface="Open Sans"/>
                <a:cs typeface="Open Sans"/>
                <a:sym typeface="Open Sans"/>
              </a:rPr>
              <a:t> </a:t>
            </a:r>
          </a:p>
          <a:p>
            <a:pPr algn="ctr">
              <a:lnSpc>
                <a:spcPts val="5335"/>
              </a:lnSpc>
            </a:pPr>
            <a:endParaRPr sz="3600" dirty="0"/>
          </a:p>
        </p:txBody>
      </p:sp>
      <p:sp>
        <p:nvSpPr>
          <p:cNvPr id="6" name="TextBox 17"/>
          <p:cNvSpPr txBox="1"/>
          <p:nvPr/>
        </p:nvSpPr>
        <p:spPr>
          <a:xfrm>
            <a:off x="862471" y="10021253"/>
            <a:ext cx="9577538" cy="7509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1121410" y="4465320"/>
            <a:ext cx="20654010" cy="12306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indent="0" algn="ctr" fontAlgn="auto">
              <a:lnSpc>
                <a:spcPct val="100000"/>
              </a:lnSpc>
            </a:pPr>
            <a:r>
              <a:rPr lang="pt-BR" altLang="en-US" sz="4000" b="1" dirty="0">
                <a:solidFill>
                  <a:srgbClr val="0089CD"/>
                </a:solidFill>
                <a:latin typeface="Montserrat" pitchFamily="2" charset="0"/>
                <a:ea typeface="League Spartan"/>
                <a:cs typeface="League Spartan"/>
                <a:sym typeface="League Spartan"/>
              </a:rPr>
              <a:t>Vacinação em Instituições de Longa Permanência para Pessoas Idosas - ILPI: Estratégia de Cuidado Integral a Saúde de pessoas Idosas Institucionalizadas.</a:t>
            </a:r>
            <a:endParaRPr lang="pt-BR" sz="4000" dirty="0">
              <a:solidFill>
                <a:schemeClr val="accent1"/>
              </a:solidFill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3636645" y="6049010"/>
            <a:ext cx="16278860" cy="7029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5"/>
              </a:lnSpc>
              <a:spcBef>
                <a:spcPct val="0"/>
              </a:spcBef>
            </a:pPr>
            <a:r>
              <a:rPr lang="en-US" sz="392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pt-BR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Keila Queiroz da silva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</a:t>
            </a:r>
            <a:r>
              <a:rPr lang="pt-BR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</a:t>
            </a:r>
            <a:r>
              <a:rPr lang="en-US" alt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Zelma de F</a:t>
            </a:r>
            <a:r>
              <a:rPr lang="en-US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á</a:t>
            </a:r>
            <a:r>
              <a:rPr lang="en-US" altLang="pt-BR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tima Chaves Pessôa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²</a:t>
            </a:r>
            <a:r>
              <a:rPr lang="pt-BR" alt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, Ellen Kristina Nunes Leal</a:t>
            </a:r>
            <a:r>
              <a:rPr lang="en-US" sz="2800" b="1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³</a:t>
            </a:r>
          </a:p>
        </p:txBody>
      </p:sp>
      <p:sp>
        <p:nvSpPr>
          <p:cNvPr id="12" name="TextBox 57"/>
          <p:cNvSpPr txBox="1"/>
          <p:nvPr/>
        </p:nvSpPr>
        <p:spPr>
          <a:xfrm>
            <a:off x="828636" y="6985804"/>
            <a:ext cx="21674408" cy="13131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 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Jaboatão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Guararapes (SESAU),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Jaboatão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dos Guararapes, Pernambuco¹.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*Autor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correspondente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: keilaqs013@gmail.com</a:t>
            </a:r>
          </a:p>
        </p:txBody>
      </p:sp>
      <p:sp>
        <p:nvSpPr>
          <p:cNvPr id="15" name="Freeform 14"/>
          <p:cNvSpPr/>
          <p:nvPr/>
        </p:nvSpPr>
        <p:spPr>
          <a:xfrm>
            <a:off x="900554" y="14974941"/>
            <a:ext cx="951424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6" name="TextBox 16"/>
          <p:cNvSpPr txBox="1"/>
          <p:nvPr/>
        </p:nvSpPr>
        <p:spPr>
          <a:xfrm>
            <a:off x="861695" y="16418560"/>
            <a:ext cx="9408795" cy="98475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pt-BR" sz="3600" dirty="0">
                <a:latin typeface="Montserrat"/>
              </a:rPr>
              <a:t>Iniciada em 2021, a partir da necessidade de alcançar grupos de risco para doenças respiratórias. O planejamento, levantamento de dados e articulação intersetorial possibilitou que as pessoas idosas acolhidas e trabalhadores de 26 </a:t>
            </a:r>
            <a:r>
              <a:rPr lang="pt-BR" sz="3600" dirty="0" err="1">
                <a:latin typeface="Montserrat"/>
              </a:rPr>
              <a:t>ILPI’s</a:t>
            </a:r>
            <a:r>
              <a:rPr lang="pt-BR" sz="3600" dirty="0">
                <a:latin typeface="Montserrat"/>
              </a:rPr>
              <a:t> localizadas no município fossem imunizadas. O processo envolveu levantamento populacional, cronograma, comunicação entre secretarias, e grupo de trabalho e Conselho da Pessoa Idosa, garantindo imunização contra Covid-19, Influenza e Pneumo-23.</a:t>
            </a:r>
            <a:endParaRPr sz="3600" dirty="0">
              <a:latin typeface="Montserrat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731219" y="1494441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764990" y="2710360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19" name="TextBox 16"/>
          <p:cNvSpPr txBox="1"/>
          <p:nvPr/>
        </p:nvSpPr>
        <p:spPr>
          <a:xfrm>
            <a:off x="900629" y="28516169"/>
            <a:ext cx="9539204" cy="84410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pt-BR" sz="3600" dirty="0">
                <a:latin typeface="Montserrat"/>
              </a:rPr>
              <a:t>A experiência evidenciou a importância do planejamento conjunto e da comunicação entre setores para garantir o êxito das ações, culminando em proteção e acesso facilitado a imunização com equidade e respeito às pessoas idosas institucionalizadas, além de reforçar o papel da intersetorialidade e da necessidade de adequar ações de acordo com as necessidades específicas para cada população garantindo o acesso a saúde de forma integral.</a:t>
            </a:r>
          </a:p>
        </p:txBody>
      </p:sp>
      <p:sp>
        <p:nvSpPr>
          <p:cNvPr id="20" name="TextBox 17"/>
          <p:cNvSpPr txBox="1"/>
          <p:nvPr/>
        </p:nvSpPr>
        <p:spPr>
          <a:xfrm>
            <a:off x="803910" y="27219275"/>
            <a:ext cx="9538970" cy="1064895"/>
          </a:xfrm>
          <a:prstGeom prst="rect">
            <a:avLst/>
          </a:prstGeom>
        </p:spPr>
        <p:txBody>
          <a:bodyPr wrap="square" lIns="0" tIns="0" rIns="0" bIns="0" rtlCol="0" anchor="t">
            <a:noAutofit/>
          </a:bodyPr>
          <a:lstStyle/>
          <a:p>
            <a:pPr algn="ctr">
              <a:lnSpc>
                <a:spcPts val="6400"/>
              </a:lnSpc>
            </a:pPr>
            <a:r>
              <a:rPr lang="en-US" sz="36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APRENDIZADO </a:t>
            </a: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01714" y="9848059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49" name="TextBox 16"/>
          <p:cNvSpPr txBox="1"/>
          <p:nvPr/>
        </p:nvSpPr>
        <p:spPr>
          <a:xfrm>
            <a:off x="12370069" y="10845440"/>
            <a:ext cx="9514248" cy="560768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pt-BR" sz="3600" dirty="0">
                <a:latin typeface="Montserrat"/>
              </a:rPr>
              <a:t>Garantir acesso facilitado e equânime à vacinação de pessoas idosas residentes em ILPI, promovendo cuidado integral, prevenção de agravos e articulação intersetorial entre gestão, equipes de saúde e as instituições.</a:t>
            </a:r>
            <a:endParaRPr lang="pt-BR" sz="4800" dirty="0">
              <a:latin typeface="Montserrat"/>
            </a:endParaRPr>
          </a:p>
          <a:p>
            <a:pPr algn="just">
              <a:lnSpc>
                <a:spcPts val="5485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5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21160" y="10009694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20954" y="15481805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2" name="TextBox 16"/>
          <p:cNvSpPr txBox="1"/>
          <p:nvPr/>
        </p:nvSpPr>
        <p:spPr>
          <a:xfrm>
            <a:off x="12349448" y="16778461"/>
            <a:ext cx="9604233" cy="98475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pt-BR" sz="3600" dirty="0">
                <a:latin typeface="Montserrat"/>
              </a:rPr>
              <a:t>Com a chegada dos imunizantes contra a Covid-19 e entre os anos de 2021 e 2025, a estratégia proporcionou a aplicação de 4.589 doses da vacina contra a Covid-19 nas pessoas idosas institucionalizadas e mais de 1.000 doses aplicadas em trabalhadores de saúde. Contra a Influenza foram aplicadas 2.648 doses em pessoas idosas e 1.035 nos trabalhadores de saúde e 123 doses de Pneumo-23 em pessoas idosas. Foram imunizadas 100% das pessoas idosas e trabalhadores das 26 </a:t>
            </a:r>
            <a:r>
              <a:rPr lang="pt-BR" sz="3600" dirty="0" err="1">
                <a:latin typeface="Montserrat"/>
              </a:rPr>
              <a:t>ILPI’s</a:t>
            </a:r>
            <a:r>
              <a:rPr lang="pt-BR" sz="3600" dirty="0">
                <a:latin typeface="Montserrat"/>
              </a:rPr>
              <a:t> localizadas no município.</a:t>
            </a:r>
            <a:endParaRPr sz="3600" dirty="0">
              <a:latin typeface="Montserrat"/>
            </a:endParaRPr>
          </a:p>
        </p:txBody>
      </p:sp>
      <p:sp>
        <p:nvSpPr>
          <p:cNvPr id="53" name="TextBox 17"/>
          <p:cNvSpPr txBox="1"/>
          <p:nvPr/>
        </p:nvSpPr>
        <p:spPr>
          <a:xfrm>
            <a:off x="12277409" y="1562603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289790" y="26859230"/>
            <a:ext cx="9980930" cy="1714500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  <p:txBody>
          <a:bodyPr/>
          <a:lstStyle/>
          <a:p>
            <a:endParaRPr lang="pt-BR"/>
          </a:p>
        </p:txBody>
      </p:sp>
      <p:sp>
        <p:nvSpPr>
          <p:cNvPr id="55" name="TextBox 16"/>
          <p:cNvSpPr txBox="1"/>
          <p:nvPr/>
        </p:nvSpPr>
        <p:spPr>
          <a:xfrm>
            <a:off x="12277725" y="29019500"/>
            <a:ext cx="9793605" cy="84410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5485"/>
              </a:lnSpc>
            </a:pPr>
            <a:r>
              <a:rPr lang="pt-BR" sz="3600" dirty="0">
                <a:latin typeface="Montserrat"/>
              </a:rPr>
              <a:t>A partir dos resultados obtidos e levando em consideração necessidades especificas que a população idosa institucionalizada apresenta, a estratégia de vacinação in loco se torna imprescindível, equânime e sustentável desde o processo de planejamento, considerando que dentro de todas as etapas garante a equidade e a integralidade do cuidado por meio das ações de imunização bem como a cidadania e respeito a vida das pessoas idosas.</a:t>
            </a:r>
            <a:endParaRPr sz="3600" dirty="0">
              <a:latin typeface="Montserrat"/>
            </a:endParaRPr>
          </a:p>
        </p:txBody>
      </p:sp>
      <p:sp>
        <p:nvSpPr>
          <p:cNvPr id="56" name="TextBox 17"/>
          <p:cNvSpPr txBox="1"/>
          <p:nvPr/>
        </p:nvSpPr>
        <p:spPr>
          <a:xfrm>
            <a:off x="12421484" y="26859031"/>
            <a:ext cx="9849330" cy="1641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434</Words>
  <Application>Microsoft Office PowerPoint</Application>
  <PresentationFormat>Personalizar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5" baseType="lpstr">
      <vt:lpstr>Arial</vt:lpstr>
      <vt:lpstr>Calibri</vt:lpstr>
      <vt:lpstr>Montserrat</vt:lpstr>
      <vt:lpstr>Tema do Office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antonio gomes</cp:lastModifiedBy>
  <cp:revision>16</cp:revision>
  <dcterms:created xsi:type="dcterms:W3CDTF">2025-09-30T13:28:00Z</dcterms:created>
  <dcterms:modified xsi:type="dcterms:W3CDTF">2025-11-03T19:11:26Z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C587D015C5A047F69A8F8866B03FEE7A_13</vt:lpwstr>
  </property>
  <property fmtid="{D5CDD505-2E9C-101B-9397-08002B2CF9AE}" pid="3" name="KSOProductBuildVer">
    <vt:lpwstr>1046-12.2.0.23131</vt:lpwstr>
  </property>
</Properties>
</file>