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60" d="100"/>
          <a:sy n="60" d="100"/>
        </p:scale>
        <p:origin x="-342" y="-78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116286" y="11089829"/>
            <a:ext cx="9649072" cy="49854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Esse trabalho teve como objetivo o fortalecimento da descentralização da atenção integral, às pessoas afetadas pela DCC, utilizando o teste rápido como ferramenta de detecção rápida e oportuna para o diagnóstico, além de analisar o impacto financeiro quando comparado aos exames de rotina.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44478" y="4388356"/>
            <a:ext cx="17754921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accent1"/>
                </a:solidFill>
                <a:latin typeface="Montserrat"/>
              </a:rPr>
              <a:t>TESTE RÁPIDO PARA DETECÇÃO OPORTUNA DA DOENÇA DE CHAGAS CRÔNICA (DCC): UMA EXPERIÊNCIA NO SERTÃO DO PAJEÚ ENCURTANDO DISTÂNCIAS E MINIMIZANDO CUSTOS. PERNAMBUCO, 2025. </a:t>
            </a:r>
            <a:endParaRPr lang="en-US" sz="3200" b="1" dirty="0">
              <a:solidFill>
                <a:schemeClr val="accent1"/>
              </a:solidFill>
              <a:latin typeface="Montserrat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2916486" y="6042957"/>
            <a:ext cx="17497944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pt-BR" sz="1600" dirty="0" smtClean="0"/>
              <a:t>Danielle Mendonça Ferreira</a:t>
            </a:r>
            <a:r>
              <a:rPr lang="pt-BR" sz="1600" baseline="30000" dirty="0" smtClean="0"/>
              <a:t>1</a:t>
            </a:r>
            <a:r>
              <a:rPr lang="pt-BR" sz="1600" dirty="0" smtClean="0"/>
              <a:t>, Ana Márcia Drechsler Rio</a:t>
            </a:r>
            <a:r>
              <a:rPr lang="pt-BR" sz="1600" baseline="30000" dirty="0" smtClean="0"/>
              <a:t>1</a:t>
            </a:r>
            <a:r>
              <a:rPr lang="pt-BR" sz="1600" dirty="0" smtClean="0"/>
              <a:t>, Bruna </a:t>
            </a:r>
            <a:r>
              <a:rPr lang="pt-BR" sz="1600" dirty="0" err="1" smtClean="0"/>
              <a:t>Denize</a:t>
            </a:r>
            <a:r>
              <a:rPr lang="pt-BR" sz="1600" dirty="0" smtClean="0"/>
              <a:t> Mendes Morais</a:t>
            </a:r>
            <a:r>
              <a:rPr lang="pt-BR" sz="1600" baseline="30000" dirty="0" smtClean="0"/>
              <a:t>1</a:t>
            </a:r>
            <a:r>
              <a:rPr lang="pt-BR" sz="1600" dirty="0" smtClean="0"/>
              <a:t>, Eduardo Augusto Duque Bezerra</a:t>
            </a:r>
            <a:r>
              <a:rPr lang="pt-BR" sz="1600" baseline="30000" dirty="0" smtClean="0"/>
              <a:t>1</a:t>
            </a:r>
            <a:r>
              <a:rPr lang="pt-BR" sz="1600" dirty="0" smtClean="0"/>
              <a:t>, Gênova Maria Azevedo Oliveira</a:t>
            </a:r>
            <a:r>
              <a:rPr lang="pt-BR" sz="1600" baseline="30000" dirty="0" smtClean="0"/>
              <a:t>1</a:t>
            </a:r>
            <a:r>
              <a:rPr lang="pt-BR" sz="1600" dirty="0" smtClean="0"/>
              <a:t>, Vânia </a:t>
            </a:r>
            <a:r>
              <a:rPr lang="pt-BR" sz="1600" dirty="0" err="1" smtClean="0"/>
              <a:t>Glaucinele</a:t>
            </a:r>
            <a:r>
              <a:rPr lang="pt-BR" sz="1600" dirty="0" smtClean="0"/>
              <a:t> da Silva Benigno</a:t>
            </a:r>
            <a:r>
              <a:rPr lang="pt-BR" sz="1600" baseline="30000" dirty="0" smtClean="0"/>
              <a:t>1</a:t>
            </a:r>
            <a:r>
              <a:rPr lang="pt-BR" sz="1600" dirty="0" smtClean="0"/>
              <a:t>, Valéria Pastor Alexandre de Araújo</a:t>
            </a:r>
            <a:r>
              <a:rPr lang="pt-BR" sz="1600" baseline="30000" dirty="0" smtClean="0"/>
              <a:t>1</a:t>
            </a:r>
            <a:r>
              <a:rPr lang="pt-BR" sz="1600" dirty="0" smtClean="0"/>
              <a:t>, </a:t>
            </a:r>
            <a:r>
              <a:rPr lang="pt-BR" sz="1600" dirty="0" err="1" smtClean="0"/>
              <a:t>Keila</a:t>
            </a:r>
            <a:r>
              <a:rPr lang="pt-BR" sz="1600" dirty="0" smtClean="0"/>
              <a:t> Maria Paz e Silva</a:t>
            </a:r>
            <a:r>
              <a:rPr lang="pt-BR" sz="1600" baseline="30000" dirty="0" smtClean="0"/>
              <a:t>1</a:t>
            </a:r>
            <a:r>
              <a:rPr lang="pt-BR" sz="1600" dirty="0" smtClean="0"/>
              <a:t>, Mayara Matias de O. M. da Costa</a:t>
            </a:r>
            <a:r>
              <a:rPr lang="pt-BR" sz="1600" baseline="30000" dirty="0" smtClean="0"/>
              <a:t>1</a:t>
            </a:r>
            <a:r>
              <a:rPr lang="pt-BR" sz="1600" dirty="0" smtClean="0"/>
              <a:t>, Marco Antônio de Sá </a:t>
            </a:r>
            <a:r>
              <a:rPr lang="pt-BR" sz="1600" dirty="0" err="1" smtClean="0"/>
              <a:t>Dowsley</a:t>
            </a:r>
            <a:r>
              <a:rPr lang="pt-BR" sz="1600" dirty="0" smtClean="0"/>
              <a:t> Filho</a:t>
            </a:r>
            <a:r>
              <a:rPr lang="pt-BR" sz="1600" baseline="30000" dirty="0" smtClean="0"/>
              <a:t>1</a:t>
            </a:r>
            <a:r>
              <a:rPr lang="pt-BR" sz="1600" dirty="0" smtClean="0"/>
              <a:t>, Rômulo Pessoa e Silva</a:t>
            </a:r>
            <a:r>
              <a:rPr lang="pt-BR" sz="1600" baseline="30000" dirty="0" smtClean="0"/>
              <a:t>1</a:t>
            </a:r>
            <a:r>
              <a:rPr lang="pt-BR" sz="1600" dirty="0" smtClean="0"/>
              <a:t>, Ana Paula M. de Melo</a:t>
            </a:r>
            <a:r>
              <a:rPr lang="pt-BR" sz="1600" baseline="30000" dirty="0" smtClean="0"/>
              <a:t>1</a:t>
            </a:r>
            <a:r>
              <a:rPr lang="pt-BR" sz="1600" dirty="0" smtClean="0"/>
              <a:t>, Jéssica de Andrade Gomes Silva</a:t>
            </a:r>
            <a:r>
              <a:rPr lang="pt-BR" sz="1600" baseline="30000" dirty="0" smtClean="0"/>
              <a:t>1</a:t>
            </a:r>
            <a:r>
              <a:rPr lang="pt-BR" sz="1600" dirty="0" smtClean="0"/>
              <a:t>, Maria José </a:t>
            </a:r>
            <a:r>
              <a:rPr lang="pt-BR" sz="1600" dirty="0" err="1" smtClean="0"/>
              <a:t>Mourato</a:t>
            </a:r>
            <a:r>
              <a:rPr lang="pt-BR" sz="1600" dirty="0" smtClean="0"/>
              <a:t> Cândido Tenório</a:t>
            </a:r>
            <a:r>
              <a:rPr lang="pt-BR" sz="1600" baseline="30000" dirty="0" smtClean="0"/>
              <a:t>2</a:t>
            </a:r>
            <a:r>
              <a:rPr lang="pt-BR" sz="1600" dirty="0" smtClean="0"/>
              <a:t>, </a:t>
            </a:r>
            <a:r>
              <a:rPr lang="pt-BR" sz="1600" dirty="0" err="1" smtClean="0"/>
              <a:t>Allison</a:t>
            </a:r>
            <a:r>
              <a:rPr lang="pt-BR" sz="1600" dirty="0" smtClean="0"/>
              <a:t> Barros</a:t>
            </a:r>
            <a:r>
              <a:rPr lang="pt-BR" sz="1600" baseline="30000" dirty="0" smtClean="0"/>
              <a:t>2</a:t>
            </a:r>
            <a:r>
              <a:rPr lang="pt-BR" sz="1600" dirty="0" smtClean="0"/>
              <a:t>, </a:t>
            </a:r>
            <a:r>
              <a:rPr lang="pt-BR" sz="1600" dirty="0" err="1" smtClean="0"/>
              <a:t>Ane</a:t>
            </a:r>
            <a:r>
              <a:rPr lang="pt-BR" sz="1600" dirty="0" smtClean="0"/>
              <a:t> Elizabeth Rocha</a:t>
            </a:r>
            <a:r>
              <a:rPr lang="pt-BR" sz="1600" baseline="30000" dirty="0" smtClean="0"/>
              <a:t>2</a:t>
            </a:r>
            <a:r>
              <a:rPr lang="pt-BR" sz="1600" dirty="0" smtClean="0"/>
              <a:t>, </a:t>
            </a:r>
            <a:r>
              <a:rPr lang="pt-BR" sz="1600" dirty="0" err="1" smtClean="0"/>
              <a:t>Jorgiane</a:t>
            </a:r>
            <a:r>
              <a:rPr lang="pt-BR" sz="1600" dirty="0" smtClean="0"/>
              <a:t> Nunes Lourenço</a:t>
            </a:r>
            <a:r>
              <a:rPr lang="pt-BR" sz="1600" baseline="30000" dirty="0" smtClean="0"/>
              <a:t>2</a:t>
            </a:r>
            <a:r>
              <a:rPr lang="pt-BR" sz="1600" dirty="0" smtClean="0"/>
              <a:t>, Cristina, Fátima Velloso Carrazzone</a:t>
            </a:r>
            <a:r>
              <a:rPr lang="pt-BR" sz="1600" baseline="30000" dirty="0" smtClean="0"/>
              <a:t>3</a:t>
            </a:r>
            <a:r>
              <a:rPr lang="pt-BR" sz="1600" dirty="0" smtClean="0"/>
              <a:t>, Maria Beatriz A. Silva</a:t>
            </a:r>
            <a:r>
              <a:rPr lang="pt-BR" sz="1600" baseline="30000" dirty="0" smtClean="0"/>
              <a:t>3</a:t>
            </a:r>
            <a:r>
              <a:rPr lang="pt-BR" sz="1600" dirty="0" smtClean="0"/>
              <a:t>, Wilson Alves de Oliveira Júnior</a:t>
            </a:r>
            <a:r>
              <a:rPr lang="pt-BR" sz="1600" baseline="30000" dirty="0" smtClean="0"/>
              <a:t>3</a:t>
            </a:r>
            <a:endParaRPr lang="en-US" sz="16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56246" y="6751489"/>
            <a:ext cx="21674408" cy="19620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Pernambuco (SES-PE), Recife, Pernambuco.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²XI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Gerência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Regional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(XI GERES), Serra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Talhada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³Universidade de Pernambuco (UPE), Recife,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danimenvet@gmail.com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972270" y="1548231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900262" y="16202397"/>
            <a:ext cx="9577064" cy="68139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endParaRPr lang="pt-BR" sz="2800" dirty="0" smtClean="0"/>
          </a:p>
          <a:p>
            <a:pPr algn="just">
              <a:lnSpc>
                <a:spcPct val="150000"/>
              </a:lnSpc>
            </a:pPr>
            <a:r>
              <a:rPr lang="pt-BR" sz="2800" dirty="0" smtClean="0">
                <a:latin typeface="Montserrat"/>
              </a:rPr>
              <a:t>O teste rápido foi adquirido e utilizado pelo Projeto Piloto: “Quem tem Chagas tem pressa”, uma parceria entre instituições incluindo as Secretarias Estadual de Saúde e Municipais de Saúde de Serra Talhada e Triunfo e coordenado pela Casa de Chagas/PROCAPE/UPE. O Projeto foi dividido em quatro módulos e no segundo foram utilizados testes rápidos com anticorpos anti </a:t>
            </a:r>
            <a:r>
              <a:rPr lang="pt-BR" sz="2800" dirty="0" err="1" smtClean="0">
                <a:latin typeface="Montserrat"/>
              </a:rPr>
              <a:t>T.cruzi</a:t>
            </a:r>
            <a:r>
              <a:rPr lang="pt-BR" sz="2800" dirty="0" smtClean="0">
                <a:latin typeface="Montserrat"/>
              </a:rPr>
              <a:t>, em pacientes suspeitos de DCC. </a:t>
            </a:r>
            <a:r>
              <a:rPr lang="pt-BR" sz="2800" dirty="0" smtClean="0">
                <a:latin typeface="Montserrat"/>
              </a:rPr>
              <a:t>Quando reagentes, foram submetidos a testes sorológicos para confirmação ou descarte de DCC</a:t>
            </a:r>
            <a:r>
              <a:rPr lang="pt-BR" sz="2800" dirty="0" smtClean="0">
                <a:latin typeface="Montserrat"/>
              </a:rPr>
              <a:t>.</a:t>
            </a:r>
            <a:endParaRPr lang="pt-BR" sz="2800" dirty="0">
              <a:latin typeface="Montserrat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972270" y="15554326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16028" y="2340695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4616145"/>
            <a:ext cx="9505055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Cada teste rápido custou R$ 13,00 e os sorológicos por duas metodologias distintas custam em média R$91,00. Se aplicado apenas o diagnóstico laboratorial para os 860 pacientes, o valor seria de R$ 78.260,00 para obter 5,8% dos exames válidos para análises no laboratório. Considerando a utilização do teste rápido nesse evento Piloto, o Estado de Pernambuco teve uma economia de R$ 62.630,00 com análises laboratoriais, diminuindo a sobrecarga no laboratório e agilizando o diagnóstico aos pacientes.</a:t>
            </a:r>
            <a:endParaRPr dirty="0">
              <a:latin typeface="Montserrat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916028" y="23478966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0" y="10945813"/>
            <a:ext cx="9505056" cy="42319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1-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Fortalecer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descentralização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atenção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integral a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das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pessoas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afetadas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pela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Doença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Chagas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Crônica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;</a:t>
            </a:r>
          </a:p>
          <a:p>
            <a:pPr algn="just">
              <a:lnSpc>
                <a:spcPts val="5486"/>
              </a:lnSpc>
            </a:pP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2-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U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tilizar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 o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teste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rápido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para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pesquisa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 de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anticorpos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 anti </a:t>
            </a:r>
            <a:r>
              <a:rPr lang="en-US" sz="2800" i="1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T.cruzi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como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triagem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objetivando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 a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redução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da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sobrecarga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 laboratorial e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dimunuição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 dos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custos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 com o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exame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;</a:t>
            </a:r>
          </a:p>
          <a:p>
            <a:pPr algn="just">
              <a:lnSpc>
                <a:spcPts val="5486"/>
              </a:lnSpc>
            </a:pP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3-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A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gilizar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 o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diagnóstico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da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Doença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 de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Chagas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C</a:t>
            </a:r>
            <a:r>
              <a:rPr lang="en-US" sz="2800" dirty="0" err="1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rônica</a:t>
            </a:r>
            <a:r>
              <a:rPr lang="en-US" sz="2800" dirty="0" smtClean="0">
                <a:solidFill>
                  <a:srgbClr val="000000"/>
                </a:solidFill>
                <a:latin typeface="Montserrat" pitchFamily="2" charset="0"/>
                <a:sym typeface="Open Sans"/>
              </a:rPr>
              <a:t>. </a:t>
            </a: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93550" y="1548231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565558" y="16562437"/>
            <a:ext cx="9505056" cy="64633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 smtClean="0">
                <a:latin typeface="Montserrat"/>
              </a:rPr>
              <a:t>Foram adquiridos 1.000 testes rápidos para os dois municípios, sendo utilizados 860. Destes, 50 (5,8%) apresentaram resultados reagentes, seguindo para a realização de dois testes sorológicos distintos para confirmação diagnóstica pelo LACEN-PE. Das 50 amostras recebidas e analisadas, 28 foram reagentes para duas sorologias distintas, sete não reagentes e 15 indeterminados. </a:t>
            </a:r>
            <a:r>
              <a:rPr lang="pt-BR" sz="2800" dirty="0" smtClean="0">
                <a:latin typeface="Montserrat"/>
              </a:rPr>
              <a:t>O tempo para o recebimento do resultado do teste rápido até 15 minutos, já por duas sorologias distintas, de 15 a 30 dias</a:t>
            </a:r>
            <a:r>
              <a:rPr lang="pt-BR" sz="2800" dirty="0" smtClean="0">
                <a:latin typeface="Montserrat"/>
              </a:rPr>
              <a:t>.</a:t>
            </a:r>
            <a:endParaRPr lang="pt-BR" sz="2800" dirty="0">
              <a:latin typeface="Montserrat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493550" y="15554326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349534" y="2343259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21542" y="24627333"/>
            <a:ext cx="9433048" cy="5642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O teste rápido constitui uma ferramenta eficaz na triagem dos pacientes suspeitos de DCC, destacando sua agilidade e economia. O Estado de Pernambuco realizou nos últimos cinco anos 23.229 exames por sorologias distintas, destes apenas 4.180 seriam válidos para análise laboratorial. Se utilizado o teste rápido, o estado teria economizado R$ 1.431.482,00. Esse valor poderia ser investido em novos equipamentos de saúde a população afetada dela DCC.</a:t>
            </a:r>
            <a:endParaRPr dirty="0">
              <a:latin typeface="Montserrat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349534" y="23504605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1396085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88294" y="32764237"/>
            <a:ext cx="9433048" cy="46166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Ministério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Protocolo Clínico e Diretrizes Terapêuticas Doença de Chagas.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Brasília: MS, 2018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Ministério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Doença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Chagas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Guia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Vigilância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Brasília: MS,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2022.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Ministério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Guia para notificação de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Doença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Chagas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Crônica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(DCC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).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Brasília: MS,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2024.</a:t>
            </a:r>
            <a:endParaRPr lang="en-US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05518" y="32260181"/>
            <a:ext cx="9721080" cy="35907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Ministério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pt-BR" sz="2400" dirty="0" smtClean="0"/>
              <a:t>Manual de Orientações de Coleta, Acondicionamento e Transporte de Amostras 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Pernambuco: SES-PE, 2024.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Ministério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pt-BR" sz="2400" dirty="0" smtClean="0"/>
              <a:t>Agente informado também informa : doença de Chagas</a:t>
            </a: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Brasília: MS, 2025.</a:t>
            </a:r>
            <a:endParaRPr lang="en-US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743</Words>
  <Application>Microsoft Office PowerPoint</Application>
  <PresentationFormat>Personalizar</PresentationFormat>
  <Paragraphs>29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danielle.mferreira</cp:lastModifiedBy>
  <cp:revision>21</cp:revision>
  <dcterms:created xsi:type="dcterms:W3CDTF">2025-09-30T13:28:19Z</dcterms:created>
  <dcterms:modified xsi:type="dcterms:W3CDTF">2025-11-03T16:53:10Z</dcterms:modified>
</cp:coreProperties>
</file>