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3402925" cy="40325675"/>
  <p:notesSz cx="6858000" cy="9144000"/>
  <p:defaultText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2701">
          <p15:clr>
            <a:srgbClr val="A4A3A4"/>
          </p15:clr>
        </p15:guide>
        <p15:guide id="2" pos="73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D"/>
    <a:srgbClr val="3E409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p:scale>
          <a:sx n="53" d="100"/>
          <a:sy n="53" d="100"/>
        </p:scale>
        <p:origin x="-882" y="7752"/>
      </p:cViewPr>
      <p:guideLst>
        <p:guide orient="horz" pos="12701"/>
        <p:guide pos="7371"/>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755220" y="12527099"/>
            <a:ext cx="19892486" cy="8643883"/>
          </a:xfrm>
        </p:spPr>
        <p:txBody>
          <a:bodyPr/>
          <a:lstStyle/>
          <a:p>
            <a:r>
              <a:rPr lang="pt-BR"/>
              <a:t>Clique para editar o estilo do título mestre</a:t>
            </a:r>
          </a:p>
        </p:txBody>
      </p:sp>
      <p:sp>
        <p:nvSpPr>
          <p:cNvPr id="3" name="Subtítulo 2"/>
          <p:cNvSpPr>
            <a:spLocks noGrp="1"/>
          </p:cNvSpPr>
          <p:nvPr>
            <p:ph type="subTitle" idx="1"/>
          </p:nvPr>
        </p:nvSpPr>
        <p:spPr>
          <a:xfrm>
            <a:off x="3510439" y="22851216"/>
            <a:ext cx="16382048" cy="10305450"/>
          </a:xfrm>
        </p:spPr>
        <p:txBody>
          <a:bodyPr/>
          <a:lstStyle>
            <a:lvl1pPr marL="0" indent="0" algn="ctr">
              <a:buNone/>
              <a:defRPr>
                <a:solidFill>
                  <a:schemeClr val="tx1">
                    <a:tint val="75000"/>
                  </a:schemeClr>
                </a:solidFill>
              </a:defRPr>
            </a:lvl1pPr>
            <a:lvl2pPr marL="1820799" indent="0" algn="ctr">
              <a:buNone/>
              <a:defRPr>
                <a:solidFill>
                  <a:schemeClr val="tx1">
                    <a:tint val="75000"/>
                  </a:schemeClr>
                </a:solidFill>
              </a:defRPr>
            </a:lvl2pPr>
            <a:lvl3pPr marL="3641598" indent="0" algn="ctr">
              <a:buNone/>
              <a:defRPr>
                <a:solidFill>
                  <a:schemeClr val="tx1">
                    <a:tint val="75000"/>
                  </a:schemeClr>
                </a:solidFill>
              </a:defRPr>
            </a:lvl3pPr>
            <a:lvl4pPr marL="5462397" indent="0" algn="ctr">
              <a:buNone/>
              <a:defRPr>
                <a:solidFill>
                  <a:schemeClr val="tx1">
                    <a:tint val="75000"/>
                  </a:schemeClr>
                </a:solidFill>
              </a:defRPr>
            </a:lvl4pPr>
            <a:lvl5pPr marL="7283196" indent="0" algn="ctr">
              <a:buNone/>
              <a:defRPr>
                <a:solidFill>
                  <a:schemeClr val="tx1">
                    <a:tint val="75000"/>
                  </a:schemeClr>
                </a:solidFill>
              </a:defRPr>
            </a:lvl5pPr>
            <a:lvl6pPr marL="9103995" indent="0" algn="ctr">
              <a:buNone/>
              <a:defRPr>
                <a:solidFill>
                  <a:schemeClr val="tx1">
                    <a:tint val="75000"/>
                  </a:schemeClr>
                </a:solidFill>
              </a:defRPr>
            </a:lvl6pPr>
            <a:lvl7pPr marL="10924794" indent="0" algn="ctr">
              <a:buNone/>
              <a:defRPr>
                <a:solidFill>
                  <a:schemeClr val="tx1">
                    <a:tint val="75000"/>
                  </a:schemeClr>
                </a:solidFill>
              </a:defRPr>
            </a:lvl7pPr>
            <a:lvl8pPr marL="12745593" indent="0" algn="ctr">
              <a:buNone/>
              <a:defRPr>
                <a:solidFill>
                  <a:schemeClr val="tx1">
                    <a:tint val="75000"/>
                  </a:schemeClr>
                </a:solidFill>
              </a:defRPr>
            </a:lvl8pPr>
            <a:lvl9pPr marL="14566392"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16967121" y="1614900"/>
            <a:ext cx="5265658" cy="34407509"/>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170146" y="1614900"/>
            <a:ext cx="15406926" cy="34407509"/>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1848670" y="25912983"/>
            <a:ext cx="19892486" cy="8009127"/>
          </a:xfrm>
        </p:spPr>
        <p:txBody>
          <a:bodyPr anchor="t"/>
          <a:lstStyle>
            <a:lvl1pPr algn="l">
              <a:defRPr sz="15900" b="1" cap="all"/>
            </a:lvl1pPr>
          </a:lstStyle>
          <a:p>
            <a:r>
              <a:rPr lang="pt-BR"/>
              <a:t>Clique para editar o estilo do título mestre</a:t>
            </a:r>
          </a:p>
        </p:txBody>
      </p:sp>
      <p:sp>
        <p:nvSpPr>
          <p:cNvPr id="3" name="Espaço Reservado para Texto 2"/>
          <p:cNvSpPr>
            <a:spLocks noGrp="1"/>
          </p:cNvSpPr>
          <p:nvPr>
            <p:ph type="body" idx="1"/>
          </p:nvPr>
        </p:nvSpPr>
        <p:spPr>
          <a:xfrm>
            <a:off x="1848670" y="17091745"/>
            <a:ext cx="19892486" cy="8821238"/>
          </a:xfrm>
        </p:spPr>
        <p:txBody>
          <a:bodyPr anchor="b"/>
          <a:lstStyle>
            <a:lvl1pPr marL="0" indent="0">
              <a:buNone/>
              <a:defRPr sz="8000">
                <a:solidFill>
                  <a:schemeClr val="tx1">
                    <a:tint val="75000"/>
                  </a:schemeClr>
                </a:solidFill>
              </a:defRPr>
            </a:lvl1pPr>
            <a:lvl2pPr marL="1820799" indent="0">
              <a:buNone/>
              <a:defRPr sz="7200">
                <a:solidFill>
                  <a:schemeClr val="tx1">
                    <a:tint val="75000"/>
                  </a:schemeClr>
                </a:solidFill>
              </a:defRPr>
            </a:lvl2pPr>
            <a:lvl3pPr marL="3641598" indent="0">
              <a:buNone/>
              <a:defRPr sz="6400">
                <a:solidFill>
                  <a:schemeClr val="tx1">
                    <a:tint val="75000"/>
                  </a:schemeClr>
                </a:solidFill>
              </a:defRPr>
            </a:lvl3pPr>
            <a:lvl4pPr marL="5462397" indent="0">
              <a:buNone/>
              <a:defRPr sz="5600">
                <a:solidFill>
                  <a:schemeClr val="tx1">
                    <a:tint val="75000"/>
                  </a:schemeClr>
                </a:solidFill>
              </a:defRPr>
            </a:lvl4pPr>
            <a:lvl5pPr marL="7283196" indent="0">
              <a:buNone/>
              <a:defRPr sz="5600">
                <a:solidFill>
                  <a:schemeClr val="tx1">
                    <a:tint val="75000"/>
                  </a:schemeClr>
                </a:solidFill>
              </a:defRPr>
            </a:lvl5pPr>
            <a:lvl6pPr marL="9103995" indent="0">
              <a:buNone/>
              <a:defRPr sz="5600">
                <a:solidFill>
                  <a:schemeClr val="tx1">
                    <a:tint val="75000"/>
                  </a:schemeClr>
                </a:solidFill>
              </a:defRPr>
            </a:lvl6pPr>
            <a:lvl7pPr marL="10924794" indent="0">
              <a:buNone/>
              <a:defRPr sz="5600">
                <a:solidFill>
                  <a:schemeClr val="tx1">
                    <a:tint val="75000"/>
                  </a:schemeClr>
                </a:solidFill>
              </a:defRPr>
            </a:lvl7pPr>
            <a:lvl8pPr marL="12745593" indent="0">
              <a:buNone/>
              <a:defRPr sz="5600">
                <a:solidFill>
                  <a:schemeClr val="tx1">
                    <a:tint val="75000"/>
                  </a:schemeClr>
                </a:solidFill>
              </a:defRPr>
            </a:lvl8pPr>
            <a:lvl9pPr marL="14566392" indent="0">
              <a:buNone/>
              <a:defRPr sz="56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170146" y="9026606"/>
            <a:ext cx="10340356"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4" name="Espaço Reservado para Conteúdo 3"/>
          <p:cNvSpPr>
            <a:spLocks noGrp="1"/>
          </p:cNvSpPr>
          <p:nvPr>
            <p:ph sz="half" idx="2"/>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1888362" y="9026606"/>
            <a:ext cx="10344418" cy="3761860"/>
          </a:xfrm>
        </p:spPr>
        <p:txBody>
          <a:bodyPr anchor="b"/>
          <a:lstStyle>
            <a:lvl1pPr marL="0" indent="0">
              <a:buNone/>
              <a:defRPr sz="9600" b="1"/>
            </a:lvl1pPr>
            <a:lvl2pPr marL="1820799" indent="0">
              <a:buNone/>
              <a:defRPr sz="8000" b="1"/>
            </a:lvl2pPr>
            <a:lvl3pPr marL="3641598" indent="0">
              <a:buNone/>
              <a:defRPr sz="7200" b="1"/>
            </a:lvl3pPr>
            <a:lvl4pPr marL="5462397" indent="0">
              <a:buNone/>
              <a:defRPr sz="6400" b="1"/>
            </a:lvl4pPr>
            <a:lvl5pPr marL="7283196" indent="0">
              <a:buNone/>
              <a:defRPr sz="6400" b="1"/>
            </a:lvl5pPr>
            <a:lvl6pPr marL="9103995" indent="0">
              <a:buNone/>
              <a:defRPr sz="6400" b="1"/>
            </a:lvl6pPr>
            <a:lvl7pPr marL="10924794" indent="0">
              <a:buNone/>
              <a:defRPr sz="6400" b="1"/>
            </a:lvl7pPr>
            <a:lvl8pPr marL="12745593" indent="0">
              <a:buNone/>
              <a:defRPr sz="6400" b="1"/>
            </a:lvl8pPr>
            <a:lvl9pPr marL="14566392" indent="0">
              <a:buNone/>
              <a:defRPr sz="6400" b="1"/>
            </a:lvl9pPr>
          </a:lstStyle>
          <a:p>
            <a:pPr lvl="0"/>
            <a:r>
              <a:rPr lang="pt-BR"/>
              <a:t>Clique para editar os estilos do texto mestre</a:t>
            </a:r>
          </a:p>
        </p:txBody>
      </p:sp>
      <p:sp>
        <p:nvSpPr>
          <p:cNvPr id="6" name="Espaço Reservado para Conteúdo 5"/>
          <p:cNvSpPr>
            <a:spLocks noGrp="1"/>
          </p:cNvSpPr>
          <p:nvPr>
            <p:ph sz="quarter" idx="4"/>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170148" y="1605559"/>
            <a:ext cx="7699401" cy="6832962"/>
          </a:xfrm>
        </p:spPr>
        <p:txBody>
          <a:bodyPr anchor="b"/>
          <a:lstStyle>
            <a:lvl1pPr algn="l">
              <a:defRPr sz="8000" b="1"/>
            </a:lvl1pPr>
          </a:lstStyle>
          <a:p>
            <a:r>
              <a:rPr lang="pt-BR"/>
              <a:t>Clique para editar o estilo do título mestre</a:t>
            </a:r>
          </a:p>
        </p:txBody>
      </p:sp>
      <p:sp>
        <p:nvSpPr>
          <p:cNvPr id="3" name="Espaço Reservado para Conteúdo 2"/>
          <p:cNvSpPr>
            <a:spLocks noGrp="1"/>
          </p:cNvSpPr>
          <p:nvPr>
            <p:ph idx="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170148" y="8438524"/>
            <a:ext cx="7699401" cy="27583885"/>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87137" y="28227972"/>
            <a:ext cx="14041755" cy="3332472"/>
          </a:xfrm>
        </p:spPr>
        <p:txBody>
          <a:bodyPr anchor="b"/>
          <a:lstStyle>
            <a:lvl1pPr algn="l">
              <a:defRPr sz="8000" b="1"/>
            </a:lvl1pPr>
          </a:lstStyle>
          <a:p>
            <a:r>
              <a:rPr lang="pt-BR"/>
              <a:t>Clique para editar o estilo do título mestre</a:t>
            </a: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799" indent="0">
              <a:buNone/>
              <a:defRPr sz="11200"/>
            </a:lvl2pPr>
            <a:lvl3pPr marL="3641598" indent="0">
              <a:buNone/>
              <a:defRPr sz="9600"/>
            </a:lvl3pPr>
            <a:lvl4pPr marL="5462397" indent="0">
              <a:buNone/>
              <a:defRPr sz="8000"/>
            </a:lvl4pPr>
            <a:lvl5pPr marL="7283196" indent="0">
              <a:buNone/>
              <a:defRPr sz="8000"/>
            </a:lvl5pPr>
            <a:lvl6pPr marL="9103995" indent="0">
              <a:buNone/>
              <a:defRPr sz="8000"/>
            </a:lvl6pPr>
            <a:lvl7pPr marL="10924794" indent="0">
              <a:buNone/>
              <a:defRPr sz="8000"/>
            </a:lvl7pPr>
            <a:lvl8pPr marL="12745593" indent="0">
              <a:buNone/>
              <a:defRPr sz="8000"/>
            </a:lvl8pPr>
            <a:lvl9pPr marL="14566392" indent="0">
              <a:buNone/>
              <a:defRPr sz="8000"/>
            </a:lvl9pPr>
          </a:lstStyle>
          <a:p>
            <a:endParaRPr lang="pt-BR"/>
          </a:p>
        </p:txBody>
      </p:sp>
      <p:sp>
        <p:nvSpPr>
          <p:cNvPr id="4" name="Espaço Reservado para Texto 3"/>
          <p:cNvSpPr>
            <a:spLocks noGrp="1"/>
          </p:cNvSpPr>
          <p:nvPr>
            <p:ph type="body" sz="half" idx="2"/>
          </p:nvPr>
        </p:nvSpPr>
        <p:spPr>
          <a:xfrm>
            <a:off x="4587137" y="31560444"/>
            <a:ext cx="14041755" cy="4732663"/>
          </a:xfrm>
        </p:spPr>
        <p:txBody>
          <a:bodyPr/>
          <a:lstStyle>
            <a:lvl1pPr marL="0" indent="0">
              <a:buNone/>
              <a:defRPr sz="5600"/>
            </a:lvl1pPr>
            <a:lvl2pPr marL="1820799" indent="0">
              <a:buNone/>
              <a:defRPr sz="4800"/>
            </a:lvl2pPr>
            <a:lvl3pPr marL="3641598" indent="0">
              <a:buNone/>
              <a:defRPr sz="4000"/>
            </a:lvl3pPr>
            <a:lvl4pPr marL="5462397" indent="0">
              <a:buNone/>
              <a:defRPr sz="3600"/>
            </a:lvl4pPr>
            <a:lvl5pPr marL="7283196" indent="0">
              <a:buNone/>
              <a:defRPr sz="3600"/>
            </a:lvl5pPr>
            <a:lvl6pPr marL="9103995" indent="0">
              <a:buNone/>
              <a:defRPr sz="3600"/>
            </a:lvl6pPr>
            <a:lvl7pPr marL="10924794" indent="0">
              <a:buNone/>
              <a:defRPr sz="3600"/>
            </a:lvl7pPr>
            <a:lvl8pPr marL="12745593" indent="0">
              <a:buNone/>
              <a:defRPr sz="3600"/>
            </a:lvl8pPr>
            <a:lvl9pPr marL="14566392" indent="0">
              <a:buNone/>
              <a:defRPr sz="36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E72F750F-035A-4D64-A3BE-CB9F7B801768}" type="datetimeFigureOut">
              <a:rPr lang="pt-BR" smtClean="0"/>
              <a:pPr/>
              <a:t>03/11/2025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pPr/>
              <a:t>03/11/2025</a:t>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pPr/>
              <a:t>‹nº›</a:t>
            </a:fld>
            <a:endParaRPr lang="pt-BR"/>
          </a:p>
        </p:txBody>
      </p:sp>
      <p:pic>
        <p:nvPicPr>
          <p:cNvPr id="1026" name="Picture 2" descr="C:\Users\rao656402\Desktop\banner.png"/>
          <p:cNvPicPr>
            <a:picLocks noChangeAspect="1" noChangeArrowheads="1"/>
          </p:cNvPicPr>
          <p:nvPr userDrawn="1"/>
        </p:nvPicPr>
        <p:blipFill>
          <a:blip r:embed="rId13"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598" rtl="0" eaLnBrk="1" latinLnBrk="0" hangingPunct="1">
        <a:spcBef>
          <a:spcPct val="0"/>
        </a:spcBef>
        <a:buNone/>
        <a:defRPr sz="17500" kern="1200">
          <a:solidFill>
            <a:schemeClr val="tx1"/>
          </a:solidFill>
          <a:latin typeface="+mj-lt"/>
          <a:ea typeface="+mj-ea"/>
          <a:cs typeface="+mj-cs"/>
        </a:defRPr>
      </a:lvl1pPr>
    </p:titleStyle>
    <p:bodyStyle>
      <a:lvl1pPr marL="1365599" indent="-1365599" algn="l" defTabSz="3641598" rtl="0" eaLnBrk="1" latinLnBrk="0" hangingPunct="1">
        <a:spcBef>
          <a:spcPct val="20000"/>
        </a:spcBef>
        <a:buFont typeface="Arial" pitchFamily="34" charset="0"/>
        <a:buChar char="•"/>
        <a:defRPr sz="12700" kern="1200">
          <a:solidFill>
            <a:schemeClr val="tx1"/>
          </a:solidFill>
          <a:latin typeface="+mn-lt"/>
          <a:ea typeface="+mn-ea"/>
          <a:cs typeface="+mn-cs"/>
        </a:defRPr>
      </a:lvl1pPr>
      <a:lvl2pPr marL="2958798" indent="-1137999" algn="l" defTabSz="3641598" rtl="0" eaLnBrk="1" latinLnBrk="0" hangingPunct="1">
        <a:spcBef>
          <a:spcPct val="20000"/>
        </a:spcBef>
        <a:buFont typeface="Arial" pitchFamily="34" charset="0"/>
        <a:buChar char="–"/>
        <a:defRPr sz="11200" kern="1200">
          <a:solidFill>
            <a:schemeClr val="tx1"/>
          </a:solidFill>
          <a:latin typeface="+mn-lt"/>
          <a:ea typeface="+mn-ea"/>
          <a:cs typeface="+mn-cs"/>
        </a:defRPr>
      </a:lvl2pPr>
      <a:lvl3pPr marL="4551998" indent="-910400" algn="l" defTabSz="3641598" rtl="0" eaLnBrk="1" latinLnBrk="0" hangingPunct="1">
        <a:spcBef>
          <a:spcPct val="20000"/>
        </a:spcBef>
        <a:buFont typeface="Arial" pitchFamily="34" charset="0"/>
        <a:buChar char="•"/>
        <a:defRPr sz="9600" kern="1200">
          <a:solidFill>
            <a:schemeClr val="tx1"/>
          </a:solidFill>
          <a:latin typeface="+mn-lt"/>
          <a:ea typeface="+mn-ea"/>
          <a:cs typeface="+mn-cs"/>
        </a:defRPr>
      </a:lvl3pPr>
      <a:lvl4pPr marL="6372797"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4pPr>
      <a:lvl5pPr marL="8193596"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5pPr>
      <a:lvl6pPr marL="10014395"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6pPr>
      <a:lvl7pPr marL="11835194"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7pPr>
      <a:lvl8pPr marL="13655993"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8pPr>
      <a:lvl9pPr marL="15476792" indent="-910400" algn="l" defTabSz="3641598" rtl="0" eaLnBrk="1" latinLnBrk="0" hangingPunct="1">
        <a:spcBef>
          <a:spcPct val="20000"/>
        </a:spcBef>
        <a:buFont typeface="Arial" pitchFamily="34" charset="0"/>
        <a:buChar char="•"/>
        <a:defRPr sz="8000" kern="1200">
          <a:solidFill>
            <a:schemeClr val="tx1"/>
          </a:solidFill>
          <a:latin typeface="+mn-lt"/>
          <a:ea typeface="+mn-ea"/>
          <a:cs typeface="+mn-cs"/>
        </a:defRPr>
      </a:lvl9pPr>
    </p:bodyStyle>
    <p:otherStyle>
      <a:defPPr>
        <a:defRPr lang="pt-BR"/>
      </a:defPPr>
      <a:lvl1pPr marL="0" algn="l" defTabSz="3641598" rtl="0" eaLnBrk="1" latinLnBrk="0" hangingPunct="1">
        <a:defRPr sz="7200" kern="1200">
          <a:solidFill>
            <a:schemeClr val="tx1"/>
          </a:solidFill>
          <a:latin typeface="+mn-lt"/>
          <a:ea typeface="+mn-ea"/>
          <a:cs typeface="+mn-cs"/>
        </a:defRPr>
      </a:lvl1pPr>
      <a:lvl2pPr marL="1820799" algn="l" defTabSz="3641598" rtl="0" eaLnBrk="1" latinLnBrk="0" hangingPunct="1">
        <a:defRPr sz="7200" kern="1200">
          <a:solidFill>
            <a:schemeClr val="tx1"/>
          </a:solidFill>
          <a:latin typeface="+mn-lt"/>
          <a:ea typeface="+mn-ea"/>
          <a:cs typeface="+mn-cs"/>
        </a:defRPr>
      </a:lvl2pPr>
      <a:lvl3pPr marL="3641598" algn="l" defTabSz="3641598" rtl="0" eaLnBrk="1" latinLnBrk="0" hangingPunct="1">
        <a:defRPr sz="7200" kern="1200">
          <a:solidFill>
            <a:schemeClr val="tx1"/>
          </a:solidFill>
          <a:latin typeface="+mn-lt"/>
          <a:ea typeface="+mn-ea"/>
          <a:cs typeface="+mn-cs"/>
        </a:defRPr>
      </a:lvl3pPr>
      <a:lvl4pPr marL="5462397" algn="l" defTabSz="3641598" rtl="0" eaLnBrk="1" latinLnBrk="0" hangingPunct="1">
        <a:defRPr sz="7200" kern="1200">
          <a:solidFill>
            <a:schemeClr val="tx1"/>
          </a:solidFill>
          <a:latin typeface="+mn-lt"/>
          <a:ea typeface="+mn-ea"/>
          <a:cs typeface="+mn-cs"/>
        </a:defRPr>
      </a:lvl4pPr>
      <a:lvl5pPr marL="7283196" algn="l" defTabSz="3641598" rtl="0" eaLnBrk="1" latinLnBrk="0" hangingPunct="1">
        <a:defRPr sz="7200" kern="1200">
          <a:solidFill>
            <a:schemeClr val="tx1"/>
          </a:solidFill>
          <a:latin typeface="+mn-lt"/>
          <a:ea typeface="+mn-ea"/>
          <a:cs typeface="+mn-cs"/>
        </a:defRPr>
      </a:lvl5pPr>
      <a:lvl6pPr marL="9103995" algn="l" defTabSz="3641598" rtl="0" eaLnBrk="1" latinLnBrk="0" hangingPunct="1">
        <a:defRPr sz="7200" kern="1200">
          <a:solidFill>
            <a:schemeClr val="tx1"/>
          </a:solidFill>
          <a:latin typeface="+mn-lt"/>
          <a:ea typeface="+mn-ea"/>
          <a:cs typeface="+mn-cs"/>
        </a:defRPr>
      </a:lvl6pPr>
      <a:lvl7pPr marL="10924794" algn="l" defTabSz="3641598" rtl="0" eaLnBrk="1" latinLnBrk="0" hangingPunct="1">
        <a:defRPr sz="7200" kern="1200">
          <a:solidFill>
            <a:schemeClr val="tx1"/>
          </a:solidFill>
          <a:latin typeface="+mn-lt"/>
          <a:ea typeface="+mn-ea"/>
          <a:cs typeface="+mn-cs"/>
        </a:defRPr>
      </a:lvl7pPr>
      <a:lvl8pPr marL="12745593" algn="l" defTabSz="3641598" rtl="0" eaLnBrk="1" latinLnBrk="0" hangingPunct="1">
        <a:defRPr sz="7200" kern="1200">
          <a:solidFill>
            <a:schemeClr val="tx1"/>
          </a:solidFill>
          <a:latin typeface="+mn-lt"/>
          <a:ea typeface="+mn-ea"/>
          <a:cs typeface="+mn-cs"/>
        </a:defRPr>
      </a:lvl8pPr>
      <a:lvl9pPr marL="14566392" algn="l" defTabSz="3641598"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060044" y="9865692"/>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060045" y="11089829"/>
            <a:ext cx="9649072" cy="2795637"/>
          </a:xfrm>
          <a:prstGeom prst="rect">
            <a:avLst/>
          </a:prstGeom>
        </p:spPr>
        <p:txBody>
          <a:bodyPr wrap="square" lIns="0" tIns="0" rIns="0" bIns="0" rtlCol="0" anchor="t">
            <a:spAutoFit/>
          </a:bodyPr>
          <a:lstStyle/>
          <a:p>
            <a:pPr algn="just">
              <a:lnSpc>
                <a:spcPts val="5486"/>
              </a:lnSpc>
            </a:pPr>
            <a:r>
              <a:rPr lang="pt-BR" sz="2800" dirty="0" smtClean="0">
                <a:latin typeface="Montserrat"/>
              </a:rPr>
              <a:t>Qualidade dos serviços do Sistema Único de Saúde que prestam assistência ambulatorial a pessoas vivendo com HIV/</a:t>
            </a:r>
            <a:r>
              <a:rPr lang="pt-BR" sz="2800" dirty="0" err="1" smtClean="0">
                <a:latin typeface="Montserrat"/>
              </a:rPr>
              <a:t>Aids</a:t>
            </a:r>
            <a:r>
              <a:rPr lang="pt-BR" sz="2800" dirty="0" smtClean="0">
                <a:latin typeface="Montserrat"/>
              </a:rPr>
              <a:t>.</a:t>
            </a:r>
            <a:endParaRPr lang="en-US" sz="2800" dirty="0">
              <a:solidFill>
                <a:srgbClr val="000000"/>
              </a:solidFill>
              <a:latin typeface="Montserrat"/>
              <a:ea typeface="Open Sans"/>
              <a:cs typeface="Open Sans"/>
              <a:sym typeface="Open Sans"/>
            </a:endParaRPr>
          </a:p>
          <a:p>
            <a:pPr algn="ctr">
              <a:lnSpc>
                <a:spcPts val="5337"/>
              </a:lnSpc>
            </a:pPr>
            <a:endParaRPr dirty="0"/>
          </a:p>
        </p:txBody>
      </p:sp>
      <p:sp>
        <p:nvSpPr>
          <p:cNvPr id="6" name="TextBox 17"/>
          <p:cNvSpPr txBox="1"/>
          <p:nvPr/>
        </p:nvSpPr>
        <p:spPr>
          <a:xfrm>
            <a:off x="1060044" y="9937701"/>
            <a:ext cx="9489290" cy="820738"/>
          </a:xfrm>
          <a:prstGeom prst="rect">
            <a:avLst/>
          </a:prstGeom>
        </p:spPr>
        <p:txBody>
          <a:bodyPr wrap="square" lIns="0" tIns="0" rIns="0" bIns="0" rtlCol="0" anchor="t">
            <a:spAutoFit/>
          </a:bodyPr>
          <a:lstStyle/>
          <a:p>
            <a:pPr algn="ctr">
              <a:lnSpc>
                <a:spcPts val="6400"/>
              </a:lnSpc>
            </a:pPr>
            <a:r>
              <a:rPr lang="en-US" sz="4000" dirty="0" smtClean="0">
                <a:solidFill>
                  <a:srgbClr val="FFFFFF"/>
                </a:solidFill>
                <a:latin typeface="Montserrat" pitchFamily="2" charset="0"/>
                <a:ea typeface="Open Sans"/>
                <a:cs typeface="Open Sans"/>
                <a:sym typeface="Open Sans"/>
              </a:rPr>
              <a:t>OBJETO </a:t>
            </a:r>
            <a:r>
              <a:rPr lang="en-US" sz="4000" dirty="0">
                <a:solidFill>
                  <a:srgbClr val="FFFFFF"/>
                </a:solidFill>
                <a:latin typeface="Montserrat" pitchFamily="2" charset="0"/>
                <a:ea typeface="Open Sans"/>
                <a:cs typeface="Open Sans"/>
                <a:sym typeface="Open Sans"/>
              </a:rPr>
              <a:t>DA EXPERIÊNCIA</a:t>
            </a:r>
          </a:p>
        </p:txBody>
      </p:sp>
      <p:sp>
        <p:nvSpPr>
          <p:cNvPr id="10" name="TextBox 55"/>
          <p:cNvSpPr txBox="1"/>
          <p:nvPr/>
        </p:nvSpPr>
        <p:spPr>
          <a:xfrm>
            <a:off x="2844478" y="4388356"/>
            <a:ext cx="17754921" cy="1084849"/>
          </a:xfrm>
          <a:prstGeom prst="rect">
            <a:avLst/>
          </a:prstGeom>
        </p:spPr>
        <p:txBody>
          <a:bodyPr wrap="square" lIns="0" tIns="0" rIns="0" bIns="0" rtlCol="0" anchor="t">
            <a:spAutoFit/>
          </a:bodyPr>
          <a:lstStyle/>
          <a:p>
            <a:pPr algn="ctr">
              <a:lnSpc>
                <a:spcPts val="9509"/>
              </a:lnSpc>
            </a:pPr>
            <a:r>
              <a:rPr lang="en-US" sz="5400" b="1" dirty="0" smtClean="0">
                <a:solidFill>
                  <a:srgbClr val="0089CD"/>
                </a:solidFill>
                <a:latin typeface="Montserrat" pitchFamily="2" charset="0"/>
                <a:ea typeface="League Spartan"/>
                <a:cs typeface="League Spartan"/>
                <a:sym typeface="League Spartan"/>
              </a:rPr>
              <a:t>SISTEMA QUALIAIDS EM PERNAMBUCO</a:t>
            </a:r>
            <a:endParaRPr lang="en-US" sz="5400" b="1" dirty="0">
              <a:solidFill>
                <a:srgbClr val="0089CD"/>
              </a:solidFill>
              <a:latin typeface="Montserrat" pitchFamily="2" charset="0"/>
              <a:ea typeface="League Spartan"/>
              <a:cs typeface="League Spartan"/>
              <a:sym typeface="League Spartan"/>
            </a:endParaRPr>
          </a:p>
        </p:txBody>
      </p:sp>
      <p:sp>
        <p:nvSpPr>
          <p:cNvPr id="11" name="TextBox 56"/>
          <p:cNvSpPr txBox="1"/>
          <p:nvPr/>
        </p:nvSpPr>
        <p:spPr>
          <a:xfrm>
            <a:off x="6588894" y="5401197"/>
            <a:ext cx="10945216" cy="1410643"/>
          </a:xfrm>
          <a:prstGeom prst="rect">
            <a:avLst/>
          </a:prstGeom>
        </p:spPr>
        <p:txBody>
          <a:bodyPr wrap="square" lIns="0" tIns="0" rIns="0" bIns="0" rtlCol="0" anchor="t">
            <a:spAutoFit/>
          </a:bodyPr>
          <a:lstStyle/>
          <a:p>
            <a:pPr algn="ctr">
              <a:lnSpc>
                <a:spcPts val="5486"/>
              </a:lnSpc>
              <a:spcBef>
                <a:spcPct val="0"/>
              </a:spcBef>
            </a:pPr>
            <a:r>
              <a:rPr lang="en-US" sz="3918" dirty="0">
                <a:solidFill>
                  <a:srgbClr val="000000"/>
                </a:solidFill>
                <a:latin typeface="Montserrat" pitchFamily="2" charset="0"/>
                <a:ea typeface="Open Sans"/>
                <a:cs typeface="Open Sans"/>
                <a:sym typeface="Open Sans"/>
              </a:rPr>
              <a:t> </a:t>
            </a:r>
            <a:r>
              <a:rPr lang="pt-BR" sz="2800" dirty="0" err="1" smtClean="0"/>
              <a:t>Grazielle</a:t>
            </a:r>
            <a:r>
              <a:rPr lang="pt-BR" sz="2800" dirty="0" smtClean="0"/>
              <a:t> dos Santos Vasconcelos</a:t>
            </a:r>
            <a:r>
              <a:rPr lang="en-US" sz="2800" b="1" dirty="0" smtClean="0">
                <a:solidFill>
                  <a:srgbClr val="000000"/>
                </a:solidFill>
                <a:latin typeface="Montserrat" pitchFamily="2" charset="0"/>
                <a:ea typeface="Open Sans"/>
                <a:cs typeface="Open Sans"/>
                <a:sym typeface="Open Sans"/>
              </a:rPr>
              <a:t>¹</a:t>
            </a:r>
            <a:r>
              <a:rPr lang="en-US" sz="2800" b="1" dirty="0">
                <a:solidFill>
                  <a:srgbClr val="000000"/>
                </a:solidFill>
                <a:latin typeface="Montserrat" pitchFamily="2" charset="0"/>
                <a:ea typeface="Open Sans"/>
                <a:cs typeface="Open Sans"/>
                <a:sym typeface="Open Sans"/>
              </a:rPr>
              <a:t>*, </a:t>
            </a:r>
            <a:r>
              <a:rPr lang="pt-BR" sz="2800" dirty="0" smtClean="0"/>
              <a:t>Maria Eduarda Pereira de </a:t>
            </a:r>
            <a:r>
              <a:rPr lang="pt-BR" sz="2800" dirty="0" smtClean="0"/>
              <a:t>Almeida</a:t>
            </a:r>
            <a:r>
              <a:rPr lang="en-US" sz="2800" b="1" dirty="0" smtClean="0">
                <a:solidFill>
                  <a:srgbClr val="000000"/>
                </a:solidFill>
                <a:latin typeface="Montserrat" pitchFamily="2" charset="0"/>
                <a:sym typeface="Open Sans"/>
              </a:rPr>
              <a:t>¹</a:t>
            </a:r>
            <a:r>
              <a:rPr lang="en-US" sz="2800" b="1" dirty="0" smtClean="0">
                <a:solidFill>
                  <a:srgbClr val="000000"/>
                </a:solidFill>
                <a:latin typeface="Montserrat" pitchFamily="2" charset="0"/>
                <a:ea typeface="Open Sans"/>
                <a:cs typeface="Open Sans"/>
                <a:sym typeface="Open Sans"/>
              </a:rPr>
              <a:t>, </a:t>
            </a:r>
            <a:r>
              <a:rPr lang="pt-BR" sz="2800" dirty="0" smtClean="0"/>
              <a:t>Irene Maria Barbosa </a:t>
            </a:r>
            <a:r>
              <a:rPr lang="pt-BR" sz="2800" dirty="0" smtClean="0"/>
              <a:t>Cordeiro</a:t>
            </a:r>
            <a:r>
              <a:rPr lang="en-US" sz="2800" b="1" dirty="0" smtClean="0">
                <a:solidFill>
                  <a:srgbClr val="000000"/>
                </a:solidFill>
                <a:latin typeface="Montserrat" pitchFamily="2" charset="0"/>
                <a:sym typeface="Open Sans"/>
              </a:rPr>
              <a:t>¹</a:t>
            </a:r>
            <a:r>
              <a:rPr lang="en-US" sz="2800" b="1" dirty="0" smtClean="0">
                <a:solidFill>
                  <a:srgbClr val="000000"/>
                </a:solidFill>
                <a:latin typeface="Montserrat" pitchFamily="2" charset="0"/>
                <a:ea typeface="Open Sans"/>
                <a:cs typeface="Open Sans"/>
                <a:sym typeface="Open Sans"/>
              </a:rPr>
              <a:t>.</a:t>
            </a:r>
            <a:endParaRPr lang="en-US" sz="28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756246" y="6751489"/>
            <a:ext cx="21674408" cy="1308050"/>
          </a:xfrm>
          <a:prstGeom prst="rect">
            <a:avLst/>
          </a:prstGeom>
        </p:spPr>
        <p:txBody>
          <a:bodyPr wrap="square" lIns="0" tIns="0" rIns="0" bIns="0" rtlCol="0" anchor="t">
            <a:spAutoFit/>
          </a:bodyPr>
          <a:lstStyle/>
          <a:p>
            <a:pPr algn="ctr">
              <a:lnSpc>
                <a:spcPts val="5120"/>
              </a:lnSpc>
              <a:spcBef>
                <a:spcPct val="0"/>
              </a:spcBef>
            </a:pPr>
            <a:r>
              <a:rPr lang="en-US" sz="2400" dirty="0">
                <a:solidFill>
                  <a:srgbClr val="000000"/>
                </a:solidFill>
                <a:latin typeface="Montserrat" pitchFamily="2" charset="0"/>
                <a:ea typeface="Open Sans"/>
                <a:cs typeface="Open Sans"/>
                <a:sym typeface="Open Sans"/>
              </a:rPr>
              <a:t>¹Secretaria de </a:t>
            </a:r>
            <a:r>
              <a:rPr lang="en-US" sz="2400" dirty="0" err="1">
                <a:solidFill>
                  <a:srgbClr val="000000"/>
                </a:solidFill>
                <a:latin typeface="Montserrat" pitchFamily="2" charset="0"/>
                <a:ea typeface="Open Sans"/>
                <a:cs typeface="Open Sans"/>
                <a:sym typeface="Open Sans"/>
              </a:rPr>
              <a:t>Saúde</a:t>
            </a:r>
            <a:r>
              <a:rPr lang="en-US" sz="2400" dirty="0">
                <a:solidFill>
                  <a:srgbClr val="000000"/>
                </a:solidFill>
                <a:latin typeface="Montserrat" pitchFamily="2" charset="0"/>
                <a:ea typeface="Open Sans"/>
                <a:cs typeface="Open Sans"/>
                <a:sym typeface="Open Sans"/>
              </a:rPr>
              <a:t> de </a:t>
            </a:r>
            <a:r>
              <a:rPr lang="en-US" sz="2400" dirty="0" err="1">
                <a:solidFill>
                  <a:srgbClr val="000000"/>
                </a:solidFill>
                <a:latin typeface="Montserrat" pitchFamily="2" charset="0"/>
                <a:ea typeface="Open Sans"/>
                <a:cs typeface="Open Sans"/>
                <a:sym typeface="Open Sans"/>
              </a:rPr>
              <a:t>Pernambuco</a:t>
            </a:r>
            <a:r>
              <a:rPr lang="en-US" sz="2400" dirty="0">
                <a:solidFill>
                  <a:srgbClr val="000000"/>
                </a:solidFill>
                <a:latin typeface="Montserrat" pitchFamily="2" charset="0"/>
                <a:ea typeface="Open Sans"/>
                <a:cs typeface="Open Sans"/>
                <a:sym typeface="Open Sans"/>
              </a:rPr>
              <a:t> (SES-PE), Recife, </a:t>
            </a:r>
            <a:r>
              <a:rPr lang="en-US" sz="2400" dirty="0" err="1">
                <a:solidFill>
                  <a:srgbClr val="000000"/>
                </a:solidFill>
                <a:latin typeface="Montserrat" pitchFamily="2" charset="0"/>
                <a:ea typeface="Open Sans"/>
                <a:cs typeface="Open Sans"/>
                <a:sym typeface="Open Sans"/>
              </a:rPr>
              <a:t>Pernambuco</a:t>
            </a:r>
            <a:r>
              <a:rPr lang="en-US" sz="2400" dirty="0">
                <a:solidFill>
                  <a:srgbClr val="000000"/>
                </a:solidFill>
                <a:latin typeface="Montserrat" pitchFamily="2" charset="0"/>
                <a:ea typeface="Open Sans"/>
                <a:cs typeface="Open Sans"/>
                <a:sym typeface="Open Sans"/>
              </a:rPr>
              <a:t>. </a:t>
            </a:r>
          </a:p>
          <a:p>
            <a:pPr algn="ctr">
              <a:lnSpc>
                <a:spcPts val="5120"/>
              </a:lnSpc>
              <a:spcBef>
                <a:spcPct val="0"/>
              </a:spcBef>
            </a:pPr>
            <a:r>
              <a:rPr lang="en-US" sz="2400" dirty="0" smtClean="0">
                <a:solidFill>
                  <a:srgbClr val="000000"/>
                </a:solidFill>
                <a:latin typeface="Montserrat" pitchFamily="2" charset="0"/>
                <a:ea typeface="Open Sans"/>
                <a:cs typeface="Open Sans"/>
                <a:sym typeface="Open Sans"/>
              </a:rPr>
              <a:t>*g.s.vasconcelos02@gmail.com</a:t>
            </a:r>
            <a:endParaRPr lang="en-US" sz="2400" dirty="0">
              <a:solidFill>
                <a:srgbClr val="000000"/>
              </a:solidFill>
              <a:latin typeface="Montserrat" pitchFamily="2" charset="0"/>
              <a:ea typeface="Open Sans"/>
              <a:cs typeface="Open Sans"/>
              <a:sym typeface="Open Sans"/>
            </a:endParaRPr>
          </a:p>
        </p:txBody>
      </p:sp>
      <p:sp>
        <p:nvSpPr>
          <p:cNvPr id="15" name="Freeform 14"/>
          <p:cNvSpPr/>
          <p:nvPr/>
        </p:nvSpPr>
        <p:spPr>
          <a:xfrm>
            <a:off x="1188294" y="15410309"/>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1188294" y="16490429"/>
            <a:ext cx="9649072" cy="6347892"/>
          </a:xfrm>
          <a:prstGeom prst="rect">
            <a:avLst/>
          </a:prstGeom>
        </p:spPr>
        <p:txBody>
          <a:bodyPr wrap="square" lIns="0" tIns="0" rIns="0" bIns="0" rtlCol="0" anchor="t">
            <a:spAutoFit/>
          </a:bodyPr>
          <a:lstStyle/>
          <a:p>
            <a:pPr algn="just">
              <a:lnSpc>
                <a:spcPts val="5486"/>
              </a:lnSpc>
            </a:pPr>
            <a:r>
              <a:rPr lang="pt-BR" sz="2800" dirty="0" smtClean="0">
                <a:latin typeface="Montserrat"/>
              </a:rPr>
              <a:t>O sistema foi desenvolvido e validado pela Equipe de Pesquisa </a:t>
            </a:r>
            <a:r>
              <a:rPr lang="pt-BR" sz="2800" dirty="0" err="1" smtClean="0">
                <a:latin typeface="Montserrat"/>
              </a:rPr>
              <a:t>Qualiaids</a:t>
            </a:r>
            <a:r>
              <a:rPr lang="pt-BR" sz="2800" dirty="0" smtClean="0">
                <a:latin typeface="Montserrat"/>
              </a:rPr>
              <a:t>, sob a coordenação da Professora Maria </a:t>
            </a:r>
            <a:r>
              <a:rPr lang="pt-BR" sz="2800" dirty="0" err="1" smtClean="0">
                <a:latin typeface="Montserrat"/>
              </a:rPr>
              <a:t>Ines</a:t>
            </a:r>
            <a:r>
              <a:rPr lang="pt-BR" sz="2800" dirty="0" smtClean="0">
                <a:latin typeface="Montserrat"/>
              </a:rPr>
              <a:t> </a:t>
            </a:r>
            <a:r>
              <a:rPr lang="pt-BR" sz="2800" dirty="0" err="1" smtClean="0">
                <a:latin typeface="Montserrat"/>
              </a:rPr>
              <a:t>Battistella</a:t>
            </a:r>
            <a:r>
              <a:rPr lang="pt-BR" sz="2800" dirty="0" smtClean="0">
                <a:latin typeface="Montserrat"/>
              </a:rPr>
              <a:t> </a:t>
            </a:r>
            <a:r>
              <a:rPr lang="pt-BR" sz="2800" dirty="0" err="1" smtClean="0">
                <a:latin typeface="Montserrat"/>
              </a:rPr>
              <a:t>Nemes</a:t>
            </a:r>
            <a:r>
              <a:rPr lang="pt-BR" sz="2800" dirty="0" smtClean="0">
                <a:latin typeface="Montserrat"/>
              </a:rPr>
              <a:t> do Departamento de Medicina Preventiva da Faculdade de Medicina da Universidade de São Paulo. Desde 2002, tem sido aplicado conjuntamente com a gestão federal do programa brasileiro de HIV/</a:t>
            </a:r>
            <a:r>
              <a:rPr lang="pt-BR" sz="2800" dirty="0" err="1" smtClean="0">
                <a:latin typeface="Montserrat"/>
              </a:rPr>
              <a:t>Aids</a:t>
            </a:r>
            <a:r>
              <a:rPr lang="pt-BR" sz="2800" dirty="0" smtClean="0">
                <a:latin typeface="Montserrat"/>
              </a:rPr>
              <a:t>, em parceria com estados e municípios. O formulário de avaliação contém 77 questões que abordam os processos de assistência e gerenciamento técnico da assistência.</a:t>
            </a:r>
            <a:endParaRPr dirty="0">
              <a:latin typeface="Montserrat"/>
            </a:endParaRPr>
          </a:p>
        </p:txBody>
      </p:sp>
      <p:sp>
        <p:nvSpPr>
          <p:cNvPr id="17" name="TextBox 17"/>
          <p:cNvSpPr txBox="1"/>
          <p:nvPr/>
        </p:nvSpPr>
        <p:spPr>
          <a:xfrm>
            <a:off x="1188294" y="15482317"/>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p>
        </p:txBody>
      </p:sp>
      <p:sp>
        <p:nvSpPr>
          <p:cNvPr id="18" name="Freeform 14"/>
          <p:cNvSpPr/>
          <p:nvPr/>
        </p:nvSpPr>
        <p:spPr>
          <a:xfrm>
            <a:off x="972270" y="23115165"/>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9" name="TextBox 16"/>
          <p:cNvSpPr txBox="1"/>
          <p:nvPr/>
        </p:nvSpPr>
        <p:spPr>
          <a:xfrm>
            <a:off x="972271" y="24627333"/>
            <a:ext cx="9649072" cy="5642570"/>
          </a:xfrm>
          <a:prstGeom prst="rect">
            <a:avLst/>
          </a:prstGeom>
        </p:spPr>
        <p:txBody>
          <a:bodyPr wrap="square" lIns="0" tIns="0" rIns="0" bIns="0" rtlCol="0" anchor="t">
            <a:spAutoFit/>
          </a:bodyPr>
          <a:lstStyle/>
          <a:p>
            <a:pPr algn="just">
              <a:lnSpc>
                <a:spcPts val="5486"/>
              </a:lnSpc>
            </a:pPr>
            <a:r>
              <a:rPr lang="pt-BR" sz="2800" dirty="0" smtClean="0">
                <a:latin typeface="Montserrat"/>
              </a:rPr>
              <a:t>O </a:t>
            </a:r>
            <a:r>
              <a:rPr lang="pt-BR" sz="2800" dirty="0" err="1" smtClean="0">
                <a:latin typeface="Montserrat"/>
              </a:rPr>
              <a:t>Qualiaids</a:t>
            </a:r>
            <a:r>
              <a:rPr lang="pt-BR" sz="2800" dirty="0" smtClean="0">
                <a:latin typeface="Montserrat"/>
              </a:rPr>
              <a:t> é um sistema de monitoramento importante para que possamos avaliar os serviços e garantir melhorias no atendimento aos usuários. Com ele, identificamos algumas áreas que precisam de mais atenção para garantir um serviço com mais qualidade, sem descriminação, com inicio oportuno aos tratamentos e adesão dos usuários, garantindo assim, qualidade de vida às pessoas que vivem com HIV/AIDS em nosso estado.</a:t>
            </a:r>
            <a:endParaRPr dirty="0">
              <a:latin typeface="Montserrat"/>
            </a:endParaRPr>
          </a:p>
        </p:txBody>
      </p:sp>
      <p:sp>
        <p:nvSpPr>
          <p:cNvPr id="20" name="TextBox 17"/>
          <p:cNvSpPr txBox="1"/>
          <p:nvPr/>
        </p:nvSpPr>
        <p:spPr>
          <a:xfrm>
            <a:off x="972270" y="23331189"/>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p>
        </p:txBody>
      </p:sp>
      <p:sp>
        <p:nvSpPr>
          <p:cNvPr id="48" name="Freeform 14"/>
          <p:cNvSpPr/>
          <p:nvPr/>
        </p:nvSpPr>
        <p:spPr>
          <a:xfrm>
            <a:off x="12493550" y="9891331"/>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49" name="TextBox 16"/>
          <p:cNvSpPr txBox="1"/>
          <p:nvPr/>
        </p:nvSpPr>
        <p:spPr>
          <a:xfrm>
            <a:off x="12493551" y="11115468"/>
            <a:ext cx="9649072" cy="4206280"/>
          </a:xfrm>
          <a:prstGeom prst="rect">
            <a:avLst/>
          </a:prstGeom>
        </p:spPr>
        <p:txBody>
          <a:bodyPr wrap="square" lIns="0" tIns="0" rIns="0" bIns="0" rtlCol="0" anchor="t">
            <a:spAutoFit/>
          </a:bodyPr>
          <a:lstStyle/>
          <a:p>
            <a:pPr algn="just">
              <a:lnSpc>
                <a:spcPts val="5486"/>
              </a:lnSpc>
            </a:pPr>
            <a:r>
              <a:rPr lang="pt-BR" sz="2800" dirty="0" smtClean="0">
                <a:latin typeface="Montserrat"/>
              </a:rPr>
              <a:t>Avaliar e Monitorar a organização dos serviços do Sistema Único de Saúde que prestam assistência ambulatorial a pessoas vivendo com HIV/</a:t>
            </a:r>
            <a:r>
              <a:rPr lang="pt-BR" sz="2800" dirty="0" err="1" smtClean="0">
                <a:latin typeface="Montserrat"/>
              </a:rPr>
              <a:t>Aids</a:t>
            </a:r>
            <a:r>
              <a:rPr lang="pt-BR" sz="2800" dirty="0" smtClean="0">
                <a:latin typeface="Montserrat"/>
              </a:rPr>
              <a:t>; </a:t>
            </a:r>
            <a:endParaRPr lang="pt-BR" sz="2800" dirty="0" smtClean="0">
              <a:latin typeface="Montserrat"/>
            </a:endParaRPr>
          </a:p>
          <a:p>
            <a:pPr algn="just">
              <a:lnSpc>
                <a:spcPts val="5486"/>
              </a:lnSpc>
            </a:pPr>
            <a:r>
              <a:rPr lang="pt-BR" sz="2800" dirty="0" smtClean="0">
                <a:latin typeface="Montserrat"/>
              </a:rPr>
              <a:t>Melhorar </a:t>
            </a:r>
            <a:r>
              <a:rPr lang="pt-BR" sz="2800" dirty="0" smtClean="0">
                <a:latin typeface="Montserrat"/>
              </a:rPr>
              <a:t>a qualidade da assistência às pessoas </a:t>
            </a:r>
            <a:r>
              <a:rPr lang="pt-BR" sz="2800" dirty="0" err="1" smtClean="0">
                <a:latin typeface="Montserrat"/>
              </a:rPr>
              <a:t>viviendo</a:t>
            </a:r>
            <a:r>
              <a:rPr lang="pt-BR" sz="2800" dirty="0" smtClean="0">
                <a:latin typeface="Montserrat"/>
              </a:rPr>
              <a:t> com HIV/</a:t>
            </a:r>
            <a:r>
              <a:rPr lang="pt-BR" sz="2800" dirty="0" err="1" smtClean="0">
                <a:latin typeface="Montserrat"/>
              </a:rPr>
              <a:t>Aids</a:t>
            </a:r>
            <a:r>
              <a:rPr lang="pt-BR" sz="2800" dirty="0" smtClean="0">
                <a:latin typeface="Montserrat"/>
              </a:rPr>
              <a:t>.</a:t>
            </a:r>
            <a:endParaRPr lang="en-US" sz="2800" dirty="0">
              <a:solidFill>
                <a:srgbClr val="000000"/>
              </a:solidFill>
              <a:latin typeface="Montserrat"/>
              <a:ea typeface="Open Sans"/>
              <a:cs typeface="Open Sans"/>
              <a:sym typeface="Open Sans"/>
            </a:endParaRPr>
          </a:p>
          <a:p>
            <a:pPr algn="ctr">
              <a:lnSpc>
                <a:spcPts val="5337"/>
              </a:lnSpc>
            </a:pPr>
            <a:endParaRPr dirty="0"/>
          </a:p>
        </p:txBody>
      </p:sp>
      <p:sp>
        <p:nvSpPr>
          <p:cNvPr id="50" name="TextBox 17"/>
          <p:cNvSpPr txBox="1"/>
          <p:nvPr/>
        </p:nvSpPr>
        <p:spPr>
          <a:xfrm>
            <a:off x="12493550" y="996334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p>
        </p:txBody>
      </p:sp>
      <p:sp>
        <p:nvSpPr>
          <p:cNvPr id="51" name="Freeform 14"/>
          <p:cNvSpPr/>
          <p:nvPr/>
        </p:nvSpPr>
        <p:spPr>
          <a:xfrm>
            <a:off x="12277526" y="15410309"/>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2" name="TextBox 16"/>
          <p:cNvSpPr txBox="1"/>
          <p:nvPr/>
        </p:nvSpPr>
        <p:spPr>
          <a:xfrm>
            <a:off x="12349534" y="16778461"/>
            <a:ext cx="9649072" cy="6347892"/>
          </a:xfrm>
          <a:prstGeom prst="rect">
            <a:avLst/>
          </a:prstGeom>
        </p:spPr>
        <p:txBody>
          <a:bodyPr wrap="square" lIns="0" tIns="0" rIns="0" bIns="0" rtlCol="0" anchor="t">
            <a:spAutoFit/>
          </a:bodyPr>
          <a:lstStyle/>
          <a:p>
            <a:pPr algn="just">
              <a:lnSpc>
                <a:spcPts val="5486"/>
              </a:lnSpc>
            </a:pPr>
            <a:r>
              <a:rPr lang="pt-BR" sz="2800" dirty="0" smtClean="0">
                <a:latin typeface="Montserrat"/>
              </a:rPr>
              <a:t>Do formulário, 59 questões eram pontuadas e possuíam 108 alternativas cuja resposta descreve um processo de padrão esperado de qualidade. Cada alternativa de padrão esperado assinalada pontua “1” (resposta de padrão esperado). Em Pernambuco, foram avaliados 34 serviços que atendem pessoas com HIV/</a:t>
            </a:r>
            <a:r>
              <a:rPr lang="pt-BR" sz="2800" dirty="0" err="1" smtClean="0">
                <a:latin typeface="Montserrat"/>
              </a:rPr>
              <a:t>aids</a:t>
            </a:r>
            <a:r>
              <a:rPr lang="pt-BR" sz="2800" dirty="0" smtClean="0">
                <a:latin typeface="Montserrat"/>
              </a:rPr>
              <a:t>. A média do estado para o indicador geral em relação ao desempenho dos serviços foi 46,4%. Em relação ao indicador MMQ (monitoramento e melhoria da qualidade) obtivemos 48,8% .</a:t>
            </a:r>
            <a:endParaRPr dirty="0">
              <a:latin typeface="Montserrat"/>
            </a:endParaRPr>
          </a:p>
        </p:txBody>
      </p:sp>
      <p:sp>
        <p:nvSpPr>
          <p:cNvPr id="53" name="TextBox 17"/>
          <p:cNvSpPr txBox="1"/>
          <p:nvPr/>
        </p:nvSpPr>
        <p:spPr>
          <a:xfrm>
            <a:off x="12421542" y="15482317"/>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p>
        </p:txBody>
      </p:sp>
      <p:sp>
        <p:nvSpPr>
          <p:cNvPr id="54" name="Freeform 14"/>
          <p:cNvSpPr/>
          <p:nvPr/>
        </p:nvSpPr>
        <p:spPr>
          <a:xfrm>
            <a:off x="12421542" y="23187173"/>
            <a:ext cx="9577538" cy="1050721"/>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5" name="TextBox 16"/>
          <p:cNvSpPr txBox="1"/>
          <p:nvPr/>
        </p:nvSpPr>
        <p:spPr>
          <a:xfrm>
            <a:off x="12405777" y="24652972"/>
            <a:ext cx="9649072" cy="5642570"/>
          </a:xfrm>
          <a:prstGeom prst="rect">
            <a:avLst/>
          </a:prstGeom>
        </p:spPr>
        <p:txBody>
          <a:bodyPr wrap="square" lIns="0" tIns="0" rIns="0" bIns="0" rtlCol="0" anchor="t">
            <a:spAutoFit/>
          </a:bodyPr>
          <a:lstStyle/>
          <a:p>
            <a:pPr algn="just">
              <a:lnSpc>
                <a:spcPts val="5486"/>
              </a:lnSpc>
            </a:pPr>
            <a:r>
              <a:rPr lang="pt-BR" sz="2800" dirty="0" smtClean="0">
                <a:latin typeface="Montserrat"/>
              </a:rPr>
              <a:t>A partir da implantação do </a:t>
            </a:r>
            <a:r>
              <a:rPr lang="pt-BR" sz="2800" dirty="0" err="1" smtClean="0">
                <a:latin typeface="Montserrat"/>
              </a:rPr>
              <a:t>Qualiaids</a:t>
            </a:r>
            <a:r>
              <a:rPr lang="pt-BR" sz="2800" dirty="0" smtClean="0">
                <a:latin typeface="Montserrat"/>
              </a:rPr>
              <a:t>, pudemos realizar a análise e monitoramento dos nossos serviços que prestam assistência a pessoas vivendo com HIV/AIDS em relação ao acesso e prontidão, cuidado médico e multiprofissional, comunicação com usuários(as) e rede de saúde, gerência, o início da TARV, da detecção e tratamento preventivo para tuberculose (TPT), retenção e adesão, registro, agregação e análise de dados e planejamento das atividades.</a:t>
            </a:r>
            <a:endParaRPr dirty="0">
              <a:latin typeface="Montserrat"/>
            </a:endParaRPr>
          </a:p>
        </p:txBody>
      </p:sp>
      <p:sp>
        <p:nvSpPr>
          <p:cNvPr id="56" name="TextBox 17"/>
          <p:cNvSpPr txBox="1"/>
          <p:nvPr/>
        </p:nvSpPr>
        <p:spPr>
          <a:xfrm>
            <a:off x="12421542" y="23331189"/>
            <a:ext cx="9849330" cy="820738"/>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p>
        </p:txBody>
      </p:sp>
      <p:sp>
        <p:nvSpPr>
          <p:cNvPr id="57" name="TextBox 58"/>
          <p:cNvSpPr txBox="1"/>
          <p:nvPr/>
        </p:nvSpPr>
        <p:spPr>
          <a:xfrm>
            <a:off x="4284638" y="30603997"/>
            <a:ext cx="14830893" cy="778350"/>
          </a:xfrm>
          <a:prstGeom prst="rect">
            <a:avLst/>
          </a:prstGeom>
        </p:spPr>
        <p:txBody>
          <a:bodyPr lIns="0" tIns="0" rIns="0" bIns="0" rtlCol="0" anchor="t">
            <a:spAutoFit/>
          </a:bodyPr>
          <a:lstStyle/>
          <a:p>
            <a:pPr algn="ctr">
              <a:lnSpc>
                <a:spcPts val="6400"/>
              </a:lnSpc>
            </a:pPr>
            <a:r>
              <a:rPr lang="en-US" sz="4572" b="1" dirty="0" err="1">
                <a:solidFill>
                  <a:srgbClr val="000000"/>
                </a:solidFill>
                <a:latin typeface="Montserrat" pitchFamily="2" charset="0"/>
                <a:ea typeface="League Spartan"/>
                <a:cs typeface="League Spartan"/>
                <a:sym typeface="League Spartan"/>
              </a:rPr>
              <a:t>Referências</a:t>
            </a:r>
            <a:endParaRPr lang="en-US" sz="4572" b="1" dirty="0">
              <a:solidFill>
                <a:srgbClr val="000000"/>
              </a:solidFill>
              <a:latin typeface="Montserrat" pitchFamily="2" charset="0"/>
              <a:ea typeface="League Spartan"/>
              <a:cs typeface="League Spartan"/>
              <a:sym typeface="League Spartan"/>
            </a:endParaRPr>
          </a:p>
        </p:txBody>
      </p:sp>
      <p:sp>
        <p:nvSpPr>
          <p:cNvPr id="58" name="TextBox 59"/>
          <p:cNvSpPr txBox="1"/>
          <p:nvPr/>
        </p:nvSpPr>
        <p:spPr>
          <a:xfrm>
            <a:off x="1548334" y="31900141"/>
            <a:ext cx="17857984" cy="4616648"/>
          </a:xfrm>
          <a:prstGeom prst="rect">
            <a:avLst/>
          </a:prstGeom>
        </p:spPr>
        <p:txBody>
          <a:bodyPr wrap="square" lIns="0" tIns="0" rIns="0" bIns="0" rtlCol="0" anchor="t">
            <a:spAutoFit/>
          </a:bodyPr>
          <a:lstStyle/>
          <a:p>
            <a:pPr algn="just">
              <a:lnSpc>
                <a:spcPts val="4023"/>
              </a:lnSpc>
              <a:spcBef>
                <a:spcPct val="0"/>
              </a:spcBef>
            </a:pPr>
            <a:r>
              <a:rPr lang="pt-BR" sz="2400" dirty="0" smtClean="0">
                <a:latin typeface="Montserrat"/>
              </a:rPr>
              <a:t>Brasil. Ministério da Saúde. Secretaria de Vigilância em Saúde e Ambiente. Departamento de HIV, </a:t>
            </a:r>
            <a:r>
              <a:rPr lang="pt-BR" sz="2400" dirty="0" err="1" smtClean="0">
                <a:latin typeface="Montserrat"/>
              </a:rPr>
              <a:t>Aids</a:t>
            </a:r>
            <a:r>
              <a:rPr lang="pt-BR" sz="2400" dirty="0" smtClean="0">
                <a:latin typeface="Montserrat"/>
              </a:rPr>
              <a:t>, Tuberculose, Hepatites Virais e Infecções Sexualmente Transmissíveis. </a:t>
            </a:r>
            <a:r>
              <a:rPr lang="pt-BR" sz="2400" b="1" dirty="0" smtClean="0">
                <a:latin typeface="Montserrat"/>
              </a:rPr>
              <a:t>Avaliação da qualidade dos serviços ambulatoriais do SUS que assistem adultos vivendo com HIV e </a:t>
            </a:r>
            <a:r>
              <a:rPr lang="pt-BR" sz="2400" b="1" dirty="0" err="1" smtClean="0">
                <a:latin typeface="Montserrat"/>
              </a:rPr>
              <a:t>aids</a:t>
            </a:r>
            <a:r>
              <a:rPr lang="pt-BR" sz="2400" b="1" dirty="0" smtClean="0">
                <a:latin typeface="Montserrat"/>
              </a:rPr>
              <a:t> no Brasil: guia rápido de recomendações do questionário </a:t>
            </a:r>
            <a:r>
              <a:rPr lang="pt-BR" sz="2400" b="1" dirty="0" err="1" smtClean="0">
                <a:latin typeface="Montserrat"/>
              </a:rPr>
              <a:t>Qualiaids</a:t>
            </a:r>
            <a:r>
              <a:rPr lang="pt-BR" sz="2400" b="1" dirty="0" smtClean="0">
                <a:latin typeface="Montserrat"/>
              </a:rPr>
              <a:t> [recurso eletrônico</a:t>
            </a:r>
            <a:r>
              <a:rPr lang="pt-BR" sz="2400" b="1" dirty="0" smtClean="0">
                <a:latin typeface="Montserrat"/>
              </a:rPr>
              <a:t>]. </a:t>
            </a:r>
            <a:r>
              <a:rPr lang="pt-BR" sz="2400" dirty="0" smtClean="0">
                <a:latin typeface="Montserrat"/>
              </a:rPr>
              <a:t>Ministério da Saúde, 2024</a:t>
            </a:r>
          </a:p>
          <a:p>
            <a:pPr algn="just">
              <a:lnSpc>
                <a:spcPts val="4023"/>
              </a:lnSpc>
              <a:spcBef>
                <a:spcPct val="0"/>
              </a:spcBef>
            </a:pPr>
            <a:endParaRPr lang="pt-BR" sz="2400" dirty="0" smtClean="0">
              <a:latin typeface="Montserrat"/>
            </a:endParaRPr>
          </a:p>
          <a:p>
            <a:pPr algn="just">
              <a:lnSpc>
                <a:spcPts val="4023"/>
              </a:lnSpc>
              <a:spcBef>
                <a:spcPct val="0"/>
              </a:spcBef>
            </a:pPr>
            <a:r>
              <a:rPr lang="pt-BR" sz="2400" dirty="0" err="1" smtClean="0">
                <a:latin typeface="Montserrat"/>
              </a:rPr>
              <a:t>Nemes</a:t>
            </a:r>
            <a:r>
              <a:rPr lang="pt-BR" sz="2400" dirty="0" smtClean="0">
                <a:latin typeface="Montserrat"/>
              </a:rPr>
              <a:t>, MIB e Equipe </a:t>
            </a:r>
            <a:r>
              <a:rPr lang="pt-BR" sz="2400" dirty="0" err="1" smtClean="0">
                <a:latin typeface="Montserrat"/>
              </a:rPr>
              <a:t>Qualiaids</a:t>
            </a:r>
            <a:r>
              <a:rPr lang="pt-BR" sz="2400" dirty="0" smtClean="0">
                <a:latin typeface="Montserrat"/>
              </a:rPr>
              <a:t>. Faculdade de Medicina da USP e</a:t>
            </a:r>
          </a:p>
          <a:p>
            <a:pPr algn="just">
              <a:lnSpc>
                <a:spcPts val="4023"/>
              </a:lnSpc>
              <a:spcBef>
                <a:spcPct val="0"/>
              </a:spcBef>
            </a:pPr>
            <a:r>
              <a:rPr lang="pt-BR" sz="2400" dirty="0" smtClean="0">
                <a:latin typeface="Montserrat"/>
              </a:rPr>
              <a:t>Departamento de HIV, </a:t>
            </a:r>
            <a:r>
              <a:rPr lang="pt-BR" sz="2400" dirty="0" err="1" smtClean="0">
                <a:latin typeface="Montserrat"/>
              </a:rPr>
              <a:t>Aids</a:t>
            </a:r>
            <a:r>
              <a:rPr lang="pt-BR" sz="2400" dirty="0" smtClean="0">
                <a:latin typeface="Montserrat"/>
              </a:rPr>
              <a:t>, Tuberculose, Hepatites Virais e </a:t>
            </a:r>
            <a:r>
              <a:rPr lang="pt-BR" sz="2400" dirty="0" smtClean="0">
                <a:latin typeface="Montserrat"/>
              </a:rPr>
              <a:t>Infecções Sexualmente </a:t>
            </a:r>
            <a:r>
              <a:rPr lang="pt-BR" sz="2400" dirty="0" smtClean="0">
                <a:latin typeface="Montserrat"/>
              </a:rPr>
              <a:t>Transmissíveis. </a:t>
            </a:r>
            <a:r>
              <a:rPr lang="pt-BR" sz="2400" b="1" dirty="0" smtClean="0">
                <a:latin typeface="Montserrat"/>
              </a:rPr>
              <a:t>Sistema </a:t>
            </a:r>
            <a:r>
              <a:rPr lang="pt-BR" sz="2400" b="1" dirty="0" err="1" smtClean="0">
                <a:latin typeface="Montserrat"/>
              </a:rPr>
              <a:t>Qualiaids</a:t>
            </a:r>
            <a:r>
              <a:rPr lang="pt-BR" sz="2400" b="1" dirty="0" smtClean="0">
                <a:latin typeface="Montserrat"/>
              </a:rPr>
              <a:t> de avaliação e </a:t>
            </a:r>
            <a:r>
              <a:rPr lang="pt-BR" sz="2400" b="1" dirty="0" smtClean="0">
                <a:latin typeface="Montserrat"/>
              </a:rPr>
              <a:t>monitoramento da </a:t>
            </a:r>
            <a:r>
              <a:rPr lang="pt-BR" sz="2400" b="1" dirty="0" smtClean="0">
                <a:latin typeface="Montserrat"/>
              </a:rPr>
              <a:t>organização dos serviços de saúde do SUS que acompanham o </a:t>
            </a:r>
            <a:r>
              <a:rPr lang="pt-BR" sz="2400" b="1" dirty="0" smtClean="0">
                <a:latin typeface="Montserrat"/>
              </a:rPr>
              <a:t>tratamento da </a:t>
            </a:r>
            <a:r>
              <a:rPr lang="pt-BR" sz="2400" b="1" dirty="0" smtClean="0">
                <a:latin typeface="Montserrat"/>
              </a:rPr>
              <a:t>infecção pelo HIV</a:t>
            </a:r>
            <a:r>
              <a:rPr lang="pt-BR" sz="2400" dirty="0" smtClean="0">
                <a:latin typeface="Montserrat"/>
              </a:rPr>
              <a:t>. Aplicação 2023-24. São Paulo, </a:t>
            </a:r>
            <a:r>
              <a:rPr lang="pt-BR" sz="2400" dirty="0" smtClean="0">
                <a:latin typeface="Montserrat"/>
              </a:rPr>
              <a:t>2024.</a:t>
            </a:r>
            <a:endParaRPr lang="en-US" sz="2400" dirty="0">
              <a:solidFill>
                <a:srgbClr val="000000"/>
              </a:solidFill>
              <a:latin typeface="Montserrat"/>
              <a:ea typeface="Open Sans"/>
              <a:cs typeface="Open Sans"/>
              <a:sym typeface="Open Sans"/>
            </a:endParaRP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539</Words>
  <Application>Microsoft Office PowerPoint</Application>
  <PresentationFormat>Personalizar</PresentationFormat>
  <Paragraphs>22</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eduarda.almeida</cp:lastModifiedBy>
  <cp:revision>14</cp:revision>
  <dcterms:created xsi:type="dcterms:W3CDTF">2025-09-30T13:28:19Z</dcterms:created>
  <dcterms:modified xsi:type="dcterms:W3CDTF">2025-11-03T15:00:03Z</dcterms:modified>
</cp:coreProperties>
</file>