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50" d="100"/>
          <a:sy n="50" d="100"/>
        </p:scale>
        <p:origin x="-1110" y="5976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44041" y="1091243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2038608"/>
            <a:ext cx="9522279" cy="2618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Compartilhar experiências técnicas com profissionais da APS para formação de grupos condutores de combate ao tabagismo na VIII Região de </a:t>
            </a:r>
            <a:r>
              <a:rPr lang="pt-BR" sz="2800" dirty="0" smtClean="0"/>
              <a:t>Saúde.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11061179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86816" y="4033044"/>
            <a:ext cx="22826536" cy="3654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2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CAPACITANDO PROFISSIONAIS DA ATENÇÃO PRIMÁRIA À SAÚDE (APS) PARA FORMAÇÃO DE GRUPOS CONDUTORES DE COMBATE AO TABAGISMO NA VIII REGIÃO DE SAÚDE</a:t>
            </a:r>
            <a:endParaRPr lang="en-US" sz="52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24928" y="7734970"/>
            <a:ext cx="23113352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Juliana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Viana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Souza¹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Cícera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Suelane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 da Silva Gonçalves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Sílvia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Lima Dourado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Oliveira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³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Khelle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Karolinna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Souza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Marça</a:t>
            </a:r>
            <a:r>
              <a:rPr lang="en-US" sz="2800" b="1" dirty="0" err="1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l</a:t>
            </a:r>
            <a:r>
              <a:rPr lang="pt-BR" sz="2800" b="1" baseline="30000" dirty="0" smtClean="0">
                <a:latin typeface="Montserrat"/>
              </a:rPr>
              <a:t>4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,</a:t>
            </a:r>
            <a:endParaRPr lang="pt-BR" sz="2800" b="1" baseline="30000" dirty="0" smtClean="0">
              <a:latin typeface="Montserrat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pt-BR" sz="2800" b="1" dirty="0" err="1" smtClean="0">
                <a:latin typeface="Montserrat"/>
              </a:rPr>
              <a:t>Geane</a:t>
            </a:r>
            <a:r>
              <a:rPr lang="pt-BR" sz="2800" b="1" dirty="0" smtClean="0">
                <a:latin typeface="Montserrat"/>
              </a:rPr>
              <a:t> </a:t>
            </a:r>
            <a:r>
              <a:rPr lang="pt-BR" sz="2800" b="1" dirty="0">
                <a:latin typeface="Montserrat"/>
              </a:rPr>
              <a:t>Silva Ribeiro </a:t>
            </a:r>
            <a:r>
              <a:rPr lang="pt-BR" sz="2800" b="1" dirty="0" smtClean="0">
                <a:latin typeface="Montserrat"/>
              </a:rPr>
              <a:t>Bezerra</a:t>
            </a:r>
            <a:r>
              <a:rPr lang="pt-BR" sz="2800" b="1" baseline="30000" dirty="0" smtClean="0">
                <a:latin typeface="Montserrat"/>
              </a:rPr>
              <a:t>5</a:t>
            </a:r>
            <a:r>
              <a:rPr lang="pt-BR" sz="2800" b="1" dirty="0" smtClean="0">
                <a:latin typeface="Montserrat"/>
              </a:rPr>
              <a:t>, </a:t>
            </a:r>
            <a:r>
              <a:rPr lang="pt-BR" sz="2800" b="1" dirty="0" err="1">
                <a:latin typeface="Montserrat"/>
              </a:rPr>
              <a:t>Rosiane</a:t>
            </a:r>
            <a:r>
              <a:rPr lang="pt-BR" sz="2800" b="1" dirty="0">
                <a:latin typeface="Montserrat"/>
              </a:rPr>
              <a:t> Rodrigues da </a:t>
            </a:r>
            <a:r>
              <a:rPr lang="pt-BR" sz="2800" b="1" dirty="0" smtClean="0">
                <a:latin typeface="Montserrat"/>
              </a:rPr>
              <a:t>Silva</a:t>
            </a:r>
            <a:r>
              <a:rPr lang="pt-BR" sz="2800" b="1" baseline="30000" dirty="0" smtClean="0">
                <a:latin typeface="Montserrat"/>
              </a:rPr>
              <a:t>6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, Ana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Célia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Almeida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Carvalho</a:t>
            </a:r>
            <a:r>
              <a:rPr lang="pt-BR" sz="2800" b="1" baseline="30000" dirty="0">
                <a:latin typeface="Montserrat"/>
              </a:rPr>
              <a:t> 7</a:t>
            </a:r>
            <a:endParaRPr lang="pt-BR" sz="2800" b="1" dirty="0">
              <a:latin typeface="Montserrat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b="1" dirty="0">
              <a:latin typeface="Montserrat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b="1" dirty="0">
              <a:latin typeface="Montserrat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744400" y="9253169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VIII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Geres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Petrolina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-PE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promocaoasaude8geres@gmail.com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971796" y="1568014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r>
              <a:rPr lang="en-US" sz="40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   DESCRIÇÃO </a:t>
            </a: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DA EXPERIÊNCIA</a:t>
            </a:r>
          </a:p>
          <a:p>
            <a:endParaRPr lang="pt-BR" sz="4000" dirty="0"/>
          </a:p>
        </p:txBody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753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232307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0" y="23763237"/>
            <a:ext cx="9577064" cy="40780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/>
              <a:t>A realização dessas oficinas fortaleceu a autonomia dos profissionais da APS quanto à formação dos grupos condutores de combate ao tabagismo visto que foram identificadas algumas fragilidades principalmente no que diz respeito ao manejo desse tipo de usuário e o desconhecimento quanto à estratégia de formação dos </a:t>
            </a:r>
            <a:r>
              <a:rPr lang="pt-BR" sz="2800" dirty="0"/>
              <a:t>grupos.</a:t>
            </a:r>
            <a:endParaRPr sz="2800" dirty="0"/>
          </a:p>
        </p:txBody>
      </p:sp>
      <p:sp>
        <p:nvSpPr>
          <p:cNvPr id="20" name="TextBox 17"/>
          <p:cNvSpPr txBox="1"/>
          <p:nvPr/>
        </p:nvSpPr>
        <p:spPr>
          <a:xfrm>
            <a:off x="880450" y="22467093"/>
            <a:ext cx="9665312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541672" y="1090320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2025933"/>
            <a:ext cx="9533413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/>
              <a:t>Formar profissionais da Atenção primária à Saúde (APS) para o tratamento da dependência do tabaco através de uma abordagem cognitiva comportamental com uma intervenção centrada na mudança de crenças para cessação do tabagismo e prevenção de recaídas.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1106759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49426" y="1568014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pPr algn="ctr"/>
            <a:r>
              <a:rPr lang="pt-BR" sz="4000" dirty="0" smtClean="0">
                <a:solidFill>
                  <a:schemeClr val="bg1">
                    <a:lumMod val="95000"/>
                  </a:schemeClr>
                </a:solidFill>
                <a:latin typeface="Open Sans"/>
              </a:rPr>
              <a:t>  RESULTADOS </a:t>
            </a:r>
            <a:endParaRPr lang="pt-BR" sz="4000" dirty="0">
              <a:solidFill>
                <a:schemeClr val="bg1">
                  <a:lumMod val="95000"/>
                </a:schemeClr>
              </a:solidFill>
              <a:latin typeface="Open Sans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73510" y="2235210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6" name="TextBox 17"/>
          <p:cNvSpPr txBox="1"/>
          <p:nvPr/>
        </p:nvSpPr>
        <p:spPr>
          <a:xfrm>
            <a:off x="12405776" y="2246709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 smtClean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 smtClean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/>
              </a:rPr>
              <a:t>Tratamento do tabagismo no SUS : manual do coordenador. </a:t>
            </a:r>
            <a:r>
              <a:rPr lang="pt-BR" sz="2400" dirty="0" smtClean="0">
                <a:latin typeface="Montserrat"/>
              </a:rPr>
              <a:t>/ </a:t>
            </a:r>
            <a:r>
              <a:rPr lang="pt-BR" sz="2400" dirty="0">
                <a:latin typeface="Montserrat"/>
              </a:rPr>
              <a:t>Instituto Nacional de Câncer. – 2. ed. – Rio de Janeiro : INCA, 2024.</a:t>
            </a:r>
            <a:endParaRPr sz="2400" dirty="0" smtClean="0">
              <a:latin typeface="Montserra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04312" y="16562437"/>
            <a:ext cx="95780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2800" dirty="0">
                <a:solidFill>
                  <a:prstClr val="black"/>
                </a:solidFill>
              </a:rPr>
              <a:t>Essa oficina foi desenvolvida com metodologia ativa visando subsidiar os profissionais no conhecimento técnico-científico e na abordagem do dependente do tabaco apresentando como os grupos condutores deverão ser organizados através de sessões individuais e de quatro encontros de grupo que envolvem: entender o por quê do fumo e como ele afeta à saúde; a transposição dos desafios para permanecer sem fumar; os benefícios obtidos após parar de fumar e os primeiros dias sem </a:t>
            </a:r>
            <a:r>
              <a:rPr lang="pt-BR" sz="2800" dirty="0" smtClean="0">
                <a:solidFill>
                  <a:prstClr val="black"/>
                </a:solidFill>
              </a:rPr>
              <a:t>fumar.</a:t>
            </a:r>
            <a:endParaRPr lang="pt-BR" sz="2800" dirty="0">
              <a:solidFill>
                <a:prstClr val="black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2453152" y="17200631"/>
            <a:ext cx="953016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2800" dirty="0">
                <a:solidFill>
                  <a:prstClr val="black"/>
                </a:solidFill>
              </a:rPr>
              <a:t>Foram desenvolvidas 06 oficinas nos municípios de Afrânio, Cabrobó, Dormentes, Lagoa Grande, </a:t>
            </a:r>
            <a:r>
              <a:rPr lang="pt-BR" sz="2800" dirty="0" err="1">
                <a:solidFill>
                  <a:prstClr val="black"/>
                </a:solidFill>
              </a:rPr>
              <a:t>Orocó</a:t>
            </a:r>
            <a:r>
              <a:rPr lang="pt-BR" sz="2800" dirty="0">
                <a:solidFill>
                  <a:prstClr val="black"/>
                </a:solidFill>
              </a:rPr>
              <a:t> e Santa Maria da Boa Vista no período de março a maio de 2025 onde estiveram presentes 57 profissionais representando a gestão e a assistência direta da Atenção Primária à Saúde dos municípios acima </a:t>
            </a:r>
            <a:r>
              <a:rPr lang="pt-BR" sz="2800" dirty="0" smtClean="0">
                <a:solidFill>
                  <a:prstClr val="black"/>
                </a:solidFill>
              </a:rPr>
              <a:t>relacionados.</a:t>
            </a:r>
            <a:endParaRPr lang="pt-BR" sz="2800" dirty="0">
              <a:solidFill>
                <a:prstClr val="black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2493550" y="23691229"/>
            <a:ext cx="95770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2800" dirty="0"/>
              <a:t>O Programa de Combate ao Tabagismo propõe o abandono do uso do tabaco através de estratégias baseadas em evidências científicas com metodologias de abordagem cognitiva comportamental e intervenção centrada na mudança de crenças. Entretanto, ainda existem dificuldades quanto à adesão e a continuidade dessa terapêutica por parte dos usuários que precisam ser superadas que exigem um esforço conjunto entre os profissionais e usuários.</a:t>
            </a:r>
            <a:endParaRPr lang="pt-BR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444</Words>
  <Application>Microsoft Office PowerPoint</Application>
  <PresentationFormat>Personalizar</PresentationFormat>
  <Paragraphs>23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At a Saúde</cp:lastModifiedBy>
  <cp:revision>20</cp:revision>
  <dcterms:created xsi:type="dcterms:W3CDTF">2025-09-30T13:28:19Z</dcterms:created>
  <dcterms:modified xsi:type="dcterms:W3CDTF">2025-11-04T12:38:05Z</dcterms:modified>
</cp:coreProperties>
</file>