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3402925" cy="40325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B3g4L9Cj8+u0YerUYCkjzw5U6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1" d="100"/>
          <a:sy n="21" d="100"/>
        </p:scale>
        <p:origin x="796" y="-3724"/>
      </p:cViewPr>
      <p:guideLst>
        <p:guide orient="horz" pos="12701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3638" y="685800"/>
            <a:ext cx="19907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sz="159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b" anchorCtr="0">
            <a:normAutofit/>
          </a:bodyPr>
          <a:lstStyle>
            <a:lvl1pPr marL="457200" lvl="0" indent="-2286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9398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marL="914400" lvl="1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marL="1371600" lvl="2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marL="1828800" lvl="3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marL="2286000" lvl="4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marL="2743200" lvl="5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marL="3200400" lvl="6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marL="3657600" lvl="7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marL="4114800" lvl="8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9398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marL="914400" lvl="1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marL="1371600" lvl="2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marL="1828800" lvl="3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marL="2286000" lvl="4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marL="2743200" lvl="5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marL="3200400" lvl="6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marL="3657600" lvl="7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marL="4114800" lvl="8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b" anchorCtr="0">
            <a:normAutofit/>
          </a:bodyPr>
          <a:lstStyle>
            <a:lvl1pPr marL="457200" lvl="0" indent="-228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1pPr>
            <a:lvl2pPr marL="914400" lvl="1" indent="-228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/>
            </a:lvl2pPr>
            <a:lvl3pPr marL="1371600" lvl="2" indent="-228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3pPr>
            <a:lvl4pPr marL="1828800" lvl="3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4pPr>
            <a:lvl5pPr marL="2286000" lvl="4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5pPr>
            <a:lvl6pPr marL="2743200" lvl="5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6pPr>
            <a:lvl7pPr marL="3200400" lvl="6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7pPr>
            <a:lvl8pPr marL="3657600" lvl="7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8pPr>
            <a:lvl9pPr marL="4114800" lvl="8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marL="914400" lvl="1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marL="1371600" lvl="2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marL="1828800" lvl="3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marL="2286000" lvl="4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marL="2743200" lvl="5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marL="3200400" lvl="6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marL="3657600" lvl="7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marL="4114800" lvl="8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b" anchorCtr="0">
            <a:normAutofit/>
          </a:bodyPr>
          <a:lstStyle>
            <a:lvl1pPr marL="457200" lvl="0" indent="-228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1pPr>
            <a:lvl2pPr marL="914400" lvl="1" indent="-228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/>
            </a:lvl2pPr>
            <a:lvl3pPr marL="1371600" lvl="2" indent="-228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3pPr>
            <a:lvl4pPr marL="1828800" lvl="3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4pPr>
            <a:lvl5pPr marL="2286000" lvl="4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5pPr>
            <a:lvl6pPr marL="2743200" lvl="5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6pPr>
            <a:lvl7pPr marL="3200400" lvl="6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7pPr>
            <a:lvl8pPr marL="3657600" lvl="7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8pPr>
            <a:lvl9pPr marL="4114800" lvl="8" indent="-228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marL="914400" lvl="1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marL="1371600" lvl="2" indent="-685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marL="1828800" lvl="3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marL="2286000" lvl="4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marL="2743200" lvl="5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marL="3200400" lvl="6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marL="3657600" lvl="7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marL="4114800" lvl="8" indent="-635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103505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marL="914400" lvl="1" indent="-9398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marL="1371600" lvl="2" indent="-838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marL="1828800" lvl="3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marL="2286000" lvl="4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marL="2743200" lvl="5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marL="3200400" lvl="6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marL="3657600" lvl="7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marL="4114800" lvl="8" indent="-736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228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marL="914400" lvl="1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marL="1828800" lvl="3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marL="2286000" lvl="4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marL="2743200" lvl="5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marL="3200400" lvl="6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marL="3657600" lvl="7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marL="4114800" lvl="8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lvl="0" indent="-228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marL="914400" lvl="1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marL="1371600" lvl="2" indent="-228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marL="1828800" lvl="3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marL="2286000" lvl="4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marL="2743200" lvl="5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marL="3200400" lvl="6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marL="3657600" lvl="7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marL="4114800" lvl="8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sz="17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t" anchorCtr="0">
            <a:normAutofit/>
          </a:bodyPr>
          <a:lstStyle>
            <a:lvl1pPr marL="457200" marR="0" lvl="0" indent="-1035050" algn="l" rtl="0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sz="1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9800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4150" tIns="182075" rIns="364150" bIns="1820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1" name="Google Shape;11;p2" descr="C:\Users\rao656402\Desktop\banner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 extrusionOk="0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1060045" y="11089829"/>
            <a:ext cx="9649200" cy="30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49505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Grupo terapêutico voltado ao manejo emocional e fortalecimento de habilidades de enfrentamento em adultos na Atenção Primária.</a:t>
            </a:r>
            <a:endParaRPr sz="3700" i="0" u="none" strike="noStrike" cap="none">
              <a:solidFill>
                <a:srgbClr val="0000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60044" y="9937701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DA EXPERIÊNCIA	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04125" y="4388350"/>
            <a:ext cx="22722300" cy="45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Grupo das Emoções: Promoção da Saúde Mental e Regulação Emocional na Atenção Primária à Saúde em Goiana-PE</a:t>
            </a:r>
            <a:endParaRPr sz="5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760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>
              <a:highlight>
                <a:schemeClr val="accent1"/>
              </a:highlight>
            </a:endParaRPr>
          </a:p>
          <a:p>
            <a:pPr marL="0" marR="0" lvl="0" indent="0" algn="ctr" rtl="0">
              <a:lnSpc>
                <a:spcPct val="1760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>
              <a:highlight>
                <a:schemeClr val="accent1"/>
              </a:highlight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000000" y="6579850"/>
            <a:ext cx="16791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>
                <a:latin typeface="Montserrat"/>
                <a:ea typeface="Montserrat"/>
                <a:cs typeface="Montserrat"/>
                <a:sym typeface="Montserrat"/>
              </a:rPr>
              <a:t>Jayane Laís Santana de Albuquerque Melo</a:t>
            </a:r>
            <a:r>
              <a:rPr lang="en-US" sz="3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¹, </a:t>
            </a:r>
            <a:r>
              <a:rPr lang="en-US" sz="3000" b="1">
                <a:latin typeface="Montserrat"/>
                <a:ea typeface="Montserrat"/>
                <a:cs typeface="Montserrat"/>
                <a:sym typeface="Montserrat"/>
              </a:rPr>
              <a:t>Luana Karla de Albuquerque Guedes</a:t>
            </a:r>
            <a:r>
              <a:rPr lang="en-US" sz="3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²,</a:t>
            </a:r>
            <a:r>
              <a:rPr lang="en-US" sz="3000" b="1">
                <a:latin typeface="Montserrat"/>
                <a:ea typeface="Montserrat"/>
                <a:cs typeface="Montserrat"/>
                <a:sym typeface="Montserrat"/>
              </a:rPr>
              <a:t> Everton Nunes da Silva</a:t>
            </a:r>
            <a:r>
              <a:rPr lang="en-US" sz="3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³</a:t>
            </a:r>
            <a:r>
              <a:rPr lang="en-US" sz="3000" b="1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/>
          </a:p>
        </p:txBody>
      </p:sp>
      <p:sp>
        <p:nvSpPr>
          <p:cNvPr id="90" name="Google Shape;90;p1"/>
          <p:cNvSpPr txBox="1"/>
          <p:nvPr/>
        </p:nvSpPr>
        <p:spPr>
          <a:xfrm>
            <a:off x="884733" y="7825439"/>
            <a:ext cx="216744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Secretaria de Saúde de Pernambuco (SESAU-</a:t>
            </a: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GOIANA</a:t>
            </a: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), </a:t>
            </a: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Equipe E-multi. Goiana,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Pernambuco. </a:t>
            </a:r>
            <a:endParaRPr sz="3000"/>
          </a:p>
          <a:p>
            <a:pPr marL="0" marR="0" lvl="0" indent="0" algn="ctr" rtl="0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*Autor correspondente: </a:t>
            </a:r>
            <a:r>
              <a:rPr lang="en-US" sz="3000">
                <a:latin typeface="Montserrat"/>
                <a:ea typeface="Montserrat"/>
                <a:cs typeface="Montserrat"/>
                <a:sym typeface="Montserrat"/>
              </a:rPr>
              <a:t>jayanelais2020@gmail.com</a:t>
            </a:r>
            <a:endParaRPr sz="3000"/>
          </a:p>
        </p:txBody>
      </p:sp>
      <p:sp>
        <p:nvSpPr>
          <p:cNvPr id="91" name="Google Shape;91;p1"/>
          <p:cNvSpPr/>
          <p:nvPr/>
        </p:nvSpPr>
        <p:spPr>
          <a:xfrm>
            <a:off x="972265" y="16145125"/>
            <a:ext cx="9577541" cy="1050631"/>
          </a:xfrm>
          <a:custGeom>
            <a:avLst/>
            <a:gdLst/>
            <a:ahLst/>
            <a:cxnLst/>
            <a:rect l="l" t="t" r="r" b="b"/>
            <a:pathLst>
              <a:path w="788275" h="115581" extrusionOk="0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1036325" y="17440475"/>
            <a:ext cx="9721200" cy="6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49505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 grupo é conduzido pela equipe e-multi em UBS, com encontros quinzenais e metodologia psicoeducativa. São utilizados recursos da TCC, dinâmicas, técnicas expressivas e práticas de relaxamento. Os temas abordam reconhecimento emocional, estresse, ansiedade, autoestima e autocuidado. A triagem inicial e o acompanhamento evolutivo permitem avaliar o progresso individual e coletivo dos participantes.</a:t>
            </a:r>
            <a:endParaRPr sz="3700">
              <a:solidFill>
                <a:srgbClr val="495057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4165" y="16362659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824125" y="24193275"/>
            <a:ext cx="9849496" cy="1050631"/>
          </a:xfrm>
          <a:custGeom>
            <a:avLst/>
            <a:gdLst/>
            <a:ahLst/>
            <a:cxnLst/>
            <a:rect l="l" t="t" r="r" b="b"/>
            <a:pathLst>
              <a:path w="788275" h="115581" extrusionOk="0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5" name="Google Shape;95;p1"/>
          <p:cNvSpPr txBox="1"/>
          <p:nvPr/>
        </p:nvSpPr>
        <p:spPr>
          <a:xfrm>
            <a:off x="924175" y="25487963"/>
            <a:ext cx="10229400" cy="5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49505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 experiência confirma a eficácia dos grupos terapêuticos como ferramenta potente de cuidado integral na Atenção Primária. A abordagem grupal promove empatia, suporte social e corresponsabilidade no cuidado, ampliando o alcance das ações em saúde mental. Observou-se que a continuidade e o vínculo sustentam os resultados a longo prazo.</a:t>
            </a:r>
            <a:endParaRPr sz="370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15075" y="24320675"/>
            <a:ext cx="1060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2493550" y="989133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 extrusionOk="0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8" name="Google Shape;98;p1"/>
          <p:cNvSpPr txBox="1"/>
          <p:nvPr/>
        </p:nvSpPr>
        <p:spPr>
          <a:xfrm>
            <a:off x="12442250" y="11115475"/>
            <a:ext cx="10001100" cy="5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rgbClr val="49505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Promover autoconhecimento, regulação emocional e estratégias saudáveis de enfrentamento em adultos com sofrimento leve a moderado, por meio de encontros em grupo fundamentados na abordagem cognitivo-comportamental.</a:t>
            </a:r>
            <a:endParaRPr sz="3700">
              <a:solidFill>
                <a:srgbClr val="495057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C2856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12349296" y="16157914"/>
            <a:ext cx="9577541" cy="1050631"/>
          </a:xfrm>
          <a:custGeom>
            <a:avLst/>
            <a:gdLst/>
            <a:ahLst/>
            <a:cxnLst/>
            <a:rect l="l" t="t" r="r" b="b"/>
            <a:pathLst>
              <a:path w="788275" h="115581" extrusionOk="0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1" name="Google Shape;101;p1"/>
          <p:cNvSpPr txBox="1"/>
          <p:nvPr/>
        </p:nvSpPr>
        <p:spPr>
          <a:xfrm>
            <a:off x="12413610" y="17382714"/>
            <a:ext cx="9649200" cy="6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49505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Os participantes apresentaram melhora significativa na identificação e expressão das emoções, redução de sintomas leves de ansiedade e tristeza, maior engajamento no autocuidado e fortalecimento dos vínculos interpessoais. Houve também diminuição na procura por atendimentos individuais, evidenciando o impacto positivo da intervenção em saúde mental coletiva.</a:t>
            </a:r>
            <a:endParaRPr sz="370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2377709" y="16303073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2293700" y="24222650"/>
            <a:ext cx="10229839" cy="1084728"/>
          </a:xfrm>
          <a:custGeom>
            <a:avLst/>
            <a:gdLst/>
            <a:ahLst/>
            <a:cxnLst/>
            <a:rect l="l" t="t" r="r" b="b"/>
            <a:pathLst>
              <a:path w="788275" h="115581" extrusionOk="0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4" name="Google Shape;104;p1"/>
          <p:cNvSpPr txBox="1"/>
          <p:nvPr/>
        </p:nvSpPr>
        <p:spPr>
          <a:xfrm>
            <a:off x="12745775" y="25487975"/>
            <a:ext cx="94329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495057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 “Grupo das Emoções” consolida-se como prática eficaz e sustentável para promoção de saúde mental na APS, fortalecendo a integração multiprofissional e favorecendo o protagonismo dos usuários no cuidado de si e nas relações interpessoais.</a:t>
            </a:r>
            <a:endParaRPr sz="370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2429575" y="24258974"/>
            <a:ext cx="1000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 RECOMENDAÇÕES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4469013" y="31383876"/>
            <a:ext cx="148308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72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sz="4572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818300" y="32241425"/>
            <a:ext cx="9577500" cy="652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BECK, Judith S.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Terapia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Cognitivo-Comportamental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teoria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prática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. 2. ed. Porto Alegre: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Artmed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, 2013.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BRASIL.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Ministério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mental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atenção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básica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: o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vínculo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e o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cuidado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. Brasília: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Ministério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, 2013.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BRASIL.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Ministério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Caderno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Atenção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Básica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nº 34: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Mental. Brasília: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Ministério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, 2013.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DEL PRETTE,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Almir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; DEL PRETTE,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Zilda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A. P.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Habilidades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sociais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competência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social: manual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teórico-prático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Petrópolis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Vozes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, 2017.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1953419" y="32321483"/>
            <a:ext cx="10910400" cy="522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CABALLO, Vicente E. Manual de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técnicas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terapia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modificação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comportamento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. 9. ed. São Paulo: Santos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Editora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, 2019.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MARQUES, Andréa de Souza; LUZ, Ana Maria de Oliveira.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Grupos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terapêuticos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atenção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primária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à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potencialidades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desafios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Revista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Brasileira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600" dirty="0" err="1">
                <a:latin typeface="Montserrat"/>
                <a:ea typeface="Montserrat"/>
                <a:cs typeface="Montserrat"/>
                <a:sym typeface="Montserrat"/>
              </a:rPr>
              <a:t>Enfermagem</a:t>
            </a: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, v. 72, n. 3, p. 751–758, 2019.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latin typeface="Montserrat"/>
                <a:ea typeface="Montserrat"/>
                <a:cs typeface="Montserrat"/>
                <a:sym typeface="Montserrat"/>
              </a:rPr>
              <a:t>WORLD HEALTH ORGANIZATION (WHO). Promoting mental health: concepts, emerging evidence, practice. Geneva: WHO, 2004.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6762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0" y="0"/>
            <a:ext cx="30000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50">
              <a:solidFill>
                <a:srgbClr val="343A40"/>
              </a:solidFill>
              <a:highlight>
                <a:srgbClr val="F8F9FA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Personalizar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</vt:lpstr>
      <vt:lpstr>Arial</vt:lpstr>
      <vt:lpstr>Montserrat</vt:lpstr>
      <vt:lpstr>Roboto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rao656402</dc:creator>
  <cp:lastModifiedBy>Maíra</cp:lastModifiedBy>
  <cp:revision>1</cp:revision>
  <dcterms:created xsi:type="dcterms:W3CDTF">2025-09-30T13:28:19Z</dcterms:created>
  <dcterms:modified xsi:type="dcterms:W3CDTF">2025-11-05T01:05:15Z</dcterms:modified>
</cp:coreProperties>
</file>