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44" d="100"/>
          <a:sy n="44" d="100"/>
        </p:scale>
        <p:origin x="-174" y="43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ebrae.com.br/Sebrae/Portal%20Sebrae/Anexos/ME_Analise-Swot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5"/>
          <p:cNvSpPr txBox="1"/>
          <p:nvPr/>
        </p:nvSpPr>
        <p:spPr>
          <a:xfrm>
            <a:off x="1057200" y="4388356"/>
            <a:ext cx="21002772" cy="6091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AVALIAÇÃO DO CICLO DE VIGILÂNCIA DO HOSPITAL E POLICLÍNICA JABOATÃO PRAZERES, 2025: RELATO DE EXPERIÊNCIA DO TRABALHO DE CAMPO EPISUS FUNDAMENTAL PERNAMBUCO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6343612" y="9331437"/>
            <a:ext cx="10858576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Emileide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Freire de Castro Melo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Cadore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League Spartan"/>
              </a:rPr>
              <a:t>Priscilla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League Spartan"/>
              </a:rPr>
              <a:t> Muniz Torres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Anízia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 Vieira de Souza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Lapenda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Adeílza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Gomes Ferraz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Vânia Cristina de Lima Freitas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endParaRPr lang="en-US" sz="2800" b="1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11331630"/>
            <a:ext cx="21674408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Guararapes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²Secretaria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Guararapes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Guararapes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Guararapes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emileidevisa@gmail.com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81373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9361470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Trata-se de um estudo descritivo, conduzido por meio da aplicação de formulário </a:t>
            </a:r>
            <a:r>
              <a:rPr lang="pt-BR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semiestruturado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entrevistas com três enfermeiras da equipe do VEH do Hospital e Policlínica Jaboatão Prazeres, unidade pública de referência para o município do Jaboatão dos Guararapes/PE. As informações obtidas foram consolidadas e analisadas utilizando a matriz SWOT (Forças, Oportunidades, Fraquezas e Ameaças).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820934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grpSp>
        <p:nvGrpSpPr>
          <p:cNvPr id="28" name="Grupo 27"/>
          <p:cNvGrpSpPr/>
          <p:nvPr/>
        </p:nvGrpSpPr>
        <p:grpSpPr>
          <a:xfrm>
            <a:off x="1060044" y="13992401"/>
            <a:ext cx="21082579" cy="5456056"/>
            <a:chOff x="1060044" y="13492335"/>
            <a:chExt cx="21082579" cy="5456056"/>
          </a:xfrm>
        </p:grpSpPr>
        <p:sp>
          <p:nvSpPr>
            <p:cNvPr id="4" name="Freeform 14"/>
            <p:cNvSpPr/>
            <p:nvPr/>
          </p:nvSpPr>
          <p:spPr>
            <a:xfrm>
              <a:off x="1060044" y="13492335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5" name="TextBox 16"/>
            <p:cNvSpPr txBox="1"/>
            <p:nvPr/>
          </p:nvSpPr>
          <p:spPr>
            <a:xfrm>
              <a:off x="1060045" y="14716472"/>
              <a:ext cx="9649072" cy="35009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5486"/>
                </a:lnSpc>
              </a:pPr>
              <a:r>
                <a:rPr lang="pt-BR" sz="28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Avaliação do ciclo de vigilância em saúde, identificando fragilidades e potencialidades para o aprimoramento das ações na unidade hospitalar.</a:t>
              </a:r>
              <a:endPara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5486"/>
                </a:lnSpc>
              </a:pPr>
              <a:endPara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5337"/>
                </a:lnSpc>
              </a:pPr>
              <a:endParaRPr dirty="0"/>
            </a:p>
          </p:txBody>
        </p:sp>
        <p:sp>
          <p:nvSpPr>
            <p:cNvPr id="6" name="TextBox 17"/>
            <p:cNvSpPr txBox="1"/>
            <p:nvPr/>
          </p:nvSpPr>
          <p:spPr>
            <a:xfrm>
              <a:off x="1060044" y="13564344"/>
              <a:ext cx="9489290" cy="8207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OBJETIVO DA EXPERIÊNCIA</a:t>
              </a:r>
            </a:p>
          </p:txBody>
        </p:sp>
        <p:sp>
          <p:nvSpPr>
            <p:cNvPr id="48" name="Freeform 14"/>
            <p:cNvSpPr/>
            <p:nvPr/>
          </p:nvSpPr>
          <p:spPr>
            <a:xfrm>
              <a:off x="12493550" y="13517974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49" name="TextBox 16"/>
            <p:cNvSpPr txBox="1"/>
            <p:nvPr/>
          </p:nvSpPr>
          <p:spPr>
            <a:xfrm>
              <a:off x="12493551" y="14742111"/>
              <a:ext cx="9649072" cy="42062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5486"/>
                </a:lnSpc>
              </a:pPr>
              <a:r>
                <a:rPr lang="pt-BR" sz="28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Descrever as etapas do ciclo de vigilância em saúde no ambiente hospitalar, a partir das vivências do trabalho de campo do Programa de Treinamento em Epidemiologia Aplicada aos Serviços do SUS (</a:t>
              </a:r>
              <a:r>
                <a:rPr lang="pt-BR" sz="2800" dirty="0" err="1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EpiSUS</a:t>
              </a:r>
              <a:r>
                <a:rPr lang="pt-BR" sz="28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) – Nível Fundamental. </a:t>
              </a:r>
              <a:endPara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5486"/>
                </a:lnSpc>
              </a:pPr>
              <a:endPara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5337"/>
                </a:lnSpc>
              </a:pPr>
              <a:endParaRPr dirty="0"/>
            </a:p>
          </p:txBody>
        </p:sp>
        <p:sp>
          <p:nvSpPr>
            <p:cNvPr id="50" name="TextBox 17"/>
            <p:cNvSpPr txBox="1"/>
            <p:nvPr/>
          </p:nvSpPr>
          <p:spPr>
            <a:xfrm>
              <a:off x="12493550" y="13589983"/>
              <a:ext cx="9489290" cy="742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OBJETIVOS</a:t>
              </a:r>
            </a:p>
          </p:txBody>
        </p:sp>
      </p:grpSp>
      <p:sp>
        <p:nvSpPr>
          <p:cNvPr id="51" name="Freeform 14"/>
          <p:cNvSpPr/>
          <p:nvPr/>
        </p:nvSpPr>
        <p:spPr>
          <a:xfrm>
            <a:off x="12477784" y="181629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9387109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Entre as forças, destacaram-se o engajamento da equipe efetiva, a realização oportuna das notificações e presença de laboratório. As fraquezas identificadas foram à falta de procedimentos padronizados, ausência de sistema informatizado para prontuários e fichas, carência de capacitações, insumos laboratoriais insuficientes e equipamentos sem manutenção. A principal oportunidade foi o suporte da Secretaria Estadual de Saúde, e a ameaça foi ausência de feedback sobre encerramento dos casos. 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82349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640765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7559787"/>
            <a:ext cx="9649072" cy="3445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proporcionada pelo </a:t>
            </a:r>
            <a:r>
              <a:rPr lang="pt-BR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EpiSUS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favoreceu o desenvolvimento de habilidades analíticas e reflexivas nos </a:t>
            </a:r>
            <a:r>
              <a:rPr lang="pt-BR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treinandos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contribuindo também para que a equipe local identificasse e enfrentasse entraves operacionais sob sua governabilidade.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647966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6433298"/>
            <a:ext cx="9725634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7585426"/>
            <a:ext cx="9649072" cy="4150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devolutiva dos resultados à equipe do VEH possibilitou a reflexão sobre o ciclo de vigilância e a proposição de medidas de melhoria, como a implementação de educação continuada, a padronização de processos e a construção de fluxos de trabalho, visando à qualificação das ações de vigilância e à superação das fragilidades identificadas.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6505307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grpSp>
        <p:nvGrpSpPr>
          <p:cNvPr id="26" name="Grupo 25"/>
          <p:cNvGrpSpPr/>
          <p:nvPr/>
        </p:nvGrpSpPr>
        <p:grpSpPr>
          <a:xfrm>
            <a:off x="1116286" y="32730912"/>
            <a:ext cx="20882320" cy="3719789"/>
            <a:chOff x="1116286" y="30961181"/>
            <a:chExt cx="20882320" cy="3719789"/>
          </a:xfrm>
        </p:grpSpPr>
        <p:sp>
          <p:nvSpPr>
            <p:cNvPr id="57" name="TextBox 58"/>
            <p:cNvSpPr txBox="1"/>
            <p:nvPr/>
          </p:nvSpPr>
          <p:spPr>
            <a:xfrm>
              <a:off x="4284638" y="30961181"/>
              <a:ext cx="14830893" cy="778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572" b="1" dirty="0" err="1">
                  <a:solidFill>
                    <a:srgbClr val="000000"/>
                  </a:solidFill>
                  <a:latin typeface="Montserrat" pitchFamily="2" charset="0"/>
                  <a:ea typeface="League Spartan"/>
                  <a:cs typeface="League Spartan"/>
                  <a:sym typeface="League Spartan"/>
                </a:rPr>
                <a:t>Referências</a:t>
              </a:r>
              <a:endParaRPr lang="en-US" sz="4572" b="1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58" name="TextBox 59"/>
            <p:cNvSpPr txBox="1"/>
            <p:nvPr/>
          </p:nvSpPr>
          <p:spPr>
            <a:xfrm>
              <a:off x="1116286" y="32162227"/>
              <a:ext cx="9433048" cy="19933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023"/>
                </a:lnSpc>
                <a:spcBef>
                  <a:spcPct val="0"/>
                </a:spcBef>
              </a:pPr>
              <a:r>
                <a:rPr lang="pt-BR" sz="24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BRASIL. Ministério da Saúde. Secretaria de Vigilância em Saúde. Departamento de Vigilância Epidemiológica. Guia de vigilância epidemiológica. 7. ed. Brasília: Ministério da Saúde, 2009. 816 p. (Série A. Normas e Manuais Técnicos).</a:t>
              </a:r>
              <a:endPara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9" name="TextBox 60"/>
            <p:cNvSpPr txBox="1"/>
            <p:nvPr/>
          </p:nvSpPr>
          <p:spPr>
            <a:xfrm>
              <a:off x="12277526" y="32116165"/>
              <a:ext cx="9721080" cy="25648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023"/>
                </a:lnSpc>
                <a:spcBef>
                  <a:spcPct val="0"/>
                </a:spcBef>
              </a:pPr>
              <a:r>
                <a:rPr lang="pt-BR" sz="24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SERVIÇO BRASILEIRO DE APOIO ÀS MICRO E PEQUENAS EMPRESAS (SEBRAE). Análise SWOT [recurso eletrônico]. Brasília: SEBRAE, [2025]. Disponível em: </a:t>
              </a:r>
              <a:r>
                <a:rPr lang="pt-BR" sz="24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  <a:hlinkClick r:id="rId2"/>
                </a:rPr>
                <a:t>https://sebrae.com.br/Sebrae/Portal%20Sebrae/Anexos/ME_Analise-Swot.PDF</a:t>
              </a:r>
              <a:r>
                <a:rPr lang="pt-BR" sz="2400" dirty="0" smtClean="0">
                  <a:solidFill>
                    <a:srgbClr val="000000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. Acesso em: 31 ago. 2025.</a:t>
              </a:r>
              <a:endPara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515</Words>
  <Application>Microsoft Macintosh PowerPoint</Application>
  <PresentationFormat>Personalizar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LENOVO</cp:lastModifiedBy>
  <cp:revision>19</cp:revision>
  <dcterms:created xsi:type="dcterms:W3CDTF">2025-09-30T13:28:19Z</dcterms:created>
  <dcterms:modified xsi:type="dcterms:W3CDTF">2025-11-04T01:05:23Z</dcterms:modified>
</cp:coreProperties>
</file>