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23402925" cy="40325675"/>
  <p:notesSz cx="6858000" cy="9144000"/>
  <p:defaultTextStyle>
    <a:defPPr>
      <a:defRPr lang="pt-BR"/>
    </a:defPPr>
    <a:lvl1pPr marL="0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1pPr>
    <a:lvl2pPr marL="1820799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2pPr>
    <a:lvl3pPr marL="3641598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3pPr>
    <a:lvl4pPr marL="5462397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4pPr>
    <a:lvl5pPr marL="7283196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5pPr>
    <a:lvl6pPr marL="9103995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6pPr>
    <a:lvl7pPr marL="10924794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7pPr>
    <a:lvl8pPr marL="12745593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8pPr>
    <a:lvl9pPr marL="14566392" algn="l" defTabSz="3641598" rtl="0" eaLnBrk="1" latinLnBrk="0" hangingPunct="1">
      <a:defRPr sz="72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2701">
          <p15:clr>
            <a:srgbClr val="A4A3A4"/>
          </p15:clr>
        </p15:guide>
        <p15:guide id="2" pos="73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CD"/>
    <a:srgbClr val="3E4094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1"/>
    <p:restoredTop sz="94674"/>
  </p:normalViewPr>
  <p:slideViewPr>
    <p:cSldViewPr>
      <p:cViewPr>
        <p:scale>
          <a:sx n="30" d="100"/>
          <a:sy n="30" d="100"/>
        </p:scale>
        <p:origin x="-2568" y="-78"/>
      </p:cViewPr>
      <p:guideLst>
        <p:guide orient="horz" pos="12701"/>
        <p:guide pos="737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755220" y="12527099"/>
            <a:ext cx="19892486" cy="8643883"/>
          </a:xfrm>
        </p:spPr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3510439" y="22851216"/>
            <a:ext cx="16382048" cy="10305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82079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6415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4623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283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103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6967121" y="1614900"/>
            <a:ext cx="5265658" cy="34407509"/>
          </a:xfrm>
        </p:spPr>
        <p:txBody>
          <a:bodyPr vert="eaVert"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170146" y="1614900"/>
            <a:ext cx="15406926" cy="34407509"/>
          </a:xfrm>
        </p:spPr>
        <p:txBody>
          <a:bodyPr vert="eaVert"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48670" y="25912983"/>
            <a:ext cx="19892486" cy="8009127"/>
          </a:xfrm>
        </p:spPr>
        <p:txBody>
          <a:bodyPr anchor="t"/>
          <a:lstStyle>
            <a:lvl1pPr algn="l">
              <a:defRPr sz="15900" b="1" cap="all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48670" y="17091745"/>
            <a:ext cx="19892486" cy="8821238"/>
          </a:xfrm>
        </p:spPr>
        <p:txBody>
          <a:bodyPr anchor="b"/>
          <a:lstStyle>
            <a:lvl1pPr marL="0" indent="0">
              <a:buNone/>
              <a:defRPr sz="8000">
                <a:solidFill>
                  <a:schemeClr val="tx1">
                    <a:tint val="75000"/>
                  </a:schemeClr>
                </a:solidFill>
              </a:defRPr>
            </a:lvl1pPr>
            <a:lvl2pPr marL="1820799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641598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3pPr>
            <a:lvl4pPr marL="5462397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4pPr>
            <a:lvl5pPr marL="7283196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5pPr>
            <a:lvl6pPr marL="9103995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6pPr>
            <a:lvl7pPr marL="10924794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7pPr>
            <a:lvl8pPr marL="12745593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8pPr>
            <a:lvl9pPr marL="14566392" indent="0">
              <a:buNone/>
              <a:defRPr sz="5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170146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896487" y="9409327"/>
            <a:ext cx="10336292" cy="26613082"/>
          </a:xfrm>
        </p:spPr>
        <p:txBody>
          <a:bodyPr/>
          <a:lstStyle>
            <a:lvl1pPr>
              <a:defRPr sz="11200"/>
            </a:lvl1pPr>
            <a:lvl2pPr>
              <a:defRPr sz="9600"/>
            </a:lvl2pPr>
            <a:lvl3pPr>
              <a:defRPr sz="800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026606"/>
            <a:ext cx="10340356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170146" y="12788467"/>
            <a:ext cx="10340356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1888362" y="9026606"/>
            <a:ext cx="10344418" cy="3761860"/>
          </a:xfrm>
        </p:spPr>
        <p:txBody>
          <a:bodyPr anchor="b"/>
          <a:lstStyle>
            <a:lvl1pPr marL="0" indent="0">
              <a:buNone/>
              <a:defRPr sz="9600" b="1"/>
            </a:lvl1pPr>
            <a:lvl2pPr marL="1820799" indent="0">
              <a:buNone/>
              <a:defRPr sz="8000" b="1"/>
            </a:lvl2pPr>
            <a:lvl3pPr marL="3641598" indent="0">
              <a:buNone/>
              <a:defRPr sz="7200" b="1"/>
            </a:lvl3pPr>
            <a:lvl4pPr marL="5462397" indent="0">
              <a:buNone/>
              <a:defRPr sz="6400" b="1"/>
            </a:lvl4pPr>
            <a:lvl5pPr marL="7283196" indent="0">
              <a:buNone/>
              <a:defRPr sz="6400" b="1"/>
            </a:lvl5pPr>
            <a:lvl6pPr marL="9103995" indent="0">
              <a:buNone/>
              <a:defRPr sz="6400" b="1"/>
            </a:lvl6pPr>
            <a:lvl7pPr marL="10924794" indent="0">
              <a:buNone/>
              <a:defRPr sz="6400" b="1"/>
            </a:lvl7pPr>
            <a:lvl8pPr marL="12745593" indent="0">
              <a:buNone/>
              <a:defRPr sz="6400" b="1"/>
            </a:lvl8pPr>
            <a:lvl9pPr marL="14566392" indent="0">
              <a:buNone/>
              <a:defRPr sz="6400" b="1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1888362" y="12788467"/>
            <a:ext cx="10344418" cy="23233939"/>
          </a:xfrm>
        </p:spPr>
        <p:txBody>
          <a:bodyPr/>
          <a:lstStyle>
            <a:lvl1pPr>
              <a:defRPr sz="9600"/>
            </a:lvl1pPr>
            <a:lvl2pPr>
              <a:defRPr sz="8000"/>
            </a:lvl2pPr>
            <a:lvl3pPr>
              <a:defRPr sz="7200"/>
            </a:lvl3pPr>
            <a:lvl4pPr>
              <a:defRPr sz="6400"/>
            </a:lvl4pPr>
            <a:lvl5pPr>
              <a:defRPr sz="6400"/>
            </a:lvl5pPr>
            <a:lvl6pPr>
              <a:defRPr sz="6400"/>
            </a:lvl6pPr>
            <a:lvl7pPr>
              <a:defRPr sz="6400"/>
            </a:lvl7pPr>
            <a:lvl8pPr>
              <a:defRPr sz="6400"/>
            </a:lvl8pPr>
            <a:lvl9pPr>
              <a:defRPr sz="64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170148" y="1605559"/>
            <a:ext cx="7699401" cy="683296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9149894" y="1605562"/>
            <a:ext cx="13082885" cy="34416846"/>
          </a:xfrm>
        </p:spPr>
        <p:txBody>
          <a:bodyPr/>
          <a:lstStyle>
            <a:lvl1pPr>
              <a:defRPr sz="12700"/>
            </a:lvl1pPr>
            <a:lvl2pPr>
              <a:defRPr sz="11200"/>
            </a:lvl2pPr>
            <a:lvl3pPr>
              <a:defRPr sz="9600"/>
            </a:lvl3pPr>
            <a:lvl4pPr>
              <a:defRPr sz="8000"/>
            </a:lvl4pPr>
            <a:lvl5pPr>
              <a:defRPr sz="8000"/>
            </a:lvl5pPr>
            <a:lvl6pPr>
              <a:defRPr sz="8000"/>
            </a:lvl6pPr>
            <a:lvl7pPr>
              <a:defRPr sz="8000"/>
            </a:lvl7pPr>
            <a:lvl8pPr>
              <a:defRPr sz="8000"/>
            </a:lvl8pPr>
            <a:lvl9pPr>
              <a:defRPr sz="8000"/>
            </a:lvl9pPr>
          </a:lstStyle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70148" y="8438524"/>
            <a:ext cx="7699401" cy="27583885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87137" y="28227972"/>
            <a:ext cx="14041755" cy="3332472"/>
          </a:xfrm>
        </p:spPr>
        <p:txBody>
          <a:bodyPr anchor="b"/>
          <a:lstStyle>
            <a:lvl1pPr algn="l">
              <a:defRPr sz="8000" b="1"/>
            </a:lvl1pPr>
          </a:lstStyle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4587137" y="3603174"/>
            <a:ext cx="14041755" cy="24195405"/>
          </a:xfrm>
        </p:spPr>
        <p:txBody>
          <a:bodyPr/>
          <a:lstStyle>
            <a:lvl1pPr marL="0" indent="0">
              <a:buNone/>
              <a:defRPr sz="12700"/>
            </a:lvl1pPr>
            <a:lvl2pPr marL="1820799" indent="0">
              <a:buNone/>
              <a:defRPr sz="11200"/>
            </a:lvl2pPr>
            <a:lvl3pPr marL="3641598" indent="0">
              <a:buNone/>
              <a:defRPr sz="9600"/>
            </a:lvl3pPr>
            <a:lvl4pPr marL="5462397" indent="0">
              <a:buNone/>
              <a:defRPr sz="8000"/>
            </a:lvl4pPr>
            <a:lvl5pPr marL="7283196" indent="0">
              <a:buNone/>
              <a:defRPr sz="8000"/>
            </a:lvl5pPr>
            <a:lvl6pPr marL="9103995" indent="0">
              <a:buNone/>
              <a:defRPr sz="8000"/>
            </a:lvl6pPr>
            <a:lvl7pPr marL="10924794" indent="0">
              <a:buNone/>
              <a:defRPr sz="8000"/>
            </a:lvl7pPr>
            <a:lvl8pPr marL="12745593" indent="0">
              <a:buNone/>
              <a:defRPr sz="8000"/>
            </a:lvl8pPr>
            <a:lvl9pPr marL="14566392" indent="0">
              <a:buNone/>
              <a:defRPr sz="8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87137" y="31560444"/>
            <a:ext cx="14041755" cy="4732663"/>
          </a:xfrm>
        </p:spPr>
        <p:txBody>
          <a:bodyPr/>
          <a:lstStyle>
            <a:lvl1pPr marL="0" indent="0">
              <a:buNone/>
              <a:defRPr sz="5600"/>
            </a:lvl1pPr>
            <a:lvl2pPr marL="1820799" indent="0">
              <a:buNone/>
              <a:defRPr sz="4800"/>
            </a:lvl2pPr>
            <a:lvl3pPr marL="3641598" indent="0">
              <a:buNone/>
              <a:defRPr sz="4000"/>
            </a:lvl3pPr>
            <a:lvl4pPr marL="5462397" indent="0">
              <a:buNone/>
              <a:defRPr sz="3600"/>
            </a:lvl4pPr>
            <a:lvl5pPr marL="7283196" indent="0">
              <a:buNone/>
              <a:defRPr sz="3600"/>
            </a:lvl5pPr>
            <a:lvl6pPr marL="9103995" indent="0">
              <a:buNone/>
              <a:defRPr sz="3600"/>
            </a:lvl6pPr>
            <a:lvl7pPr marL="10924794" indent="0">
              <a:buNone/>
              <a:defRPr sz="3600"/>
            </a:lvl7pPr>
            <a:lvl8pPr marL="12745593" indent="0">
              <a:buNone/>
              <a:defRPr sz="3600"/>
            </a:lvl8pPr>
            <a:lvl9pPr marL="14566392" indent="0">
              <a:buNone/>
              <a:defRPr sz="3600"/>
            </a:lvl9pPr>
          </a:lstStyle>
          <a:p>
            <a:pPr lvl="0"/>
            <a:r>
              <a:rPr lang="pt-BR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170146" y="1614897"/>
            <a:ext cx="21062633" cy="6720946"/>
          </a:xfrm>
          <a:prstGeom prst="rect">
            <a:avLst/>
          </a:prstGeom>
        </p:spPr>
        <p:txBody>
          <a:bodyPr vert="horz" lIns="364160" tIns="182080" rIns="364160" bIns="182080" rtlCol="0" anchor="ctr">
            <a:normAutofit/>
          </a:bodyPr>
          <a:lstStyle/>
          <a:p>
            <a:r>
              <a:rPr lang="pt-BR"/>
              <a:t>Clique para editar o estilo do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170146" y="9409327"/>
            <a:ext cx="21062633" cy="26613082"/>
          </a:xfrm>
          <a:prstGeom prst="rect">
            <a:avLst/>
          </a:prstGeom>
        </p:spPr>
        <p:txBody>
          <a:bodyPr vert="horz" lIns="364160" tIns="182080" rIns="364160" bIns="182080" rtlCol="0">
            <a:normAutofit/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17014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l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F750F-035A-4D64-A3BE-CB9F7B801768}" type="datetimeFigureOut">
              <a:rPr lang="pt-BR" smtClean="0"/>
              <a:pPr/>
              <a:t>04/11/2025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7996000" y="37375929"/>
            <a:ext cx="7410926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ct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16772096" y="37375929"/>
            <a:ext cx="5460683" cy="2146969"/>
          </a:xfrm>
          <a:prstGeom prst="rect">
            <a:avLst/>
          </a:prstGeom>
        </p:spPr>
        <p:txBody>
          <a:bodyPr vert="horz" lIns="364160" tIns="182080" rIns="364160" bIns="182080" rtlCol="0" anchor="ctr"/>
          <a:lstStyle>
            <a:lvl1pPr algn="r">
              <a:defRPr sz="4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DC2B4-8465-4818-BCBB-389C51CB716D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26" name="Picture 2" descr="C:\Users\rao656402\Desktop\banner.png"/>
          <p:cNvPicPr>
            <a:picLocks noChangeAspect="1" noChangeArrowheads="1"/>
          </p:cNvPicPr>
          <p:nvPr userDrawn="1"/>
        </p:nvPicPr>
        <p:blipFill>
          <a:blip r:embed="rId13" cstate="print"/>
          <a:stretch>
            <a:fillRect/>
          </a:stretch>
        </p:blipFill>
        <p:spPr bwMode="auto">
          <a:xfrm>
            <a:off x="1641" y="4763"/>
            <a:ext cx="23399643" cy="403161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641598" rtl="0" eaLnBrk="1" latinLnBrk="0" hangingPunct="1">
        <a:spcBef>
          <a:spcPct val="0"/>
        </a:spcBef>
        <a:buNone/>
        <a:defRPr sz="17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65599" indent="-1365599" algn="l" defTabSz="3641598" rtl="0" eaLnBrk="1" latinLnBrk="0" hangingPunct="1">
        <a:spcBef>
          <a:spcPct val="20000"/>
        </a:spcBef>
        <a:buFont typeface="Arial" pitchFamily="34" charset="0"/>
        <a:buChar char="•"/>
        <a:defRPr sz="12700" kern="1200">
          <a:solidFill>
            <a:schemeClr val="tx1"/>
          </a:solidFill>
          <a:latin typeface="+mn-lt"/>
          <a:ea typeface="+mn-ea"/>
          <a:cs typeface="+mn-cs"/>
        </a:defRPr>
      </a:lvl1pPr>
      <a:lvl2pPr marL="2958798" indent="-1137999" algn="l" defTabSz="3641598" rtl="0" eaLnBrk="1" latinLnBrk="0" hangingPunct="1">
        <a:spcBef>
          <a:spcPct val="20000"/>
        </a:spcBef>
        <a:buFont typeface="Arial" pitchFamily="34" charset="0"/>
        <a:buChar char="–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4551998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6372797" indent="-910400" algn="l" defTabSz="3641598" rtl="0" eaLnBrk="1" latinLnBrk="0" hangingPunct="1">
        <a:spcBef>
          <a:spcPct val="20000"/>
        </a:spcBef>
        <a:buFont typeface="Arial" pitchFamily="34" charset="0"/>
        <a:buChar char="–"/>
        <a:defRPr sz="8000" kern="1200">
          <a:solidFill>
            <a:schemeClr val="tx1"/>
          </a:solidFill>
          <a:latin typeface="+mn-lt"/>
          <a:ea typeface="+mn-ea"/>
          <a:cs typeface="+mn-cs"/>
        </a:defRPr>
      </a:lvl4pPr>
      <a:lvl5pPr marL="8193596" indent="-910400" algn="l" defTabSz="3641598" rtl="0" eaLnBrk="1" latinLnBrk="0" hangingPunct="1">
        <a:spcBef>
          <a:spcPct val="20000"/>
        </a:spcBef>
        <a:buFont typeface="Arial" pitchFamily="34" charset="0"/>
        <a:buChar char="»"/>
        <a:defRPr sz="8000" kern="1200">
          <a:solidFill>
            <a:schemeClr val="tx1"/>
          </a:solidFill>
          <a:latin typeface="+mn-lt"/>
          <a:ea typeface="+mn-ea"/>
          <a:cs typeface="+mn-cs"/>
        </a:defRPr>
      </a:lvl5pPr>
      <a:lvl6pPr marL="10014395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6pPr>
      <a:lvl7pPr marL="11835194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7pPr>
      <a:lvl8pPr marL="13655993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8pPr>
      <a:lvl9pPr marL="15476792" indent="-910400" algn="l" defTabSz="3641598" rtl="0" eaLnBrk="1" latinLnBrk="0" hangingPunct="1">
        <a:spcBef>
          <a:spcPct val="20000"/>
        </a:spcBef>
        <a:buFont typeface="Arial" pitchFamily="34" charset="0"/>
        <a:buChar char="•"/>
        <a:defRPr sz="8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1pPr>
      <a:lvl2pPr marL="1820799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2pPr>
      <a:lvl3pPr marL="3641598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462397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4pPr>
      <a:lvl5pPr marL="7283196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5pPr>
      <a:lvl6pPr marL="9103995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6pPr>
      <a:lvl7pPr marL="10924794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7pPr>
      <a:lvl8pPr marL="12745593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8pPr>
      <a:lvl9pPr marL="14566392" algn="l" defTabSz="3641598" rtl="0" eaLnBrk="1" latinLnBrk="0" hangingPunct="1">
        <a:defRPr sz="7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14"/>
          <p:cNvSpPr/>
          <p:nvPr/>
        </p:nvSpPr>
        <p:spPr>
          <a:xfrm>
            <a:off x="1060044" y="9865692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" name="TextBox 16"/>
          <p:cNvSpPr txBox="1"/>
          <p:nvPr/>
        </p:nvSpPr>
        <p:spPr>
          <a:xfrm>
            <a:off x="1060045" y="11089829"/>
            <a:ext cx="9649072" cy="279563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/>
              <a:t>Projeto Boa Visão (Lei Nº 14.511/11), iniciativa para identificar problemas visuais e fornecer óculos aos alunos e docentes da rede pública de ensino.</a:t>
            </a:r>
            <a:endParaRPr lang="en-US" sz="32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200" dirty="0"/>
          </a:p>
        </p:txBody>
      </p:sp>
      <p:sp>
        <p:nvSpPr>
          <p:cNvPr id="6" name="TextBox 17"/>
          <p:cNvSpPr txBox="1"/>
          <p:nvPr/>
        </p:nvSpPr>
        <p:spPr>
          <a:xfrm>
            <a:off x="1060044" y="9937701"/>
            <a:ext cx="948929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OBJETIVO DA EXPERIÊNCIA</a:t>
            </a:r>
          </a:p>
        </p:txBody>
      </p:sp>
      <p:sp>
        <p:nvSpPr>
          <p:cNvPr id="10" name="TextBox 55"/>
          <p:cNvSpPr txBox="1"/>
          <p:nvPr/>
        </p:nvSpPr>
        <p:spPr>
          <a:xfrm>
            <a:off x="700010" y="4388356"/>
            <a:ext cx="21860028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pt-BR" sz="5400" b="1" dirty="0" smtClean="0">
                <a:solidFill>
                  <a:srgbClr val="0089CD"/>
                </a:solidFill>
                <a:latin typeface="Montserrat"/>
              </a:rPr>
              <a:t>Matriz </a:t>
            </a:r>
            <a:r>
              <a:rPr lang="pt-BR" sz="5400" b="1" dirty="0" smtClean="0">
                <a:solidFill>
                  <a:srgbClr val="0089CD"/>
                </a:solidFill>
                <a:latin typeface="Montserrat"/>
              </a:rPr>
              <a:t>de Monitoramento Compartilhado: inovação na governança </a:t>
            </a:r>
            <a:r>
              <a:rPr lang="pt-BR" sz="5400" b="1" dirty="0" err="1" smtClean="0">
                <a:solidFill>
                  <a:srgbClr val="0089CD"/>
                </a:solidFill>
                <a:latin typeface="Montserrat"/>
              </a:rPr>
              <a:t>intersetorial</a:t>
            </a:r>
            <a:r>
              <a:rPr lang="pt-BR" sz="5400" b="1" dirty="0" smtClean="0">
                <a:solidFill>
                  <a:srgbClr val="0089CD"/>
                </a:solidFill>
                <a:latin typeface="Montserrat"/>
              </a:rPr>
              <a:t> para a saúde ocular na rede pública de ensino de Pernambuco por meio do Projeto Boa Visão</a:t>
            </a:r>
            <a:endParaRPr lang="en-US" sz="5400" b="1" dirty="0">
              <a:solidFill>
                <a:srgbClr val="0089CD"/>
              </a:solidFill>
              <a:latin typeface="Montserrat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11" name="TextBox 56"/>
          <p:cNvSpPr txBox="1"/>
          <p:nvPr/>
        </p:nvSpPr>
        <p:spPr>
          <a:xfrm>
            <a:off x="557134" y="6946807"/>
            <a:ext cx="22431532" cy="7053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86"/>
              </a:lnSpc>
              <a:spcBef>
                <a:spcPct val="0"/>
              </a:spcBef>
            </a:pPr>
            <a:r>
              <a:rPr lang="en-US" sz="3918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Victor </a:t>
            </a:r>
            <a:r>
              <a:rPr lang="en-US" sz="2800" b="1" dirty="0" err="1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Travassos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de Carvalho</a:t>
            </a:r>
            <a:r>
              <a:rPr lang="en-US" sz="2800" b="1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¹</a:t>
            </a:r>
            <a:r>
              <a:rPr lang="en-US" sz="2800" b="1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*, </a:t>
            </a:r>
            <a:r>
              <a:rPr lang="pt-BR" sz="2800" b="1" dirty="0" smtClean="0">
                <a:latin typeface="Montserrat"/>
              </a:rPr>
              <a:t>Rafaela Niels da </a:t>
            </a:r>
            <a:r>
              <a:rPr lang="pt-BR" sz="2800" b="1" dirty="0" smtClean="0">
                <a:latin typeface="Montserrat"/>
              </a:rPr>
              <a:t>Silva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²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smtClean="0">
                <a:latin typeface="Montserrat"/>
              </a:rPr>
              <a:t>Mariana Alves </a:t>
            </a:r>
            <a:r>
              <a:rPr lang="pt-BR" sz="2800" b="1" dirty="0" smtClean="0">
                <a:latin typeface="Montserrat"/>
              </a:rPr>
              <a:t>Lemos</a:t>
            </a:r>
            <a:r>
              <a:rPr lang="en-US" sz="2800" b="1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³</a:t>
            </a:r>
            <a:r>
              <a:rPr lang="en-US" sz="2800" b="1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, </a:t>
            </a:r>
            <a:r>
              <a:rPr lang="pt-BR" sz="2800" b="1" dirty="0" smtClean="0">
                <a:latin typeface="Montserrat"/>
              </a:rPr>
              <a:t>Carlos Henrique Tenório </a:t>
            </a:r>
            <a:r>
              <a:rPr lang="pt-BR" sz="2800" b="1" dirty="0" smtClean="0">
                <a:latin typeface="Montserrat"/>
              </a:rPr>
              <a:t>Almeida do Nascimento</a:t>
            </a:r>
            <a:r>
              <a:rPr lang="pt-BR" sz="2800" b="1" baseline="30000" dirty="0" smtClean="0">
                <a:latin typeface="Montserrat"/>
              </a:rPr>
              <a:t>4</a:t>
            </a:r>
            <a:endParaRPr lang="pt-BR" sz="2800" b="1" dirty="0" smtClean="0">
              <a:latin typeface="Montserrat"/>
            </a:endParaRPr>
          </a:p>
        </p:txBody>
      </p:sp>
      <p:sp>
        <p:nvSpPr>
          <p:cNvPr id="12" name="TextBox 57"/>
          <p:cNvSpPr txBox="1"/>
          <p:nvPr/>
        </p:nvSpPr>
        <p:spPr>
          <a:xfrm>
            <a:off x="1700142" y="7732625"/>
            <a:ext cx="20074078" cy="139268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/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¹Secretaria de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Saúde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de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 (SES-PE), Recife, </a:t>
            </a:r>
            <a:r>
              <a:rPr lang="en-US" sz="2400" dirty="0" err="1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Pernambuco</a:t>
            </a:r>
            <a:r>
              <a:rPr lang="en-US" sz="2400" dirty="0" smtClean="0">
                <a:solidFill>
                  <a:srgbClr val="000000"/>
                </a:solidFill>
                <a:latin typeface="Montserrat"/>
                <a:ea typeface="Open Sans"/>
                <a:cs typeface="Open Sans"/>
                <a:sym typeface="Open Sans"/>
              </a:rPr>
              <a:t>. </a:t>
            </a:r>
            <a:r>
              <a:rPr lang="pt-BR" sz="2400" baseline="30000" dirty="0" smtClean="0">
                <a:latin typeface="Montserrat"/>
              </a:rPr>
              <a:t>2</a:t>
            </a:r>
            <a:r>
              <a:rPr lang="pt-BR" sz="2400" dirty="0" smtClean="0">
                <a:latin typeface="Montserrat"/>
              </a:rPr>
              <a:t>Secretaria de Saúde de Pernambuco (SES-PE), Recife, Pernambuco</a:t>
            </a:r>
            <a:r>
              <a:rPr lang="pt-BR" sz="2400" dirty="0" smtClean="0">
                <a:latin typeface="Montserrat"/>
              </a:rPr>
              <a:t>. </a:t>
            </a:r>
            <a:r>
              <a:rPr lang="pt-BR" sz="2400" baseline="30000" dirty="0" smtClean="0">
                <a:latin typeface="Montserrat"/>
              </a:rPr>
              <a:t>3</a:t>
            </a:r>
            <a:r>
              <a:rPr lang="pt-BR" sz="2400" dirty="0" smtClean="0">
                <a:latin typeface="Montserrat"/>
              </a:rPr>
              <a:t>Secretaria de Saúde de Pernambuco (SES-PE), Recife, Pernambuco</a:t>
            </a:r>
            <a:r>
              <a:rPr lang="pt-BR" sz="2400" dirty="0" smtClean="0">
                <a:latin typeface="Montserrat"/>
              </a:rPr>
              <a:t>. </a:t>
            </a:r>
            <a:r>
              <a:rPr lang="pt-BR" sz="2400" baseline="30000" dirty="0" smtClean="0">
                <a:latin typeface="Montserrat"/>
              </a:rPr>
              <a:t>4</a:t>
            </a:r>
            <a:r>
              <a:rPr lang="pt-BR" sz="2400" dirty="0" smtClean="0">
                <a:latin typeface="Montserrat"/>
              </a:rPr>
              <a:t>Secretaria de Saúde de Pernambuco (SES-PE), Recife, Pernambuco</a:t>
            </a:r>
            <a:r>
              <a:rPr lang="pt-BR" sz="2400" dirty="0" smtClean="0">
                <a:latin typeface="Montserrat"/>
              </a:rPr>
              <a:t>.</a:t>
            </a:r>
            <a:endParaRPr lang="en-US" sz="2400" dirty="0">
              <a:solidFill>
                <a:srgbClr val="000000"/>
              </a:solidFill>
              <a:latin typeface="Montserrat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120"/>
              </a:lnSpc>
              <a:spcBef>
                <a:spcPct val="0"/>
              </a:spcBef>
            </a:pP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*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Autor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 </a:t>
            </a:r>
            <a:r>
              <a:rPr lang="en-US" sz="2400" dirty="0" err="1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correspondente</a:t>
            </a:r>
            <a:r>
              <a:rPr lang="en-US" sz="2400" dirty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: 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sanitaristavictor</a:t>
            </a:r>
            <a:r>
              <a:rPr lang="en-US" sz="2400" dirty="0" smtClean="0">
                <a:solidFill>
                  <a:srgbClr val="000000"/>
                </a:solidFill>
                <a:latin typeface="Montserrat" pitchFamily="2" charset="0"/>
                <a:ea typeface="Open Sans"/>
                <a:cs typeface="Open Sans"/>
                <a:sym typeface="Open Sans"/>
              </a:rPr>
              <a:t>@mail.com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  <p:sp>
        <p:nvSpPr>
          <p:cNvPr id="15" name="Freeform 14"/>
          <p:cNvSpPr/>
          <p:nvPr/>
        </p:nvSpPr>
        <p:spPr>
          <a:xfrm>
            <a:off x="1057200" y="1359054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6" name="TextBox 16"/>
          <p:cNvSpPr txBox="1"/>
          <p:nvPr/>
        </p:nvSpPr>
        <p:spPr>
          <a:xfrm>
            <a:off x="985762" y="14947863"/>
            <a:ext cx="9649072" cy="627992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/>
              <a:t>Foi realizado um diagnóstico situacional aprofundado do fluxo do Projeto Boa Visão, por meio de reuniões </a:t>
            </a:r>
            <a:r>
              <a:rPr lang="pt-BR" sz="3200" dirty="0" err="1" smtClean="0"/>
              <a:t>intersetoriais</a:t>
            </a:r>
            <a:r>
              <a:rPr lang="pt-BR" sz="3200" dirty="0" smtClean="0"/>
              <a:t>, mapeando as etapas críticas das agendas mensais das consultas, produção e entrega dos óculos. Identificadas as assimetrias </a:t>
            </a:r>
            <a:r>
              <a:rPr lang="pt-BR" sz="3200" dirty="0" err="1" smtClean="0"/>
              <a:t>informacionais</a:t>
            </a:r>
            <a:r>
              <a:rPr lang="pt-BR" sz="3200" dirty="0" smtClean="0"/>
              <a:t> e os principais gargalos logísticos, o trabalho culminou na criação da Planilha de Monitoramento Compartilhado, que estabeleceu </a:t>
            </a:r>
            <a:r>
              <a:rPr lang="pt-BR" sz="3200" dirty="0" err="1" smtClean="0"/>
              <a:t>KPIs</a:t>
            </a:r>
            <a:r>
              <a:rPr lang="pt-BR" sz="3200" dirty="0" smtClean="0"/>
              <a:t> (</a:t>
            </a:r>
            <a:r>
              <a:rPr lang="pt-BR" sz="3200" dirty="0" err="1" smtClean="0"/>
              <a:t>Indicadores-Chave</a:t>
            </a:r>
            <a:r>
              <a:rPr lang="pt-BR" sz="3200" dirty="0" smtClean="0"/>
              <a:t> de Desempenho) e responsabilidades de preenchimento para cada setor.</a:t>
            </a:r>
            <a:endParaRPr sz="3200" dirty="0"/>
          </a:p>
        </p:txBody>
      </p:sp>
      <p:sp>
        <p:nvSpPr>
          <p:cNvPr id="17" name="TextBox 17"/>
          <p:cNvSpPr txBox="1"/>
          <p:nvPr/>
        </p:nvSpPr>
        <p:spPr>
          <a:xfrm>
            <a:off x="914324" y="13733417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DESCRIÇÃO DA EXPERIÊNCIA</a:t>
            </a:r>
          </a:p>
        </p:txBody>
      </p:sp>
      <p:sp>
        <p:nvSpPr>
          <p:cNvPr id="18" name="Freeform 14"/>
          <p:cNvSpPr/>
          <p:nvPr/>
        </p:nvSpPr>
        <p:spPr>
          <a:xfrm>
            <a:off x="842886" y="2202022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19" name="TextBox 16"/>
          <p:cNvSpPr txBox="1"/>
          <p:nvPr/>
        </p:nvSpPr>
        <p:spPr>
          <a:xfrm>
            <a:off x="771448" y="23163233"/>
            <a:ext cx="9649072" cy="7053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/>
              <a:t>O aprendizado está na complexidade da </a:t>
            </a:r>
            <a:r>
              <a:rPr lang="pt-BR" sz="3200" dirty="0" err="1" smtClean="0"/>
              <a:t>intersetorialidade</a:t>
            </a:r>
            <a:r>
              <a:rPr lang="pt-BR" sz="3200" dirty="0" smtClean="0"/>
              <a:t> em uma rede (SES, SEE, LAFEPE, GERES, </a:t>
            </a:r>
            <a:r>
              <a:rPr lang="pt-BR" sz="3200" dirty="0" err="1" smtClean="0"/>
              <a:t>UPAEs</a:t>
            </a:r>
            <a:r>
              <a:rPr lang="pt-BR" sz="3200" dirty="0" smtClean="0"/>
              <a:t>, </a:t>
            </a:r>
            <a:r>
              <a:rPr lang="pt-BR" sz="3200" dirty="0" err="1" smtClean="0"/>
              <a:t>GREs</a:t>
            </a:r>
            <a:r>
              <a:rPr lang="pt-BR" sz="3200" dirty="0" smtClean="0"/>
              <a:t> e Escolas). O projeto estava sem monitoramento do fluxo de trabalho, dificultando o reconhecimento de suas etapas. A superação deu-se pelo engajamento das coordenações da Saúde, Educação e do LAFEPE na construção da matriz. A reflexão crítica aponta a necessidade de estabelecer protocolos padronizados e uma cultura de dados compartilhados desde o início de qualquer programa </a:t>
            </a:r>
            <a:r>
              <a:rPr lang="pt-BR" sz="3200" dirty="0" err="1" smtClean="0"/>
              <a:t>intersetorial</a:t>
            </a:r>
            <a:r>
              <a:rPr lang="pt-BR" sz="3200" dirty="0" smtClean="0"/>
              <a:t>.</a:t>
            </a:r>
            <a:endParaRPr sz="3200" dirty="0"/>
          </a:p>
        </p:txBody>
      </p:sp>
      <p:sp>
        <p:nvSpPr>
          <p:cNvPr id="20" name="TextBox 17"/>
          <p:cNvSpPr txBox="1"/>
          <p:nvPr/>
        </p:nvSpPr>
        <p:spPr>
          <a:xfrm>
            <a:off x="700010" y="22091663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APRENDIZADO E ANÁLISE CRÍTICA</a:t>
            </a:r>
          </a:p>
        </p:txBody>
      </p:sp>
      <p:sp>
        <p:nvSpPr>
          <p:cNvPr id="48" name="Freeform 14"/>
          <p:cNvSpPr/>
          <p:nvPr/>
        </p:nvSpPr>
        <p:spPr>
          <a:xfrm>
            <a:off x="12493550" y="9891331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49" name="TextBox 16"/>
          <p:cNvSpPr txBox="1"/>
          <p:nvPr/>
        </p:nvSpPr>
        <p:spPr>
          <a:xfrm>
            <a:off x="12493551" y="11115468"/>
            <a:ext cx="9649072" cy="49116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/>
              <a:t>Promover a integração das ações do Projeto Boa Visão por meio da análise dos pontos de fragilidade na comunicação e no fluxo de trabalho entre as Secretarias de Saúde (SES) e Educação (SEE) e o Laboratório Farmacêutico (LAFEPE), identificando áreas críticas e desenvolvendo uma matriz de indicadores.</a:t>
            </a:r>
            <a:endParaRPr lang="en-US" sz="32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  <a:p>
            <a:pPr algn="ctr">
              <a:lnSpc>
                <a:spcPts val="5337"/>
              </a:lnSpc>
            </a:pPr>
            <a:endParaRPr sz="3200" dirty="0"/>
          </a:p>
        </p:txBody>
      </p:sp>
      <p:sp>
        <p:nvSpPr>
          <p:cNvPr id="50" name="TextBox 17"/>
          <p:cNvSpPr txBox="1"/>
          <p:nvPr/>
        </p:nvSpPr>
        <p:spPr>
          <a:xfrm>
            <a:off x="12493550" y="9963340"/>
            <a:ext cx="9489290" cy="74231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OBJETIVOS</a:t>
            </a:r>
          </a:p>
        </p:txBody>
      </p:sp>
      <p:sp>
        <p:nvSpPr>
          <p:cNvPr id="51" name="Freeform 14"/>
          <p:cNvSpPr/>
          <p:nvPr/>
        </p:nvSpPr>
        <p:spPr>
          <a:xfrm>
            <a:off x="12487280" y="15590805"/>
            <a:ext cx="9577538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2" name="TextBox 16"/>
          <p:cNvSpPr txBox="1"/>
          <p:nvPr/>
        </p:nvSpPr>
        <p:spPr>
          <a:xfrm>
            <a:off x="12487280" y="16876689"/>
            <a:ext cx="9649072" cy="731033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pt-BR" sz="3200" dirty="0" smtClean="0"/>
              <a:t>A Planilha de Monitoramento Compartilhado foi oficialmente adotada pelos três atores (SES, SEE e LAFEPE), instituindo um novo padrão de governança </a:t>
            </a:r>
            <a:r>
              <a:rPr lang="pt-BR" sz="3200" dirty="0" err="1" smtClean="0"/>
              <a:t>intersetorial</a:t>
            </a:r>
            <a:r>
              <a:rPr lang="pt-BR" sz="3200" dirty="0" smtClean="0"/>
              <a:t>. Sua implementação garantiu a sustentabilidade da solução, permitindo a identificação e correção precoce de falhas logísticas. O controle mensal e por unidade das etapas (agendas, receitas, produção e entrega) resultou em maior eficiência no cumprimento de prazos, reduzindo o tempo de acesso aos óculos e aumentando a transparência.</a:t>
            </a:r>
          </a:p>
        </p:txBody>
      </p:sp>
      <p:sp>
        <p:nvSpPr>
          <p:cNvPr id="53" name="TextBox 17"/>
          <p:cNvSpPr txBox="1"/>
          <p:nvPr/>
        </p:nvSpPr>
        <p:spPr>
          <a:xfrm>
            <a:off x="12415842" y="15733681"/>
            <a:ext cx="9849330" cy="76040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RESULTADOS</a:t>
            </a:r>
          </a:p>
        </p:txBody>
      </p:sp>
      <p:sp>
        <p:nvSpPr>
          <p:cNvPr id="54" name="Freeform 14"/>
          <p:cNvSpPr/>
          <p:nvPr/>
        </p:nvSpPr>
        <p:spPr>
          <a:xfrm>
            <a:off x="12558718" y="24663431"/>
            <a:ext cx="9858444" cy="1050721"/>
          </a:xfrm>
          <a:custGeom>
            <a:avLst/>
            <a:gdLst/>
            <a:ahLst/>
            <a:cxnLst/>
            <a:rect l="l" t="t" r="r" b="b"/>
            <a:pathLst>
              <a:path w="788275" h="115581">
                <a:moveTo>
                  <a:pt x="0" y="0"/>
                </a:moveTo>
                <a:lnTo>
                  <a:pt x="788275" y="0"/>
                </a:lnTo>
                <a:lnTo>
                  <a:pt x="788275" y="115581"/>
                </a:lnTo>
                <a:lnTo>
                  <a:pt x="0" y="115581"/>
                </a:lnTo>
                <a:close/>
              </a:path>
            </a:pathLst>
          </a:custGeom>
          <a:solidFill>
            <a:srgbClr val="3E4094"/>
          </a:solidFill>
        </p:spPr>
      </p:sp>
      <p:sp>
        <p:nvSpPr>
          <p:cNvPr id="55" name="TextBox 16"/>
          <p:cNvSpPr txBox="1"/>
          <p:nvPr/>
        </p:nvSpPr>
        <p:spPr>
          <a:xfrm>
            <a:off x="12701594" y="26020753"/>
            <a:ext cx="9649072" cy="634789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5486"/>
              </a:lnSpc>
            </a:pPr>
            <a:r>
              <a:rPr lang="pt-BR" sz="3200" dirty="0" smtClean="0"/>
              <a:t>Conclui-se que a Matriz de Monitoramento Compartilhado é essencial para o controle efetivo de cada etapa do fluxo </a:t>
            </a:r>
            <a:r>
              <a:rPr lang="pt-BR" sz="3200" dirty="0" err="1" smtClean="0"/>
              <a:t>intersetorial</a:t>
            </a:r>
            <a:r>
              <a:rPr lang="pt-BR" sz="3200" dirty="0" smtClean="0"/>
              <a:t>. Sua implementação visa reduzir o tempo de espera e garantir o acesso estratégico aos óculos. Recomenda-se a manutenção e expansão desta ferramenta de governança para propiciar saúde ocular favorável, melhorando o rendimento escolar e reduzindo as taxas de evasão e repetência na rede pública estadual de ensino de PE.</a:t>
            </a:r>
            <a:endParaRPr sz="3200" dirty="0"/>
          </a:p>
        </p:txBody>
      </p:sp>
      <p:sp>
        <p:nvSpPr>
          <p:cNvPr id="56" name="TextBox 17"/>
          <p:cNvSpPr txBox="1"/>
          <p:nvPr/>
        </p:nvSpPr>
        <p:spPr>
          <a:xfrm>
            <a:off x="12558718" y="24806307"/>
            <a:ext cx="9849330" cy="82073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000" dirty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CONCLUSÃO E/OU RECOMENDAÇÕES</a:t>
            </a:r>
          </a:p>
        </p:txBody>
      </p:sp>
      <p:sp>
        <p:nvSpPr>
          <p:cNvPr id="57" name="TextBox 58"/>
          <p:cNvSpPr txBox="1"/>
          <p:nvPr/>
        </p:nvSpPr>
        <p:spPr>
          <a:xfrm>
            <a:off x="4271910" y="32450173"/>
            <a:ext cx="14830893" cy="77835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6400"/>
              </a:lnSpc>
            </a:pPr>
            <a:r>
              <a:rPr lang="en-US" sz="4572" b="1" dirty="0" err="1">
                <a:solidFill>
                  <a:srgbClr val="000000"/>
                </a:solidFill>
                <a:latin typeface="Montserrat" pitchFamily="2" charset="0"/>
                <a:ea typeface="League Spartan"/>
                <a:cs typeface="League Spartan"/>
                <a:sym typeface="League Spartan"/>
              </a:rPr>
              <a:t>Referências</a:t>
            </a:r>
            <a:endParaRPr lang="en-US" sz="4572" b="1" dirty="0">
              <a:solidFill>
                <a:srgbClr val="000000"/>
              </a:solidFill>
              <a:latin typeface="Montserrat" pitchFamily="2" charset="0"/>
              <a:ea typeface="League Spartan"/>
              <a:cs typeface="League Spartan"/>
              <a:sym typeface="League Spartan"/>
            </a:endParaRPr>
          </a:p>
        </p:txBody>
      </p:sp>
      <p:sp>
        <p:nvSpPr>
          <p:cNvPr id="58" name="TextBox 59"/>
          <p:cNvSpPr txBox="1"/>
          <p:nvPr/>
        </p:nvSpPr>
        <p:spPr>
          <a:xfrm>
            <a:off x="771448" y="33450305"/>
            <a:ext cx="10429948" cy="359072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b="1" dirty="0" smtClean="0"/>
              <a:t>PERNAMBUCO. Lei Nº 14.511, de 7 de dezembro de 2011.</a:t>
            </a:r>
            <a:r>
              <a:rPr lang="pt-BR" sz="2400" dirty="0" smtClean="0"/>
              <a:t> Cria o Projeto Boa Visão e estabelece as atribuições das Secretarias de Saúde e de Educação e do LAFEPE no âmbito do Projeto. </a:t>
            </a:r>
            <a:r>
              <a:rPr lang="pt-BR" sz="2400" b="1" dirty="0" smtClean="0"/>
              <a:t>Diário Oficial do Estado de Pernambuco</a:t>
            </a:r>
            <a:r>
              <a:rPr lang="pt-BR" sz="2400" dirty="0" smtClean="0"/>
              <a:t>, Recife, 8 dez. 2011</a:t>
            </a:r>
            <a:r>
              <a:rPr lang="pt-BR" sz="2400" dirty="0" smtClean="0"/>
              <a:t>.</a:t>
            </a:r>
          </a:p>
          <a:p>
            <a:pPr algn="just">
              <a:lnSpc>
                <a:spcPts val="4023"/>
              </a:lnSpc>
              <a:spcBef>
                <a:spcPct val="0"/>
              </a:spcBef>
            </a:pPr>
            <a:endParaRPr lang="pt-BR" sz="2400" dirty="0" smtClean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b="1" dirty="0" smtClean="0"/>
              <a:t>MAGALHÃES, R.; BODSTEIN, R.</a:t>
            </a:r>
            <a:r>
              <a:rPr lang="pt-BR" sz="2400" dirty="0" smtClean="0"/>
              <a:t> Avaliação de iniciativas e programas </a:t>
            </a:r>
            <a:r>
              <a:rPr lang="pt-BR" sz="2400" dirty="0" err="1" smtClean="0"/>
              <a:t>intersetoriais</a:t>
            </a:r>
            <a:r>
              <a:rPr lang="pt-BR" sz="2400" dirty="0" smtClean="0"/>
              <a:t> em saúde: desafios e aprendizados. </a:t>
            </a:r>
            <a:r>
              <a:rPr lang="pt-BR" sz="2400" b="1" dirty="0" smtClean="0"/>
              <a:t>Ciência &amp; Saúde Coletiva</a:t>
            </a:r>
            <a:r>
              <a:rPr lang="pt-BR" sz="2400" dirty="0" smtClean="0"/>
              <a:t>, Rio de Janeiro, v. 14, n. 3, p. 861-868, 2009.</a:t>
            </a:r>
            <a:endParaRPr lang="en-US" sz="2400" dirty="0">
              <a:solidFill>
                <a:srgbClr val="000000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9" name="TextBox 60"/>
          <p:cNvSpPr txBox="1"/>
          <p:nvPr/>
        </p:nvSpPr>
        <p:spPr>
          <a:xfrm>
            <a:off x="12272966" y="33521743"/>
            <a:ext cx="10072758" cy="102592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>
              <a:lnSpc>
                <a:spcPts val="4023"/>
              </a:lnSpc>
              <a:spcBef>
                <a:spcPct val="0"/>
              </a:spcBef>
            </a:pPr>
            <a:r>
              <a:rPr lang="pt-BR" sz="2400" b="1" dirty="0" smtClean="0"/>
              <a:t>CONSELHO BRASILEIRO DE OFTALMOLOGIA (CBO).</a:t>
            </a:r>
            <a:r>
              <a:rPr lang="pt-BR" sz="2400" dirty="0" smtClean="0"/>
              <a:t> </a:t>
            </a:r>
            <a:r>
              <a:rPr lang="pt-BR" sz="2400" i="1" dirty="0" smtClean="0"/>
              <a:t>As condições de saúde ocular no Brasil</a:t>
            </a:r>
            <a:r>
              <a:rPr lang="pt-BR" sz="2400" dirty="0" smtClean="0"/>
              <a:t>. São Paulo: CBO, 2019.</a:t>
            </a:r>
            <a:endParaRPr lang="en-US" sz="2400" dirty="0">
              <a:solidFill>
                <a:srgbClr val="000000"/>
              </a:solidFill>
              <a:latin typeface="Montserrat" pitchFamily="2" charset="0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234</TotalTime>
  <Words>626</Words>
  <Application>Microsoft Macintosh PowerPoint</Application>
  <PresentationFormat>Personalizar</PresentationFormat>
  <Paragraphs>21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rao656402</dc:creator>
  <cp:lastModifiedBy>victor.travassos1</cp:lastModifiedBy>
  <cp:revision>14</cp:revision>
  <dcterms:created xsi:type="dcterms:W3CDTF">2025-09-30T13:28:19Z</dcterms:created>
  <dcterms:modified xsi:type="dcterms:W3CDTF">2025-11-04T19:23:41Z</dcterms:modified>
</cp:coreProperties>
</file>