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8614" autoAdjust="0"/>
  </p:normalViewPr>
  <p:slideViewPr>
    <p:cSldViewPr>
      <p:cViewPr>
        <p:scale>
          <a:sx n="60" d="100"/>
          <a:sy n="60" d="100"/>
        </p:scale>
        <p:origin x="-342" y="307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03/11/2025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914324" y="987576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700010" y="11661715"/>
            <a:ext cx="9715568" cy="42062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Desenvolvimento de apoio matricial pelo CEREST Estadual e </a:t>
            </a:r>
            <a:r>
              <a:rPr lang="pt-BR" sz="2800" dirty="0" smtClean="0">
                <a:latin typeface="Montserrat"/>
              </a:rPr>
              <a:t>Regional </a:t>
            </a:r>
            <a:r>
              <a:rPr lang="pt-BR" sz="2800" dirty="0" smtClean="0">
                <a:latin typeface="Montserrat"/>
              </a:rPr>
              <a:t>com Equipe de Saúde da Família com foco na saúde dos(as) pescadores(as</a:t>
            </a:r>
            <a:r>
              <a:rPr lang="pt-BR" sz="2800" dirty="0" smtClean="0">
                <a:latin typeface="Montserrat"/>
              </a:rPr>
              <a:t>).</a:t>
            </a:r>
            <a:endParaRPr lang="pt-BR" sz="2800" dirty="0" smtClean="0">
              <a:latin typeface="Montserrat"/>
            </a:endParaRPr>
          </a:p>
          <a:p>
            <a:pPr algn="just">
              <a:lnSpc>
                <a:spcPts val="5486"/>
              </a:lnSpc>
            </a:pPr>
            <a:endParaRPr lang="en-US" sz="28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985762" y="9947203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 smtClean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</a:t>
            </a: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682271" y="4825133"/>
            <a:ext cx="22234700" cy="18466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40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APOIO MATRICIAL EM SAÚDE DO TRABALHADOR NAS UNIDADES DE SAÚDE DA FAMÍLIA EM TAMANDARÉ-PE: RECONHECENDO OS PESCADORES ARTESANAIS NA ATENÇÃO BÁSICA À SAÚDE</a:t>
            </a:r>
            <a:endParaRPr lang="en-US" sz="40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700010" y="7057381"/>
            <a:ext cx="21493724" cy="141064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Izete</a:t>
            </a:r>
            <a:r>
              <a:rPr lang="en-US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Maria de Lima¹</a:t>
            </a: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</a:t>
            </a:r>
            <a:r>
              <a:rPr lang="en-US" sz="24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Sandyelle</a:t>
            </a:r>
            <a:r>
              <a:rPr lang="en-US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Feitosa</a:t>
            </a:r>
            <a:r>
              <a:rPr lang="en-US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Sena¹, Aline Lima de Azevedo¹, Paulo Victor Rodrigues de </a:t>
            </a:r>
            <a:r>
              <a:rPr lang="en-US" sz="24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Azevedo</a:t>
            </a:r>
            <a:r>
              <a:rPr lang="en-US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Lira², Karla Freire Baêta³</a:t>
            </a:r>
          </a:p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24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correpondente</a:t>
            </a:r>
            <a:r>
              <a:rPr lang="en-US" sz="24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izete18@gmail.com</a:t>
            </a:r>
            <a:endParaRPr lang="en-US" sz="24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700010" y="1509073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700010" y="16305185"/>
            <a:ext cx="9649072" cy="105541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A experiência buscou ampliar o olhar para a saúde dos trabalhadores da pesca artesanal. Dentre as atribuições dos Centros de Referência em Saúde do Trabalhador está o desenvolvimento do Apoio Matricial. Foi realizado pelo </a:t>
            </a:r>
            <a:r>
              <a:rPr lang="pt-BR" sz="2800" dirty="0" err="1" smtClean="0">
                <a:latin typeface="Montserrat"/>
              </a:rPr>
              <a:t>Cerest</a:t>
            </a:r>
            <a:r>
              <a:rPr lang="pt-BR" sz="2800" dirty="0" smtClean="0">
                <a:latin typeface="Montserrat"/>
              </a:rPr>
              <a:t> Pernambuco e </a:t>
            </a:r>
            <a:r>
              <a:rPr lang="pt-BR" sz="2800" dirty="0" err="1" smtClean="0">
                <a:latin typeface="Montserrat"/>
              </a:rPr>
              <a:t>Cerest</a:t>
            </a:r>
            <a:r>
              <a:rPr lang="pt-BR" sz="2800" dirty="0" smtClean="0">
                <a:latin typeface="Montserrat"/>
              </a:rPr>
              <a:t> Cabo de Santo Agostinho AM que possibilitou o compartilhamento de saberes entre as equipes, facilitando a identificação dos usuários como trabalhadores; bem como o cadastro nas Unidades de Saúde da Família (USF) dos pescadores(as) facilitando a identificação das principais doenças e agravos relacionadas ao trabalho que os acometem. A partir desse diagnóstico inicial foi possível articular ações de promoção da saúde e prevenção de acidentes de trabalho. </a:t>
            </a: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557134" y="15233615"/>
            <a:ext cx="9429816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414258" y="2566356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485696" y="26806571"/>
            <a:ext cx="9649072" cy="98488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Consideramos essencial a ampliação de ações de Saúde do Trabalhador na Atenção Básica à Saúde. Destacamos a necessidade de incorporação do olhar do trabalho, como central para a determinação social da saúde nesse processo, além dos desafios que perpassam a realidade das equipes de saúde, sendo necessário um maior alinhamento entre ABS e o CEREST (</a:t>
            </a:r>
            <a:r>
              <a:rPr lang="pt-BR" sz="2800" dirty="0" err="1" smtClean="0">
                <a:latin typeface="Montserrat"/>
              </a:rPr>
              <a:t>Lazarino</a:t>
            </a:r>
            <a:r>
              <a:rPr lang="pt-BR" sz="2800" dirty="0" smtClean="0">
                <a:latin typeface="Montserrat"/>
              </a:rPr>
              <a:t>; Silva e Dias, 2019). Para isto, é preciso avançar nas práticas de apoio matricial em saúde do trabalhador com vista a integração das ações de vigilância, prevenção, promoção e atenção à saúde visando à redução de cargas e à melhoria das condições de trabalho.</a:t>
            </a:r>
          </a:p>
          <a:p>
            <a:pPr algn="just">
              <a:lnSpc>
                <a:spcPts val="5486"/>
              </a:lnSpc>
            </a:pPr>
            <a:endParaRPr lang="en-US" sz="2800" dirty="0" smtClean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342820" y="2587787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4911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/>
              <a:t>D</a:t>
            </a:r>
            <a:r>
              <a:rPr lang="pt-BR" sz="2800" dirty="0" smtClean="0">
                <a:latin typeface="Montserrat"/>
              </a:rPr>
              <a:t>escrever o processo de apoio matricial desenvolvido pelo </a:t>
            </a:r>
            <a:r>
              <a:rPr lang="pt-BR" sz="2800" dirty="0" err="1" smtClean="0">
                <a:latin typeface="Montserrat"/>
              </a:rPr>
              <a:t>Cerest</a:t>
            </a:r>
            <a:r>
              <a:rPr lang="pt-BR" sz="2800" dirty="0" smtClean="0">
                <a:latin typeface="Montserrat"/>
              </a:rPr>
              <a:t> Pernambuco e Regional Cabo Santo Agostinho para a qualificação de ações em Saúde do Trabalhador na Atenção Básica, com ênfase nos(as) pescadores(as) artesanais do município de </a:t>
            </a:r>
            <a:r>
              <a:rPr lang="pt-BR" sz="2800" dirty="0" smtClean="0">
                <a:latin typeface="Montserrat"/>
              </a:rPr>
              <a:t>Tamandaré-PE.</a:t>
            </a:r>
            <a:endParaRPr lang="pt-BR" sz="2800" dirty="0" smtClean="0">
              <a:latin typeface="Montserrat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344404" y="1473354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344404" y="15947995"/>
            <a:ext cx="9649072" cy="70275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/>
              <a:t> </a:t>
            </a:r>
            <a:r>
              <a:rPr lang="pt-BR" sz="2800" dirty="0" smtClean="0">
                <a:latin typeface="Montserrat"/>
              </a:rPr>
              <a:t>A partir do apoio matricial, foi pactuado com os profissionais das USF a busca ativa e cadastramento dos usuários das unidades que se </a:t>
            </a:r>
            <a:r>
              <a:rPr lang="pt-BR" sz="2800" dirty="0" err="1" smtClean="0">
                <a:latin typeface="Montserrat"/>
              </a:rPr>
              <a:t>autodeclararam</a:t>
            </a:r>
            <a:r>
              <a:rPr lang="pt-BR" sz="2800" dirty="0" smtClean="0">
                <a:latin typeface="Montserrat"/>
              </a:rPr>
              <a:t> pescadores artesanais, em seguida, foi realizada uma análise de quais as doenças e agravos seriam relacionados ao trabalho e os seus impactos na produção de saúde do território. Desse modo, foi estabelecido enquanto atividade de rotina ações de promoção da saúde e prevenção de doenças e agravos voltados para esses trabalhadores. 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344404" y="1487642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344404" y="2266316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344404" y="23877613"/>
            <a:ext cx="9649072" cy="84773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 smtClean="0">
                <a:latin typeface="Montserrat"/>
              </a:rPr>
              <a:t>O apoio matricial em saúde do trabalhador é estratégia de suma importância para contribuir no compartilhamento de saberes entre equipes de diferentes serviços e com distintos papéis, com base na atuação horizontal, de caráter técnico pedagógico, de forma a materializar o papel dos </a:t>
            </a:r>
            <a:r>
              <a:rPr lang="pt-BR" sz="2800" dirty="0" err="1" smtClean="0">
                <a:latin typeface="Montserrat"/>
              </a:rPr>
              <a:t>Cerest</a:t>
            </a:r>
            <a:r>
              <a:rPr lang="pt-BR" sz="2800" dirty="0" smtClean="0">
                <a:latin typeface="Montserrat"/>
              </a:rPr>
              <a:t> como retaguarda técnica especializada e a atuação da ABS  como porta de entrada e coordenadora do cuidado. Também é preciso priorizar ações de saúde do trabalhador junto às populações de trabalhadores mais vulnerabilizadas, como é o caso dos(as) pescadores(as) artesanais.  </a:t>
            </a: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>
              <a:latin typeface="Montserrat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201528" y="2280604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22" name="TextBox 57"/>
          <p:cNvSpPr txBox="1"/>
          <p:nvPr/>
        </p:nvSpPr>
        <p:spPr>
          <a:xfrm>
            <a:off x="1364324" y="8531060"/>
            <a:ext cx="21674408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¹Centro de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Referência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 (CEREST-PE)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 </a:t>
            </a:r>
            <a:r>
              <a:rPr lang="en-US" sz="20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 (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SES-PE);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Gerência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Vigilância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(SES-PE);</a:t>
            </a:r>
          </a:p>
          <a:p>
            <a:pPr algn="ctr">
              <a:spcBef>
                <a:spcPct val="0"/>
              </a:spcBef>
            </a:pP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Diretoria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Geral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0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Apevisa</a:t>
            </a:r>
            <a:r>
              <a:rPr lang="en-US" sz="20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(SES-PE)</a:t>
            </a:r>
            <a:endParaRPr lang="en-US" sz="20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23" name="TextBox 58"/>
          <p:cNvSpPr txBox="1"/>
          <p:nvPr/>
        </p:nvSpPr>
        <p:spPr>
          <a:xfrm>
            <a:off x="11192276" y="31252069"/>
            <a:ext cx="11953328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24" name="TextBox 59"/>
          <p:cNvSpPr txBox="1"/>
          <p:nvPr/>
        </p:nvSpPr>
        <p:spPr>
          <a:xfrm>
            <a:off x="12488894" y="32371335"/>
            <a:ext cx="9433048" cy="19936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Lazarino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M. da S. A., Silva, T. L. e ., &amp; Dias, E. C.. (2019). Apoio matricial como estratégia para o fortalecimento da saúde do trabalhador na atenção básica. Revista Brasileira De Saúde Ocupacional, 44, e23. https://doi.org/10.1590/2317-6369000009318</a:t>
            </a: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628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leaodonorte</cp:lastModifiedBy>
  <cp:revision>26</cp:revision>
  <dcterms:created xsi:type="dcterms:W3CDTF">2025-09-30T13:28:19Z</dcterms:created>
  <dcterms:modified xsi:type="dcterms:W3CDTF">2025-11-03T13:05:05Z</dcterms:modified>
</cp:coreProperties>
</file>