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205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Compartilhar a experiência do teste da linguinha e da frenotomia lingual em 2023 e 2024.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154659"/>
            <a:ext cx="17754921" cy="2686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b="1" noProof="0" dirty="0">
                <a:solidFill>
                  <a:srgbClr val="0089CD"/>
                </a:solidFill>
                <a:latin typeface="Montserrat" panose="00000500000000000000" pitchFamily="2" charset="0"/>
              </a:rPr>
              <a:t>TESTE DA LINGUINHA: EFICIÊNCIA DA TRIAGEM NEONATAL UM RELATO DE EXPERIÊNCIA EM DORMENTES-PE</a:t>
            </a:r>
          </a:p>
          <a:p>
            <a:pPr algn="ctr">
              <a:lnSpc>
                <a:spcPct val="150000"/>
              </a:lnSpc>
            </a:pPr>
            <a:endParaRPr lang="pt-BR" sz="3200" b="1" noProof="0" dirty="0">
              <a:solidFill>
                <a:srgbClr val="0089CD"/>
              </a:solidFill>
              <a:latin typeface="Montserrat" panose="00000500000000000000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077769" y="6193285"/>
            <a:ext cx="13288338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3918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Iara de Souza Coelho¹*, Inácia Pereira Severo², Talita </a:t>
            </a:r>
            <a:r>
              <a:rPr lang="pt-BR" sz="2800" b="1" noProof="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Mirele</a:t>
            </a:r>
            <a:r>
              <a:rPr lang="pt-BR" sz="2800" b="1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Rodrigues³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7054973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² ³ Secretaria </a:t>
            </a:r>
            <a:r>
              <a:rPr lang="pt-BR" sz="2400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Saúde (SMS), Dormentes,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*iarasc14@hotmail.com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649042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1044279" y="17746689"/>
            <a:ext cx="9649072" cy="4144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Trata-se de um relato de experiência desenvolvido na Atenção Primária à Saúde de </a:t>
            </a:r>
            <a:r>
              <a:rPr lang="pt-BR" sz="2800" dirty="0" err="1">
                <a:latin typeface="Montserrat" panose="00000500000000000000" pitchFamily="2" charset="0"/>
              </a:rPr>
              <a:t>Dormentes-PE</a:t>
            </a:r>
            <a:r>
              <a:rPr lang="pt-BR" sz="2800" dirty="0">
                <a:latin typeface="Montserrat" panose="00000500000000000000" pitchFamily="2" charset="0"/>
              </a:rPr>
              <a:t>, durante os anos de 2023 e 2024, que descreve as vivências e os resultados da implementação da Triagem Neonatal Biológica (TNB) — com ênfase no teste da linguinha e na frenotomia lingual.</a:t>
            </a:r>
            <a:endParaRPr lang="pt-BR" sz="2800" noProof="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66661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25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700" dirty="0">
                <a:latin typeface="Montserrat" panose="00000500000000000000" pitchFamily="2" charset="0"/>
              </a:rPr>
              <a:t>O relato demonstra que a implantação da TNB completa — incluindo o teste da linguinha e a frenotomia lingual — fortalece a Atenção Primária e amplia o cuidado integral ao recém-nascido. A TNB efetiva requer integração, sensibilidade e ação oportuna, gerando ganhos ao desenvolvimento infantil e destacando que municípios de pequenos porte, como </a:t>
            </a:r>
            <a:r>
              <a:rPr lang="pt-BR" sz="2700" dirty="0" err="1">
                <a:latin typeface="Montserrat" panose="00000500000000000000" pitchFamily="2" charset="0"/>
              </a:rPr>
              <a:t>Dormentes-PE</a:t>
            </a:r>
            <a:r>
              <a:rPr lang="pt-BR" sz="2700" dirty="0">
                <a:latin typeface="Montserrat" panose="00000500000000000000" pitchFamily="2" charset="0"/>
              </a:rPr>
              <a:t>, alcançam bons resultados com gestão eficiente e integração entre níveis de atenção.</a:t>
            </a:r>
            <a:endParaRPr lang="pt-BR" sz="2700" noProof="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Narrar a implementação da Triagem Neonatal Biológica; 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Identificar alterações biológicas; 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Partilhar os benefícios do procedimento em tempo hábil.</a:t>
            </a:r>
            <a:endParaRPr lang="pt-BR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pt-BR" sz="2800" noProof="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lang="pt-BR" noProof="0"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1068" y="1649042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52" name="TextBox 16"/>
          <p:cNvSpPr txBox="1"/>
          <p:nvPr/>
        </p:nvSpPr>
        <p:spPr>
          <a:xfrm>
            <a:off x="12477785" y="17776207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Em 2023 e 2024, respectivamente, 10,1% e 5,6%, dos recém-nascidos foram submetidos à frenotomia, procedimento assistido integralmente e com qualificação dos profissionais odontológicos da atenção básica. O acompanhamento envolveu fonoaudióloga e especialistas em odontopediatria, demonstrando a eficácia da rede de saúde integralizada para o desenvolvimento infantil.</a:t>
            </a:r>
            <a:endParaRPr lang="pt-BR" sz="2800" noProof="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659412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noProof="0" dirty="0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715592"/>
            <a:ext cx="9649072" cy="6032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A frenotomia lingual precoce melhora o conforto e a eficácia na amamentação, favorecendo o aleitamento materno exclusivo conforme as recomendações do Ministério da Saúde. O procedimento promove uma recuperação quase indolor, melhora da fala, deglutição, mobilidade lingual e higiene bucal, contribuindo para o desenvolvimento integral da criança e qualidade de vida.</a:t>
            </a:r>
          </a:p>
          <a:p>
            <a:pPr algn="just"/>
            <a:br>
              <a:rPr lang="pt-BR" sz="2800" dirty="0">
                <a:latin typeface="Montserrat" panose="00000500000000000000" pitchFamily="2" charset="0"/>
              </a:rPr>
            </a:br>
            <a:endParaRPr lang="pt-BR" sz="2800" noProof="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000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572" b="1" noProof="0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5077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DATASUS. SISTEMA NACIONAL DE NASCIDOS VIVOS- SINASC, base local. IBGE- INSTITUTO BRASILEIRO DE GEOGRAFIA E ESTATÍSTICA- Censo Brasileiro de 2022. Disponível em:&lt; https://www.ibge.gov.br/cidades-e estados/</a:t>
            </a:r>
            <a:r>
              <a:rPr lang="pt-BR" sz="2400" dirty="0" err="1">
                <a:latin typeface="Montserrat" panose="00000500000000000000" pitchFamily="2" charset="0"/>
              </a:rPr>
              <a:t>pe</a:t>
            </a:r>
            <a:r>
              <a:rPr lang="pt-BR" sz="2400" dirty="0">
                <a:latin typeface="Montserrat" panose="00000500000000000000" pitchFamily="2" charset="0"/>
              </a:rPr>
              <a:t>/dormentes.html&gt;. Acessado em 01 de Mar.de 2024.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noProof="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GOMES, M. C. Teste da Linguinha e sua Importância no Diagnóstico e Tratamento da Anquiloglossia. Faculdade Sete Lagoas, São Paulo. 2021.</a:t>
            </a:r>
            <a:endParaRPr lang="pt-BR" sz="2400" noProof="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4564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MINISTÉRIO DA SAÚDE. Programa Nacional de Triagem Neonatal. Disponível em: &lt; https://www.gov.br/</a:t>
            </a:r>
            <a:r>
              <a:rPr lang="pt-BR" sz="2400" dirty="0" err="1">
                <a:latin typeface="Montserrat" panose="00000500000000000000" pitchFamily="2" charset="0"/>
              </a:rPr>
              <a:t>saude</a:t>
            </a:r>
            <a:r>
              <a:rPr lang="pt-BR" sz="2400" dirty="0">
                <a:latin typeface="Montserrat" panose="00000500000000000000" pitchFamily="2" charset="0"/>
              </a:rPr>
              <a:t>/</a:t>
            </a:r>
            <a:r>
              <a:rPr lang="pt-BR" sz="2400" dirty="0" err="1">
                <a:latin typeface="Montserrat" panose="00000500000000000000" pitchFamily="2" charset="0"/>
              </a:rPr>
              <a:t>pt-br</a:t>
            </a:r>
            <a:r>
              <a:rPr lang="pt-BR" sz="2400" dirty="0">
                <a:latin typeface="Montserrat" panose="00000500000000000000" pitchFamily="2" charset="0"/>
              </a:rPr>
              <a:t>/</a:t>
            </a:r>
            <a:r>
              <a:rPr lang="pt-BR" sz="2400" dirty="0" err="1">
                <a:latin typeface="Montserrat" panose="00000500000000000000" pitchFamily="2" charset="0"/>
              </a:rPr>
              <a:t>composicao</a:t>
            </a:r>
            <a:r>
              <a:rPr lang="pt-BR" sz="2400" dirty="0">
                <a:latin typeface="Montserrat" panose="00000500000000000000" pitchFamily="2" charset="0"/>
              </a:rPr>
              <a:t>/</a:t>
            </a:r>
            <a:r>
              <a:rPr lang="pt-BR" sz="2400" dirty="0" err="1">
                <a:latin typeface="Montserrat" panose="00000500000000000000" pitchFamily="2" charset="0"/>
              </a:rPr>
              <a:t>saes</a:t>
            </a:r>
            <a:r>
              <a:rPr lang="pt-BR" sz="2400" dirty="0">
                <a:latin typeface="Montserrat" panose="00000500000000000000" pitchFamily="2" charset="0"/>
              </a:rPr>
              <a:t>/sangue/</a:t>
            </a:r>
            <a:r>
              <a:rPr lang="pt-BR" sz="2400" dirty="0" err="1">
                <a:latin typeface="Montserrat" panose="00000500000000000000" pitchFamily="2" charset="0"/>
              </a:rPr>
              <a:t>pntn</a:t>
            </a:r>
            <a:r>
              <a:rPr lang="pt-BR" sz="2400" dirty="0">
                <a:latin typeface="Montserrat" panose="00000500000000000000" pitchFamily="2" charset="0"/>
              </a:rPr>
              <a:t>&gt;. Acessado em: 12 de Mar. de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noProof="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LLANOS-REDONDO, A., CONTRETERAS-SUÁREZ, K. S., AGUILLAR-CAÑAS, S. J. Avaliação do frênulo lingual em neonatos. Uma Revisão Sistemática. Rev. Investig. Inovação Cien. Saúde; v. 3, n. 1, pp. 87-89. 3 de agosto de 2021.</a:t>
            </a:r>
            <a:endParaRPr lang="pt-BR" sz="2400" noProof="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519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Iara Coelho</cp:lastModifiedBy>
  <cp:revision>12</cp:revision>
  <dcterms:created xsi:type="dcterms:W3CDTF">2025-09-30T13:28:19Z</dcterms:created>
  <dcterms:modified xsi:type="dcterms:W3CDTF">2025-11-11T01:47:54Z</dcterms:modified>
</cp:coreProperties>
</file>