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40325675" cx="23402925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701" orient="horz"/>
        <p:guide pos="737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4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755220" y="12527099"/>
            <a:ext cx="19892486" cy="8643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510439" y="22851216"/>
            <a:ext cx="16382048" cy="10305450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ctr">
              <a:spcBef>
                <a:spcPts val="2540"/>
              </a:spcBef>
              <a:spcAft>
                <a:spcPts val="0"/>
              </a:spcAft>
              <a:buClr>
                <a:srgbClr val="888888"/>
              </a:buClr>
              <a:buSzPts val="12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240"/>
              </a:spcBef>
              <a:spcAft>
                <a:spcPts val="0"/>
              </a:spcAft>
              <a:buClr>
                <a:srgbClr val="888888"/>
              </a:buClr>
              <a:buSzPts val="1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-1605079" y="12184552"/>
            <a:ext cx="26613082" cy="2106263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2396195" y="16185826"/>
            <a:ext cx="34407509" cy="5265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-8330146" y="11115192"/>
            <a:ext cx="34407509" cy="1540692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1848670" y="25912983"/>
            <a:ext cx="19892486" cy="8009127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Calibri"/>
              <a:buNone/>
              <a:defRPr b="1" sz="15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848670" y="17091745"/>
            <a:ext cx="19892486" cy="8821238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 sz="8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1170146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11896487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1170146" y="9026606"/>
            <a:ext cx="10340356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1170146" y="12788467"/>
            <a:ext cx="10340356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11888362" y="9026606"/>
            <a:ext cx="10344418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11888362" y="12788467"/>
            <a:ext cx="10344418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1170148" y="1605559"/>
            <a:ext cx="7699401" cy="683296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9149894" y="1605562"/>
            <a:ext cx="13082885" cy="3441684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Char char="•"/>
              <a:defRPr sz="12700"/>
            </a:lvl1pPr>
            <a:lvl2pPr indent="-939800" lvl="1" marL="9144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–"/>
              <a:defRPr sz="11200"/>
            </a:lvl2pPr>
            <a:lvl3pPr indent="-838200" lvl="2" marL="1371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indent="-73660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4pPr>
            <a:lvl5pPr indent="-73660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»"/>
              <a:defRPr sz="8000"/>
            </a:lvl5pPr>
            <a:lvl6pPr indent="-736600" lvl="5" marL="27432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6pPr>
            <a:lvl7pPr indent="-736600" lvl="6" marL="3200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7pPr>
            <a:lvl8pPr indent="-736600" lvl="7" marL="3657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8pPr>
            <a:lvl9pPr indent="-736600" lvl="8" marL="411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1170148" y="8438524"/>
            <a:ext cx="7699401" cy="27583885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87137" y="28227972"/>
            <a:ext cx="14041755" cy="333247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4587137" y="3603174"/>
            <a:ext cx="14041755" cy="2419540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7137" y="31560444"/>
            <a:ext cx="14041755" cy="473266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 b="0" i="0" sz="1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marR="0" rtl="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Font typeface="Arial"/>
              <a:buChar char="•"/>
              <a:defRPr b="0" i="0" sz="1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39800" lvl="1" marL="914400" marR="0" rtl="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–"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38200" lvl="2" marL="13716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6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–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36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»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36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6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36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6600" lvl="8" marL="4114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rao656402\Desktop\banner.png"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41" y="4763"/>
            <a:ext cx="23399643" cy="40316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1367092" y="9968041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86" name="Google Shape;86;p13"/>
          <p:cNvSpPr txBox="1"/>
          <p:nvPr/>
        </p:nvSpPr>
        <p:spPr>
          <a:xfrm>
            <a:off x="1367098" y="11267372"/>
            <a:ext cx="964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Atuação da Coordenação Estadual de Saúde Bucal nos colegiados regionais para fortalecer a gestão e o alinhamento técnico entre níveis de atenção.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367092" y="10154350"/>
            <a:ext cx="948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 DA EXPERIÊNCIA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116275" y="4655050"/>
            <a:ext cx="209547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0089CD"/>
                </a:solidFill>
                <a:latin typeface="Montserrat"/>
                <a:ea typeface="Montserrat"/>
                <a:cs typeface="Montserrat"/>
                <a:sym typeface="Montserrat"/>
              </a:rPr>
              <a:t>COLEGIADOS REGIONAIS DE SAÚDE BUCAL: ESPAÇO DE GESTÃO PARTICIPATIVA E INTEGRAÇÃO DAS AÇÕES NO TERRITÓRIO</a:t>
            </a:r>
            <a:endParaRPr sz="700"/>
          </a:p>
        </p:txBody>
      </p:sp>
      <p:sp>
        <p:nvSpPr>
          <p:cNvPr id="89" name="Google Shape;89;p13"/>
          <p:cNvSpPr txBox="1"/>
          <p:nvPr/>
        </p:nvSpPr>
        <p:spPr>
          <a:xfrm>
            <a:off x="1222425" y="6423950"/>
            <a:ext cx="206040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18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Rayssa Maria da Silva Lima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¹*, 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Pedro Jorge da Silva Matos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², 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Mariana Alves Lemos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³, 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Laís de Sá Menenzes⁴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756246" y="7547578"/>
            <a:ext cx="216744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¹Secretaria de Saúde de Pernambuco (SES-PE), Recife, Pernamb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uco. ²</a:t>
            </a: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Secretaria de Saúde de Pernambuco (SES-PE), Recife, Pernambuco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³</a:t>
            </a: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Secretaria de Saúde de Pernambuco (SES-PE), Recife, Pernambuco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⁴</a:t>
            </a: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Secretaria de Saúde de Pernambuco (SES-PE), Recife, Pernambuco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*Autor correspondente: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 rayssalimaodontologia@gmail.com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1351326" y="13872466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2" name="Google Shape;92;p13"/>
          <p:cNvSpPr txBox="1"/>
          <p:nvPr/>
        </p:nvSpPr>
        <p:spPr>
          <a:xfrm>
            <a:off x="1351327" y="15349267"/>
            <a:ext cx="9649200" cy="80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 experiência partiu de um diagnóstico situacional junto às 12 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Gerências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 Regionais de Saúde (GERES) de Pernambuco para identificar o estágio de implantação dos colegiados de saúde bucal. A partir disso, elaborou-se um cronograma de visitas e participação técnica da Coordenação Estadual, contemplando, em média, duas regionais por mês. As reuniões abordaram financiamento, fluxos assistenciais, indicadores e boas práticas, visando consolidar a rede e apoiar a gestão local.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351326" y="14058775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1279318" y="23854087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5" name="Google Shape;95;p13"/>
          <p:cNvSpPr txBox="1"/>
          <p:nvPr/>
        </p:nvSpPr>
        <p:spPr>
          <a:xfrm>
            <a:off x="1243482" y="25378836"/>
            <a:ext cx="9649200" cy="10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 atuação nos colegiados evidenciou que a aproximação entre o nível estadual e os municípios amplia a capacidade de resposta das regiões. O processo favoreceu a troca horizontal de experiências e a reflexão sobre a gestão descentralizada. Entre os desafios, destacaram-se a necessidade de institucionalizar os colegiados e de manter a participação regular dos municípios. No mais, a experiência reforça que a regionalização nos espaços de gestão do SUS funciona como processos políticos, organizados para buscar respostas regionais a problemas de saúde, territorialmente contex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tualizados (Ribeiro, 2015).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279318" y="24040396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12493550" y="9993680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8" name="Google Shape;98;p13"/>
          <p:cNvSpPr txBox="1"/>
          <p:nvPr/>
        </p:nvSpPr>
        <p:spPr>
          <a:xfrm>
            <a:off x="12493551" y="11306049"/>
            <a:ext cx="9649200" cy="4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Fortalecer a gestão participativa e o planejamento regional da saúde bucal, promovendo o diálogo entre municípios e a Secretaria Estadual de Saúde para aprimorar a organização da rede, a integração das ações e a equidade no acesso aos serviços odontológicos.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12493550" y="10179989"/>
            <a:ext cx="948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12477784" y="16214184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1" name="Google Shape;101;p13"/>
          <p:cNvSpPr txBox="1"/>
          <p:nvPr/>
        </p:nvSpPr>
        <p:spPr>
          <a:xfrm>
            <a:off x="12477785" y="17600748"/>
            <a:ext cx="9649200" cy="71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O processo resultou na consolidação dos colegiados como instâncias de planejamento e gestão compartilhada. Observou-se maior integração entre as coordenações municipais, fortalecimento do papel técnico dos gestores locais e aprimoramento da comunicação entre os níveis de atenção. A ação também estimulou a criação de colegiados onde não existiam, favorecendo a regionalização da política de saúde bucal.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12477784" y="16400493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12405776" y="25012893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4" name="Google Shape;104;p13"/>
          <p:cNvSpPr txBox="1"/>
          <p:nvPr/>
        </p:nvSpPr>
        <p:spPr>
          <a:xfrm>
            <a:off x="12405777" y="26393621"/>
            <a:ext cx="9649200" cy="6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 inserção da Coordenação Estadual de Saúde Bucal nos colegiados regionais demonstrou ser uma estratégia eficaz para qualificar a gestão e fortalecer a Rede de Atenção. Recomenda-se a continuidade da agenda regional, a ampliação das discussões e a incorporação dos colegiados como espaços permanentes de planejamento e governança compartilhada no SUS.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12405776" y="25199202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12405946" y="33116570"/>
            <a:ext cx="97212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72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Referências</a:t>
            </a:r>
            <a:endParaRPr b="1" i="0" sz="4572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2369950" y="33715848"/>
            <a:ext cx="9649200" cy="22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RIBEIRO, P. T. Perspectiva territorial, regionalização e redes: uma abordagem à política de saúde da República Federativa do Brasil. Saúde e Sociedade, v. 24, p. 403-412, 2015.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