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08274" y="11009907"/>
            <a:ext cx="9649072" cy="20390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/>
              <a:t>Atenção primária </a:t>
            </a:r>
            <a:r>
              <a:rPr lang="pt-BR" sz="2800" dirty="0" smtClean="0"/>
              <a:t>à </a:t>
            </a:r>
            <a:r>
              <a:rPr lang="pt-BR" sz="2800" dirty="0"/>
              <a:t>saúde e assistência obstétrica hospitalar do Hospital Geral do município de </a:t>
            </a:r>
            <a:r>
              <a:rPr lang="pt-BR" sz="2800" dirty="0" smtClean="0"/>
              <a:t>Serrita, localizado no Sertão de Pernambuco.</a:t>
            </a:r>
            <a:endParaRPr sz="28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 smtClean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OBJETO DA </a:t>
            </a: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364814" y="4424578"/>
            <a:ext cx="19586176" cy="16158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00" b="1" dirty="0" smtClean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GESTAR SERRITA: PROJETO DE EDUCAÇÃO EM SAÚDE COM GESTANTES PARA FORTALECIMENTO DA ASSISTÊNCIA DO PRÉ-NATAL AO PUERPÉRIO.</a:t>
            </a:r>
            <a:endParaRPr lang="en-US" sz="35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468214" y="6292445"/>
            <a:ext cx="22250472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Roseane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Leite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Lopes Filgueira¹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*,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Marta Maria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Nunes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Angelim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Cristiane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Freitas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Sampaio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Peixoto³,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Cleide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Mirian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Gueiros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Lucena³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6" y="7551382"/>
            <a:ext cx="21674408" cy="1962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¹Mestranda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Enfermagem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pela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Universidade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Pernambuco (UPE) 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Enfermeira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Obstetra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Municipal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Serrita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²Gestora 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Serrita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Pernambuco. ³Coordenadora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Serrita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</a:t>
            </a:r>
            <a:endParaRPr lang="en-US" sz="2400" dirty="0" smtClean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roseanelopes01@gmail.com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15920" y="1305003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972271" y="14136762"/>
            <a:ext cx="9649072" cy="7758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 smtClean="0"/>
              <a:t>Diante da </a:t>
            </a:r>
            <a:r>
              <a:rPr lang="pt-BR" sz="2800" dirty="0"/>
              <a:t>necessidade de apoio </a:t>
            </a:r>
            <a:r>
              <a:rPr lang="pt-BR" sz="2800" dirty="0" smtClean="0"/>
              <a:t>à </a:t>
            </a:r>
            <a:r>
              <a:rPr lang="pt-BR" sz="2800" dirty="0"/>
              <a:t>gestante no ciclo gravídico e puerperal, foi desenvolvido um projeto de grupos de gestantes, que envolveu Atenção Primária </a:t>
            </a:r>
            <a:r>
              <a:rPr lang="pt-BR" sz="2800" dirty="0" smtClean="0"/>
              <a:t>à </a:t>
            </a:r>
            <a:r>
              <a:rPr lang="pt-BR" sz="2800" dirty="0"/>
              <a:t>Saúde e Assistência Obstétrica hospitalar, intitulado </a:t>
            </a:r>
            <a:r>
              <a:rPr lang="pt-BR" sz="2800" dirty="0" smtClean="0"/>
              <a:t>“Gestar Serrita”. Os grupos foram conduzidos de março a setembro de 2025 e segue desde então com programação mensal, buscando minimizar </a:t>
            </a:r>
            <a:r>
              <a:rPr lang="pt-BR" sz="2800" dirty="0"/>
              <a:t>os anseios das gestantes e seus </a:t>
            </a:r>
            <a:r>
              <a:rPr lang="pt-BR" sz="2800" dirty="0" smtClean="0"/>
              <a:t>acompanhantes através de orientações de enfermeiras do pré-natal </a:t>
            </a:r>
            <a:r>
              <a:rPr lang="pt-BR" sz="2800" dirty="0"/>
              <a:t>e enfermeiras obstétricas do hospital geral do </a:t>
            </a:r>
            <a:r>
              <a:rPr lang="pt-BR" sz="2800" dirty="0" smtClean="0"/>
              <a:t>município; Fortalecendo </a:t>
            </a:r>
            <a:r>
              <a:rPr lang="pt-BR" sz="2800" dirty="0"/>
              <a:t>a vinculação da gestante garantida pela </a:t>
            </a:r>
            <a:r>
              <a:rPr lang="pt-BR" sz="2800" dirty="0" smtClean="0"/>
              <a:t>legislação, com orientações sobre parto, amamentação, cuidados com o bebê e planejamento reprodutivo.</a:t>
            </a: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872142" y="1306931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53242" y="2227275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271" y="23454902"/>
            <a:ext cx="9649072" cy="63478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A jornada da gestante é multidimensional e influenciada por diversos </a:t>
            </a:r>
            <a:r>
              <a:rPr lang="pt-BR" sz="2800" dirty="0" smtClean="0"/>
              <a:t>aspectos (</a:t>
            </a:r>
            <a:r>
              <a:rPr lang="pt-BR" sz="2800" dirty="0" err="1" smtClean="0"/>
              <a:t>Backes</a:t>
            </a:r>
            <a:r>
              <a:rPr lang="pt-BR" sz="2800" dirty="0"/>
              <a:t> </a:t>
            </a:r>
            <a:r>
              <a:rPr lang="pt-BR" sz="2800" dirty="0" smtClean="0"/>
              <a:t>et al, 2025). </a:t>
            </a:r>
            <a:r>
              <a:rPr lang="pt-BR" sz="2800" dirty="0"/>
              <a:t>Por isso, oferecer grupos com participação dos atores que podem estar no cuidado materno infantil da rede, é uma oportunidade para promover saúde e </a:t>
            </a:r>
            <a:r>
              <a:rPr lang="pt-BR" sz="2800" dirty="0" smtClean="0"/>
              <a:t>integralidade (Santos et al, 2022). </a:t>
            </a:r>
            <a:r>
              <a:rPr lang="pt-BR" sz="2800" dirty="0"/>
              <a:t>Na continuidade do projeto, uma das possíveis estratégias para aumentar a </a:t>
            </a:r>
            <a:r>
              <a:rPr lang="pt-BR" sz="2800" dirty="0" smtClean="0"/>
              <a:t>adesão, </a:t>
            </a:r>
            <a:r>
              <a:rPr lang="pt-BR" sz="2800" dirty="0"/>
              <a:t>é promover </a:t>
            </a:r>
            <a:r>
              <a:rPr lang="pt-BR" sz="2800" dirty="0" smtClean="0"/>
              <a:t>grupos </a:t>
            </a:r>
            <a:r>
              <a:rPr lang="pt-BR" sz="2800" dirty="0"/>
              <a:t>nas localidades mais distantes, considerando a amplitude do território e desenvolver a </a:t>
            </a:r>
            <a:r>
              <a:rPr lang="pt-BR" sz="2800" dirty="0" err="1"/>
              <a:t>intersetorialidade</a:t>
            </a:r>
            <a:r>
              <a:rPr lang="pt-BR" sz="2800" dirty="0"/>
              <a:t> como estratégia de </a:t>
            </a:r>
            <a:r>
              <a:rPr lang="pt-BR" sz="2800" dirty="0" smtClean="0"/>
              <a:t>enfrentamento.</a:t>
            </a: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17346" y="224179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620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Fortalecer a rede de atenção materna infantil, com foco na gestação, parto e pós-parto, no município de </a:t>
            </a:r>
            <a:r>
              <a:rPr lang="pt-BR" sz="2800" dirty="0" err="1"/>
              <a:t>Serrita</a:t>
            </a:r>
            <a:r>
              <a:rPr lang="pt-BR" sz="2800" dirty="0"/>
              <a:t>-PE, através da realização de atividades de educação em saúde materna infantil, com grupos de gestantes nas Unidades Básicas de </a:t>
            </a:r>
            <a:r>
              <a:rPr lang="pt-BR" sz="2800" dirty="0" smtClean="0"/>
              <a:t>Saúde</a:t>
            </a:r>
            <a:r>
              <a:rPr lang="pt-BR" sz="2800" dirty="0"/>
              <a:t> </a:t>
            </a:r>
            <a:r>
              <a:rPr lang="pt-BR" sz="2800" dirty="0" smtClean="0"/>
              <a:t>e incentivar o parto normal como uma estratégia de melhoria dos índices da regional, que tem elevada taxa de partos cirúrgicos.</a:t>
            </a: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624656" y="993570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1068" y="1535246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02988" y="16459199"/>
            <a:ext cx="9649072" cy="5642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Destaca-se </a:t>
            </a:r>
            <a:r>
              <a:rPr lang="pt-BR" sz="2800" dirty="0" smtClean="0"/>
              <a:t>aumento da assiduidade ao </a:t>
            </a:r>
            <a:r>
              <a:rPr lang="pt-BR" sz="2800" dirty="0"/>
              <a:t>pré-natal e puericultura, fortalecimento do vínculo com as equipes, redução dos relatos de medo do </a:t>
            </a:r>
            <a:r>
              <a:rPr lang="pt-BR" sz="2800" dirty="0" smtClean="0"/>
              <a:t>parto, aumento </a:t>
            </a:r>
            <a:r>
              <a:rPr lang="pt-BR" sz="2800" dirty="0"/>
              <a:t>do número de partos normais assistidos no hospital geral municipal e redução </a:t>
            </a:r>
            <a:r>
              <a:rPr lang="pt-BR" sz="2800" dirty="0" smtClean="0"/>
              <a:t>de </a:t>
            </a:r>
            <a:r>
              <a:rPr lang="pt-BR" sz="2800" dirty="0"/>
              <a:t>transferências a serviços de </a:t>
            </a:r>
            <a:r>
              <a:rPr lang="pt-BR" sz="2800" dirty="0" smtClean="0"/>
              <a:t>referência.  Ademais, o fortalecimento dos vínculos construídos nos grupos, otimizou a confiança nos profissionais de forma que as puérperas demostraram maior interesse em participar do planejamento reprodutivo do município.</a:t>
            </a: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14570" y="15407619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384266" y="2228047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84266" y="23485527"/>
            <a:ext cx="9649072" cy="7053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/>
              <a:t>O </a:t>
            </a:r>
            <a:r>
              <a:rPr lang="pt-BR" sz="2800" dirty="0" smtClean="0"/>
              <a:t>“Gestar Serrita” </a:t>
            </a:r>
            <a:r>
              <a:rPr lang="pt-BR" sz="2800" dirty="0"/>
              <a:t>trouxe melhores indicadores, sugerindo o fortalecimento da rede materno-infantil através da Educação em Saúde desenvolvida pela Atenção Primária e Atenção hospitalar</a:t>
            </a:r>
            <a:r>
              <a:rPr lang="pt-BR" sz="2800" dirty="0" smtClean="0"/>
              <a:t>. A recomendação da oferta destas atividades educativas, já existe deste as primeiras políticas públicas na área (Brasil 2012),  mas ainda é comum haver entraves para sua implantação em muitos locais do país. Espera-se </a:t>
            </a:r>
            <a:r>
              <a:rPr lang="pt-BR" sz="2800" dirty="0"/>
              <a:t>que na continuidade do </a:t>
            </a:r>
            <a:r>
              <a:rPr lang="pt-BR" sz="2800" dirty="0" smtClean="0"/>
              <a:t>“Gestar Serrita”, </a:t>
            </a:r>
            <a:r>
              <a:rPr lang="pt-BR" sz="2800" dirty="0"/>
              <a:t>mais profissionais estejam engajados, para torná-lo multiprofissional e capaz de sanar outras lacunas presentes no cuidado a </a:t>
            </a:r>
            <a:r>
              <a:rPr lang="pt-BR" sz="2800" dirty="0" smtClean="0"/>
              <a:t>gestante</a:t>
            </a:r>
            <a:r>
              <a:rPr lang="pt-BR" sz="2800" dirty="0"/>
              <a:t>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248370" y="2239546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284638" y="30761751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162227"/>
            <a:ext cx="9433048" cy="41036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BACKES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D.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S.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; MORAIS,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.; ROSA, C. B.; HAEFFNER, L. S. B.;  GALVÃO, D. M. P. G.; PEREIRA, A. D. A.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Assistência à mulher no ciclo gravídico-puerperal na perspectiva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</a:t>
            </a:r>
            <a:r>
              <a:rPr lang="pt-BR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profissionais de saúde à luz do pensamento da </a:t>
            </a:r>
            <a:r>
              <a:rPr lang="pt-BR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complexidade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Revista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Latino-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Ameriana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Enfermagem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33, e-4458, 2025.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BRASIL.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pré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baixo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risco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Brasília: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Ministério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2012.</a:t>
            </a:r>
            <a:endParaRPr lang="en-US" sz="24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116165"/>
            <a:ext cx="9721080" cy="1993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SANTOS,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A. M.; LIMA, L. V.; CAVALCANTE J. R. C.; AMARAL,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relevância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grupo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gestantes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Atenção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Primária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à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uma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revisão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literature.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Revista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Eletrônica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Acervo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Enfermagem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17, p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 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1-6, 2022.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2019</TotalTime>
  <Words>716</Words>
  <Application>Microsoft Office PowerPoint</Application>
  <PresentationFormat>Personalizar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League Spartan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Roseane Lopes</cp:lastModifiedBy>
  <cp:revision>27</cp:revision>
  <dcterms:created xsi:type="dcterms:W3CDTF">2025-09-30T13:28:19Z</dcterms:created>
  <dcterms:modified xsi:type="dcterms:W3CDTF">2025-11-05T02:08:02Z</dcterms:modified>
</cp:coreProperties>
</file>