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88163" cy="100203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55" d="100"/>
          <a:sy n="55" d="100"/>
        </p:scale>
        <p:origin x="804" y="-8988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11305853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2529990"/>
            <a:ext cx="9649072" cy="28694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 objetivo central foi Resgatar Saberes Milenares das Plantas Medicinais com o objetivo de fortalecer a conexão entre saúde mental e o ambiente.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11377862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16286" y="4537101"/>
            <a:ext cx="20995281" cy="35989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54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SABERES VIVOS – RESGATANDO OS SABERES MILENARES DAS PLANTAS MEDICINAIS PARA FORTALECER A CONEXÃO ENTRE SAÚDE MENTAL E O AMBIENTE.</a:t>
            </a:r>
          </a:p>
        </p:txBody>
      </p:sp>
      <p:sp>
        <p:nvSpPr>
          <p:cNvPr id="11" name="TextBox 56"/>
          <p:cNvSpPr txBox="1"/>
          <p:nvPr/>
        </p:nvSpPr>
        <p:spPr>
          <a:xfrm>
            <a:off x="6144472" y="8780517"/>
            <a:ext cx="10938907" cy="6531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Luciana Silva de Albuquerque¹*, Viviane Nunes Dias²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704116" y="9293174"/>
            <a:ext cx="21674408" cy="12205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Paulista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 ²Secretaria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Paulista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Pernambuco.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*Luciana Silva de Albuquerque: draluciana.oficiall@gmail.com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1044278" y="18002597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9226734"/>
            <a:ext cx="9649072" cy="767094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 Seminário foi realizado pela coordenação de Práticas Integrativas e Complementares em Saúde. O público alvo foram pacientes idosos do Projeto Chá Terapia e Profissionais da saúde. A programação contou com quatro palestras: Plantas Medicinais em Áreas Urbanas: Cultivo e Manejo, Nutrição e Fitoterapia, Plantas Medicinais e Saberes Milenares e 'Prevenção ao Suicídio: o escutar como caminho'. No período da tarde foi ofertado um Spa Corporativo para que eles pudessem ser cuidados através das PICS.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044278" y="1807460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971796" y="2742115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988510" y="28376141"/>
            <a:ext cx="9649072" cy="62603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 realização do Seminário permitiu observar o quanto os usuários necessitam de eventos que promovam a Educação em Saúde de uma maneira mais acolhedora, pois é través do acolhimento que criamos vínculo e a prática do cuidado entre profissional e usuário, ou seja, o cuidado em saúde mental não é algo para além do trabalho cotidiano, as intervenções devem ser concebidas na realidade do dia a dia, mediante cultura local com suas singularidades.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20" name="TextBox 17"/>
          <p:cNvSpPr txBox="1"/>
          <p:nvPr/>
        </p:nvSpPr>
        <p:spPr>
          <a:xfrm>
            <a:off x="835900" y="27483450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113314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2555629"/>
            <a:ext cx="9649072" cy="48496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O seminário teve como objetivo promover a valorização dos saberes tradicionais e científicos sobre o uso das plantas medicinais, destacando sua contribuição para o bem-estar, o equilíbrio emocional e a promoção da saúde integral, como preconiza a Política Nacional de Plantas Medicinais e Fitoterápicos.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0" name="TextBox 17"/>
          <p:cNvSpPr txBox="1"/>
          <p:nvPr/>
        </p:nvSpPr>
        <p:spPr>
          <a:xfrm>
            <a:off x="12493550" y="11403501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77784" y="1802823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9252373"/>
            <a:ext cx="9649072" cy="42800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Houve um grande interesse do público e interação com o mesmo com os temas abordados. O que comprova sobre a importância de ofertarmos no SUS eventos relacionados a formas naturais de cuidado com a saúde de forma natural e complementar.</a:t>
            </a:r>
            <a:endParaRPr lang="en-US" sz="2800" dirty="0">
              <a:solidFill>
                <a:srgbClr val="000000"/>
              </a:solidFill>
              <a:latin typeface="Montserrat" panose="00000500000000000000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8100245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776" y="27423374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405777" y="28575502"/>
            <a:ext cx="9649072" cy="41443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6"/>
              </a:lnSpc>
            </a:pPr>
            <a:r>
              <a:rPr lang="pt-BR" sz="2800" dirty="0">
                <a:latin typeface="Montserrat" panose="00000500000000000000" pitchFamily="2" charset="0"/>
              </a:rPr>
              <a:t>Através do Seminário concluímos que é indispensável fortalecermos a rede sobre a importância de ações e formação profissional voltadas para o uso de Plantas Medicinais de forma consciente para uma melhor qualidade de vida da população. Com o objetivo de desenvolver uma saúde mais preventiva e integral.</a:t>
            </a:r>
            <a:endParaRPr sz="2800" dirty="0">
              <a:latin typeface="Montserrat" panose="00000500000000000000" pitchFamily="2" charset="0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05776" y="27495383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  <p:sp>
        <p:nvSpPr>
          <p:cNvPr id="2" name="TextBox 58">
            <a:extLst>
              <a:ext uri="{FF2B5EF4-FFF2-40B4-BE49-F238E27FC236}">
                <a16:creationId xmlns:a16="http://schemas.microsoft.com/office/drawing/2014/main" id="{090DAB71-66A6-93C7-C13D-F616ACE18D7E}"/>
              </a:ext>
            </a:extLst>
          </p:cNvPr>
          <p:cNvSpPr txBox="1"/>
          <p:nvPr/>
        </p:nvSpPr>
        <p:spPr>
          <a:xfrm>
            <a:off x="4125874" y="34852469"/>
            <a:ext cx="14830893" cy="778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572" b="1" dirty="0" err="1">
                <a:solidFill>
                  <a:srgbClr val="000000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Referências</a:t>
            </a:r>
            <a:endParaRPr lang="en-US" sz="4572" b="1" dirty="0">
              <a:solidFill>
                <a:srgbClr val="000000"/>
              </a:solidFill>
              <a:latin typeface="Montserrat" pitchFamily="2" charset="0"/>
              <a:ea typeface="League Spartan"/>
              <a:cs typeface="League Spartan"/>
              <a:sym typeface="League Spartan"/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1F9E44C3-B692-AA67-6E28-90F922618A6B}"/>
              </a:ext>
            </a:extLst>
          </p:cNvPr>
          <p:cNvSpPr txBox="1"/>
          <p:nvPr/>
        </p:nvSpPr>
        <p:spPr>
          <a:xfrm>
            <a:off x="966414" y="35937743"/>
            <a:ext cx="9577538" cy="15790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ts val="4023"/>
              </a:lnSpc>
              <a:spcBef>
                <a:spcPct val="0"/>
              </a:spcBef>
            </a:pPr>
            <a:r>
              <a:rPr lang="pt-BR" sz="2400" dirty="0">
                <a:latin typeface="Montserrat" panose="00000500000000000000" pitchFamily="2" charset="0"/>
                <a:ea typeface="MS Gothic" panose="020B0609070205080204" pitchFamily="49" charset="-128"/>
                <a:cs typeface="Microsoft Tai Le" panose="020B0502040204020203" pitchFamily="34" charset="0"/>
              </a:rPr>
              <a:t>BRASIL. Ministério da Saúde. Decreto nº 5.813, de 22 de junho de 2006. Aprova a Política Nacional de Plantas Medicinais e Fitoterápicos e dá outras providências.</a:t>
            </a:r>
            <a:endParaRPr lang="en-US" sz="2400" dirty="0">
              <a:solidFill>
                <a:srgbClr val="000000"/>
              </a:solidFill>
              <a:latin typeface="Montserrat" panose="00000500000000000000" pitchFamily="2" charset="0"/>
              <a:ea typeface="MS Gothic" panose="020B0609070205080204" pitchFamily="49" charset="-128"/>
              <a:cs typeface="Microsoft Tai Le" panose="020B0502040204020203" pitchFamily="34" charset="0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436</Words>
  <Application>Microsoft Office PowerPoint</Application>
  <PresentationFormat>Personalizar</PresentationFormat>
  <Paragraphs>18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Montserrat</vt:lpstr>
      <vt:lpstr>Open Sans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Luciana Silva de albuquerque</cp:lastModifiedBy>
  <cp:revision>16</cp:revision>
  <cp:lastPrinted>2025-10-29T18:07:46Z</cp:lastPrinted>
  <dcterms:created xsi:type="dcterms:W3CDTF">2025-09-30T13:28:19Z</dcterms:created>
  <dcterms:modified xsi:type="dcterms:W3CDTF">2025-10-29T18:24:26Z</dcterms:modified>
</cp:coreProperties>
</file>