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30" d="100"/>
          <a:sy n="30" d="100"/>
        </p:scale>
        <p:origin x="2562" y="258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12515397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" name="TextBox 16"/>
          <p:cNvSpPr txBox="1"/>
          <p:nvPr/>
        </p:nvSpPr>
        <p:spPr>
          <a:xfrm>
            <a:off x="1060045" y="13739534"/>
            <a:ext cx="9649072" cy="33977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latin typeface="Montserrat" panose="00000500000000000000" pitchFamily="2" charset="0"/>
              </a:rPr>
              <a:t>Implantação de modelo inovador de gestão do cuidado ortopédico, articulando regulação, internamento hospitalar e atendimento ambulatorial.</a:t>
            </a:r>
            <a:endParaRPr lang="en-US" sz="2800" dirty="0">
              <a:solidFill>
                <a:srgbClr val="000000"/>
              </a:solidFill>
              <a:latin typeface="Montserrat" panose="00000500000000000000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5486"/>
              </a:lnSpc>
            </a:pPr>
            <a:endParaRPr lang="en-US" sz="2800" dirty="0">
              <a:solidFill>
                <a:srgbClr val="000000"/>
              </a:solidFill>
              <a:latin typeface="Montserrat" panose="00000500000000000000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12587406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1115262" y="5140455"/>
            <a:ext cx="21674407" cy="24929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t-BR" sz="5400" b="1" dirty="0">
                <a:solidFill>
                  <a:srgbClr val="0089CD"/>
                </a:solidFill>
                <a:latin typeface="Montserrat" panose="00000500000000000000" pitchFamily="2" charset="0"/>
              </a:rPr>
              <a:t>REESTRUTURAÇÃO DA LINHA DE CUIDADO EM ORTOPEDIA EM PERNAMBUCO: INTEGRAÇÃO ENTRE REGULAÇÃO, ATENÇÃO HOSPITALAR E REDE AMBULATORIAL ESTADUAL</a:t>
            </a:r>
            <a:endParaRPr lang="en-US" sz="5400" b="1" dirty="0">
              <a:solidFill>
                <a:srgbClr val="0089CD"/>
              </a:solidFill>
              <a:latin typeface="Montserrat" panose="00000500000000000000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1082708" y="8281517"/>
            <a:ext cx="21401905" cy="20156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Moara Maria Silva Cardozo</a:t>
            </a:r>
            <a:r>
              <a:rPr lang="en-US" sz="24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1</a:t>
            </a: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Larissa </a:t>
            </a:r>
            <a:r>
              <a:rPr lang="en-US" sz="24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Morélia</a:t>
            </a: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Sá Vieira Macêdo</a:t>
            </a:r>
            <a:r>
              <a:rPr lang="en-US" sz="24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1</a:t>
            </a: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Mariana Farias Gomes</a:t>
            </a:r>
            <a:r>
              <a:rPr lang="en-US" sz="24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1</a:t>
            </a: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Luana </a:t>
            </a:r>
            <a:r>
              <a:rPr lang="en-US" sz="24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Ketlen</a:t>
            </a: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Cavalcanti de Lima Felix</a:t>
            </a:r>
            <a:r>
              <a:rPr lang="en-US" sz="24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1</a:t>
            </a: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Carolina Fonseca Reis de Souza</a:t>
            </a:r>
            <a:r>
              <a:rPr lang="en-US" sz="24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1</a:t>
            </a: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Georgia Linhares </a:t>
            </a:r>
            <a:r>
              <a:rPr lang="en-US" sz="24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Petrola</a:t>
            </a: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Bastos</a:t>
            </a:r>
            <a:r>
              <a:rPr lang="en-US" sz="24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1</a:t>
            </a: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4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Glívia</a:t>
            </a: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Maria Barros Delmondes</a:t>
            </a:r>
            <a:r>
              <a:rPr lang="en-US" sz="24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1</a:t>
            </a: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Bruna Rafaela Dornelas de Andrade Lima Monteiro</a:t>
            </a:r>
            <a:r>
              <a:rPr lang="en-US" sz="24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1</a:t>
            </a: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Ricardo Lyra</a:t>
            </a:r>
            <a:r>
              <a:rPr lang="en-US" sz="24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1</a:t>
            </a:r>
            <a:endParaRPr lang="en-US" sz="24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973230" y="10526771"/>
            <a:ext cx="21674408" cy="12205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¹Secretaria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Pernambuco (SES-PE)</a:t>
            </a: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Autora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correspondente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moara.cardozo1@gmail.com</a:t>
            </a:r>
          </a:p>
        </p:txBody>
      </p:sp>
      <p:sp>
        <p:nvSpPr>
          <p:cNvPr id="15" name="Freeform 14"/>
          <p:cNvSpPr/>
          <p:nvPr/>
        </p:nvSpPr>
        <p:spPr>
          <a:xfrm>
            <a:off x="1044278" y="17842596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16" name="TextBox 16"/>
          <p:cNvSpPr txBox="1"/>
          <p:nvPr/>
        </p:nvSpPr>
        <p:spPr>
          <a:xfrm>
            <a:off x="1044279" y="18938701"/>
            <a:ext cx="9649072" cy="70367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latin typeface="Montserrat" panose="00000500000000000000" pitchFamily="2" charset="0"/>
              </a:rPr>
              <a:t>A Central de Regulação Hospitalar (CRH) iniciou a reestruturação da linha de cuidado em Ortopedia, integrando a regulação clínica de leitos com a atenção especializada ambulatorial. Médicos ortopedistas passaram a compor a bancada da regulação hospitalar, analisando a gravidade e o perfil assistencial para definir urgências, internações eletivas ou encaminhamentos ambulatoriais. A escala dos ortopedistas se dividia em turnos na regulação hospitalar e no atendimento ambulatorial no Hospital Geral de Areias.</a:t>
            </a:r>
            <a:endParaRPr sz="2800" dirty="0">
              <a:latin typeface="Montserrat" panose="00000500000000000000" pitchFamily="2" charset="0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1044278" y="17914605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72270" y="26071253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19" name="TextBox 16"/>
          <p:cNvSpPr txBox="1"/>
          <p:nvPr/>
        </p:nvSpPr>
        <p:spPr>
          <a:xfrm>
            <a:off x="972271" y="27419661"/>
            <a:ext cx="9649072" cy="574413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latin typeface="Montserrat" panose="00000500000000000000" pitchFamily="2" charset="0"/>
              </a:rPr>
              <a:t>A presença do ortopedista na regulação revelou-se estratégica para transformar a lógica de acesso, antes centrada apenas na vaga hospitalar, em um processo clínico de decisão compartilhada. Entre os desafios, destacam-se a sustentabilidade das escalas médicas e a incorporação definitiva do modelo à rotina da regulação estadual, com protocolos e responsabilidades compartilhadas que garantam sua perenidade e expansão para outras especialidades.</a:t>
            </a:r>
            <a:endParaRPr sz="2800" dirty="0">
              <a:latin typeface="Montserrat" panose="00000500000000000000" pitchFamily="2" charset="0"/>
            </a:endParaRPr>
          </a:p>
        </p:txBody>
      </p:sp>
      <p:sp>
        <p:nvSpPr>
          <p:cNvPr id="20" name="TextBox 17"/>
          <p:cNvSpPr txBox="1"/>
          <p:nvPr/>
        </p:nvSpPr>
        <p:spPr>
          <a:xfrm>
            <a:off x="972270" y="26143262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12541036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0" name="TextBox 17"/>
          <p:cNvSpPr txBox="1"/>
          <p:nvPr/>
        </p:nvSpPr>
        <p:spPr>
          <a:xfrm>
            <a:off x="12493550" y="12613045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77784" y="1781597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2" name="TextBox 16"/>
          <p:cNvSpPr txBox="1"/>
          <p:nvPr/>
        </p:nvSpPr>
        <p:spPr>
          <a:xfrm>
            <a:off x="12477785" y="18938701"/>
            <a:ext cx="9649072" cy="832946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latin typeface="Montserrat" panose="00000500000000000000" pitchFamily="2" charset="0"/>
              </a:rPr>
              <a:t>Evidencia-se avanços na qualificação da regulação e na articulação entre os níveis assistenciais através de modelo inovador que permite que o mesmo médico atue a nível de regulação hospitalar e atendimento ambulatorial, garantindo continuidade e integralidade do cuidado. Essa estratégia tem promovido maior precisão na definição de prioridades, melhor comunicação e redução de internações sem indicação cirúrgica imediata, fortalecendo a resolutividade e a integração entre gestão e prática clínica.</a:t>
            </a:r>
          </a:p>
          <a:p>
            <a:pPr algn="just">
              <a:lnSpc>
                <a:spcPct val="150000"/>
              </a:lnSpc>
            </a:pPr>
            <a:br>
              <a:rPr lang="pt-BR" sz="2800" dirty="0"/>
            </a:br>
            <a:endParaRPr sz="2800" dirty="0">
              <a:latin typeface="Montserrat" panose="00000500000000000000" pitchFamily="2" charset="0"/>
            </a:endParaRPr>
          </a:p>
        </p:txBody>
      </p:sp>
      <p:sp>
        <p:nvSpPr>
          <p:cNvPr id="53" name="TextBox 17"/>
          <p:cNvSpPr txBox="1"/>
          <p:nvPr/>
        </p:nvSpPr>
        <p:spPr>
          <a:xfrm>
            <a:off x="12477784" y="17887981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05776" y="2609689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5" name="TextBox 16"/>
          <p:cNvSpPr txBox="1"/>
          <p:nvPr/>
        </p:nvSpPr>
        <p:spPr>
          <a:xfrm>
            <a:off x="12405777" y="27445300"/>
            <a:ext cx="9649072" cy="63904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latin typeface="Montserrat" panose="00000500000000000000" pitchFamily="2" charset="0"/>
              </a:rPr>
              <a:t>A reestruturação da linha ortopédica consolida um modelo inovador de governança clínica e integração em rede, coerente com os Objetivos de Desenvolvimento Sustentável 3 (Saúde e Bem-Estar), 9 (Inovação e Infraestrutura) e 16 (Instituições Eficazes). O modelo é replicável em outras especialidades e territórios, por unir eficiência administrativa e cuidado centrado no paciente, fortalecendo a gestão pública em saúde e a equidade de acesso no SUS.</a:t>
            </a:r>
            <a:endParaRPr sz="2800" dirty="0">
              <a:latin typeface="Montserrat" panose="00000500000000000000" pitchFamily="2" charset="0"/>
            </a:endParaRPr>
          </a:p>
        </p:txBody>
      </p:sp>
      <p:sp>
        <p:nvSpPr>
          <p:cNvPr id="56" name="TextBox 17"/>
          <p:cNvSpPr txBox="1"/>
          <p:nvPr/>
        </p:nvSpPr>
        <p:spPr>
          <a:xfrm>
            <a:off x="12405776" y="26168901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7" name="TextBox 16">
            <a:extLst>
              <a:ext uri="{FF2B5EF4-FFF2-40B4-BE49-F238E27FC236}">
                <a16:creationId xmlns:a16="http://schemas.microsoft.com/office/drawing/2014/main" id="{B4331DD7-0401-132F-2D9C-103D929EEFC7}"/>
              </a:ext>
            </a:extLst>
          </p:cNvPr>
          <p:cNvSpPr txBox="1"/>
          <p:nvPr/>
        </p:nvSpPr>
        <p:spPr>
          <a:xfrm>
            <a:off x="12493550" y="13758684"/>
            <a:ext cx="9649072" cy="38051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latin typeface="Montserrat" panose="00000500000000000000" pitchFamily="2" charset="0"/>
              </a:rPr>
              <a:t>Reestruturar o fluxo assistencial da Ortopedia em Pernambuco, integrando regulação, internações hospitalares e rede ambulatorial. Busca-se reduzir a fragmentação do cuidado, otimizar recursos hospitalares e fortalecer a efetividade e a integralidade da Ortopedia no estado.</a:t>
            </a:r>
            <a:endParaRPr sz="2800" dirty="0">
              <a:latin typeface="Montserrat" panose="00000500000000000000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460</Words>
  <Application>Microsoft Office PowerPoint</Application>
  <PresentationFormat>Personalizar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Conceição Cardozo</cp:lastModifiedBy>
  <cp:revision>14</cp:revision>
  <dcterms:created xsi:type="dcterms:W3CDTF">2025-09-30T13:28:19Z</dcterms:created>
  <dcterms:modified xsi:type="dcterms:W3CDTF">2025-11-03T22:54:58Z</dcterms:modified>
</cp:coreProperties>
</file>