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 lvl="0">
      <a:defRPr lang="pt-BR"/>
    </a:defPPr>
    <a:lvl1pPr marL="0" lv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lvl="1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lvl="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lvl="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lvl="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lvl="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lvl="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lvl="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lvl="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474" y="-7188"/>
      </p:cViewPr>
      <p:guideLst>
        <p:guide orient="horz" pos="12701"/>
        <p:guide pos="73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13/11/2025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14561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0369750"/>
            <a:ext cx="9649072" cy="2031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Integrar a continuidade do cuidado e o fluxo de referência e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ontrarreferência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das crianças e adolescentes atípicas utilizando as ferramentas do e-SUS/AB.</a:t>
            </a:r>
            <a:endParaRPr lang="pt-BR"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217622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756246" y="4388356"/>
            <a:ext cx="21570868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Projeto - Integração entre Atenção Primária e Atenção Especializada: o Uso do e-SUS/AB como Estratégia no Fortalecimento das Linhas de Cuidado e no segmento assistencial das crianças e adolescentes atípicas do Centro de Atenção Multidisciplinar Terapêutico/CEMUTE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5545822" y="7057381"/>
            <a:ext cx="12311281" cy="613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Monica Patrícia de Lima Silva*</a:t>
            </a:r>
            <a:r>
              <a:rPr lang="pt-BR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Klebio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Fernandes Macedo *</a:t>
            </a:r>
            <a:r>
              <a:rPr lang="pt-BR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756246" y="7783773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Municipal de Saúde de Lagoa do Carro, Lagoa do Carro, Pernambuco.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correspondente: monicaplima2025@Hotmail.com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565201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950308" y="16570402"/>
            <a:ext cx="9721081" cy="7036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 panose="00000500000000000000" pitchFamily="2" charset="0"/>
              </a:rPr>
              <a:t>Diante da necessidade de regular e visualizar a fila de atendimentos voltados a Psicologia, a coordenação de sistemas de informação sinalizou que o PEC tinha essa ferramenta. O profissional médico das </a:t>
            </a:r>
            <a:r>
              <a:rPr lang="pt-BR" sz="2800" dirty="0" err="1">
                <a:latin typeface="Montserrat" panose="00000500000000000000" pitchFamily="2" charset="0"/>
              </a:rPr>
              <a:t>eSF</a:t>
            </a:r>
            <a:r>
              <a:rPr lang="pt-BR" sz="2800" dirty="0">
                <a:latin typeface="Montserrat" panose="00000500000000000000" pitchFamily="2" charset="0"/>
              </a:rPr>
              <a:t>, realizava o atendimento, quando necessário já encaminhava o usuário para a continuidade da assistência na rede especializada de apoio. O profissional da rede de apoio organizava a agenda, conforme a identificação registrada no prontuário do paciente, que continha as informações registradas pelas </a:t>
            </a:r>
            <a:r>
              <a:rPr lang="pt-BR" sz="2800" dirty="0" err="1">
                <a:latin typeface="Montserrat" panose="00000500000000000000" pitchFamily="2" charset="0"/>
              </a:rPr>
              <a:t>eSF</a:t>
            </a:r>
            <a:r>
              <a:rPr lang="pt-BR" sz="2800" dirty="0">
                <a:latin typeface="Montserrat" panose="00000500000000000000" pitchFamily="2" charset="0"/>
              </a:rPr>
              <a:t>.</a:t>
            </a:r>
            <a:endParaRPr lang="pt-BR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5724025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9174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4643877"/>
            <a:ext cx="9649072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experiência evidenciou que as ações compartilhadas refletem na qualidade da assistência, otimizamos recursos e equipamentos e ampliamos o cuidado. A assistência do usuário é garantida de forma integral quando as redes de serviços se conversam e buscam o mesmo objetivo.</a:t>
            </a:r>
          </a:p>
          <a:p>
            <a:pPr algn="just">
              <a:lnSpc>
                <a:spcPts val="5486"/>
              </a:lnSpc>
            </a:pP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63758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17125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293292" y="10225733"/>
            <a:ext cx="10137362" cy="5744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lvl="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Assegurar a continuidade do cuidado das crianças e adolescentes atípicas;</a:t>
            </a:r>
          </a:p>
          <a:p>
            <a:pPr marL="514350" lvl="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Estabelecer fluxos assistenciais com planejamentos terapêuticos focado na coordenação do cuidado e ordenamento das Redes de Atenção à Saúde;</a:t>
            </a:r>
          </a:p>
          <a:p>
            <a:pPr marL="514350" lvl="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Estimular a Referência e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Contrarreferência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e a troca de informações entre os profissionais da atenção primária e especializada para garantir a continuidade do cuidado. </a:t>
            </a:r>
          </a:p>
        </p:txBody>
      </p:sp>
      <p:sp>
        <p:nvSpPr>
          <p:cNvPr id="50" name="TextBox 17"/>
          <p:cNvSpPr txBox="1"/>
          <p:nvPr/>
        </p:nvSpPr>
        <p:spPr>
          <a:xfrm>
            <a:off x="12493550" y="924326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5805067"/>
            <a:ext cx="9577538" cy="923309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16804144"/>
            <a:ext cx="9649072" cy="5744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 panose="00000500000000000000" pitchFamily="2" charset="0"/>
              </a:rPr>
              <a:t>Melhorias nos Registros de Saúde e Qualificação das Informações, Qualificação do cuidado Aumento na eficácia da assistência (otimizando os processos de atendimento e garantido o segmento nas linhas de cuidado), Melhoria na comunicação entre profissionais (referência e contra referência), Melhoria na avaliação e no monitoramento das ações desenvolvidas, Ampliação dos escopos de serviços de saúde.</a:t>
            </a:r>
            <a:endParaRPr lang="pt-BR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5749664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1738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69516"/>
            <a:ext cx="9649072" cy="41369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Utilização do Prontuário Eletrônico do Cidadão via PEC em toda rede de saúde qualificando as informações de saúde, e fortalecendo a rede de serviços. Ampliar essa ação para os demais serviços de saúde com resultados na qualidade da assistência aos usuários, e qualificação da gestão do SUS municipal.</a:t>
            </a: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89397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243776"/>
            <a:ext cx="14830893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572" b="1" dirty="0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</a:p>
        </p:txBody>
      </p:sp>
      <p:sp>
        <p:nvSpPr>
          <p:cNvPr id="58" name="TextBox 59"/>
          <p:cNvSpPr txBox="1"/>
          <p:nvPr/>
        </p:nvSpPr>
        <p:spPr>
          <a:xfrm>
            <a:off x="756246" y="31218694"/>
            <a:ext cx="12045354" cy="65341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2600" dirty="0">
                <a:latin typeface="Montserrat" panose="00000500000000000000" pitchFamily="2" charset="0"/>
              </a:rPr>
              <a:t>- Brasil. Ministério da Saúde. Secretaria de Atenção Especializada à Saúde. Departamento de Regulação Assistencial e Controle. Curso I: Regulação de Sistemas de Saúde do SUS: módulo 4: Redes de Atenção à Saúde [recurso eletrônico] / Ministério da Saúde, Secretaria de Atenção Especializada à Saúde, Departamento de Regulação Assistencial e Controle. – 1. ed. rev. – Brasília: Ministério da Saúde, 2022.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2600" dirty="0">
                <a:latin typeface="Montserrat" panose="00000500000000000000" pitchFamily="2" charset="0"/>
              </a:rPr>
              <a:t>- WONCA. World </a:t>
            </a:r>
            <a:r>
              <a:rPr lang="pt-BR" sz="2600" dirty="0" err="1">
                <a:latin typeface="Montserrat" panose="00000500000000000000" pitchFamily="2" charset="0"/>
              </a:rPr>
              <a:t>Organization</a:t>
            </a:r>
            <a:r>
              <a:rPr lang="pt-BR" sz="2600" dirty="0">
                <a:latin typeface="Montserrat" panose="00000500000000000000" pitchFamily="2" charset="0"/>
              </a:rPr>
              <a:t> </a:t>
            </a:r>
            <a:r>
              <a:rPr lang="pt-BR" sz="2600" dirty="0" err="1">
                <a:latin typeface="Montserrat" panose="00000500000000000000" pitchFamily="2" charset="0"/>
              </a:rPr>
              <a:t>of</a:t>
            </a:r>
            <a:r>
              <a:rPr lang="pt-BR" sz="2600" dirty="0">
                <a:latin typeface="Montserrat" panose="00000500000000000000" pitchFamily="2" charset="0"/>
              </a:rPr>
              <a:t> </a:t>
            </a:r>
            <a:r>
              <a:rPr lang="pt-BR" sz="2600" dirty="0" err="1">
                <a:latin typeface="Montserrat" panose="00000500000000000000" pitchFamily="2" charset="0"/>
              </a:rPr>
              <a:t>National</a:t>
            </a:r>
            <a:r>
              <a:rPr lang="pt-BR" sz="2600" dirty="0">
                <a:latin typeface="Montserrat" panose="00000500000000000000" pitchFamily="2" charset="0"/>
              </a:rPr>
              <a:t> </a:t>
            </a:r>
            <a:r>
              <a:rPr lang="pt-BR" sz="2600" dirty="0" err="1">
                <a:latin typeface="Montserrat" panose="00000500000000000000" pitchFamily="2" charset="0"/>
              </a:rPr>
              <a:t>Colleges</a:t>
            </a:r>
            <a:r>
              <a:rPr lang="pt-BR" sz="2600" dirty="0">
                <a:latin typeface="Montserrat" panose="00000500000000000000" pitchFamily="2" charset="0"/>
              </a:rPr>
              <a:t>. </a:t>
            </a:r>
            <a:r>
              <a:rPr lang="pt-BR" sz="2600" dirty="0" err="1">
                <a:latin typeface="Montserrat" panose="00000500000000000000" pitchFamily="2" charset="0"/>
              </a:rPr>
              <a:t>Associations</a:t>
            </a:r>
            <a:r>
              <a:rPr lang="pt-BR" sz="2600" dirty="0">
                <a:latin typeface="Montserrat" panose="00000500000000000000" pitchFamily="2" charset="0"/>
              </a:rPr>
              <a:t> </a:t>
            </a:r>
            <a:r>
              <a:rPr lang="pt-BR" sz="2600" dirty="0" err="1">
                <a:latin typeface="Montserrat" panose="00000500000000000000" pitchFamily="2" charset="0"/>
              </a:rPr>
              <a:t>of</a:t>
            </a:r>
            <a:r>
              <a:rPr lang="pt-BR" sz="2600" dirty="0">
                <a:latin typeface="Montserrat" panose="00000500000000000000" pitchFamily="2" charset="0"/>
              </a:rPr>
              <a:t> General </a:t>
            </a:r>
            <a:r>
              <a:rPr lang="pt-BR" sz="2600" dirty="0" err="1">
                <a:latin typeface="Montserrat" panose="00000500000000000000" pitchFamily="2" charset="0"/>
              </a:rPr>
              <a:t>Practitioners</a:t>
            </a:r>
            <a:r>
              <a:rPr lang="pt-BR" sz="2600" dirty="0">
                <a:latin typeface="Montserrat" panose="00000500000000000000" pitchFamily="2" charset="0"/>
              </a:rPr>
              <a:t>. Family </a:t>
            </a:r>
            <a:r>
              <a:rPr lang="pt-BR" sz="2600" dirty="0" err="1">
                <a:latin typeface="Montserrat" panose="00000500000000000000" pitchFamily="2" charset="0"/>
              </a:rPr>
              <a:t>Physicians</a:t>
            </a:r>
            <a:r>
              <a:rPr lang="pt-BR" sz="2600" dirty="0">
                <a:latin typeface="Montserrat" panose="00000500000000000000" pitchFamily="2" charset="0"/>
              </a:rPr>
              <a:t>. Elaborada pelo Comitê Internacional de Classificação da WONCA. Classificação Internacional de Atenção Primária (CIAP 2). 2. ed. Florianópolis: Sociedade Brasileira de Medicina de Família e Comunidade, 2010.</a:t>
            </a:r>
          </a:p>
        </p:txBody>
      </p:sp>
      <p:sp>
        <p:nvSpPr>
          <p:cNvPr id="59" name="TextBox 60"/>
          <p:cNvSpPr txBox="1"/>
          <p:nvPr/>
        </p:nvSpPr>
        <p:spPr>
          <a:xfrm>
            <a:off x="13092873" y="31215952"/>
            <a:ext cx="9337781" cy="5933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2600" dirty="0">
                <a:latin typeface="Montserrat" panose="00000500000000000000" pitchFamily="2" charset="0"/>
              </a:rPr>
              <a:t>- Portaria nº 4.279, de 30 de dezembro de 2010 - Estabelece diretrizes para a organização da Rede de Atenção à Saúde no âmbito do Sistema Único de Saúde (SUS).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2600" dirty="0">
                <a:latin typeface="Montserrat" panose="00000500000000000000" pitchFamily="2" charset="0"/>
              </a:rPr>
              <a:t>- CANTALE, Carlos R. Historia clinica orientada a problemas. S l : </a:t>
            </a:r>
            <a:r>
              <a:rPr lang="pt-BR" sz="2600" dirty="0" err="1">
                <a:latin typeface="Montserrat" panose="00000500000000000000" pitchFamily="2" charset="0"/>
              </a:rPr>
              <a:t>University</a:t>
            </a:r>
            <a:r>
              <a:rPr lang="pt-BR" sz="2600" dirty="0">
                <a:latin typeface="Montserrat" panose="00000500000000000000" pitchFamily="2" charset="0"/>
              </a:rPr>
              <a:t> </a:t>
            </a:r>
            <a:r>
              <a:rPr lang="pt-BR" sz="2600" dirty="0" err="1">
                <a:latin typeface="Montserrat" panose="00000500000000000000" pitchFamily="2" charset="0"/>
              </a:rPr>
              <a:t>of</a:t>
            </a:r>
            <a:r>
              <a:rPr lang="pt-BR" sz="2600" dirty="0">
                <a:latin typeface="Montserrat" panose="00000500000000000000" pitchFamily="2" charset="0"/>
              </a:rPr>
              <a:t> Southern California, 2003.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pt-BR" sz="2600" dirty="0">
                <a:latin typeface="Montserrat" panose="00000500000000000000" pitchFamily="2" charset="0"/>
              </a:rPr>
              <a:t>- DEMARZO, Marcelo Marcos Piva; OLIVEIRA, C. A.; GONÇALVES, Daniel Almeida. Prática clínica na estratégia saúde da família: organização e registro. São Paulo: UNIFESP, 2011.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640</Words>
  <Application>Microsoft Office PowerPoint</Application>
  <PresentationFormat>Personalizar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DK</dc:creator>
  <cp:lastModifiedBy>DK</cp:lastModifiedBy>
  <cp:revision>3</cp:revision>
  <dcterms:modified xsi:type="dcterms:W3CDTF">2025-11-13T22:52:00Z</dcterms:modified>
</cp:coreProperties>
</file>