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50" d="100"/>
          <a:sy n="50" d="100"/>
        </p:scale>
        <p:origin x="67" y="-9115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1089829"/>
            <a:ext cx="9649072" cy="493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As Práticas Integrativas e Complementares em Saúde (PICS) foram incorporadas ao Sistema Único de Saúde (SUS) em 2006 e vêm sendo, progressivamente, implantadas na Atenção Primária como estratégias de promoção da saúde, prevenção de doenças e cuidado integral, em consonância com a Política Nacional de Práticas Integrativas e Complementares (PNPIC) e a Política Nacional de Atenção Básica (PNAB). Nesse contexto, relata-se a implantação das PICS em atendimentos individuais na Atenção Primária à Saúde (APS), na UBS José Pimentel Lins, Ouricuri–PE.</a:t>
            </a: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937701"/>
            <a:ext cx="9489290" cy="732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OBJETO </a:t>
            </a: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2715988" y="4655021"/>
            <a:ext cx="17754921" cy="2880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PRÁTICAS INTEGRATIVAS E COMPLEMENTARES EM SAÚDE: ANÁLISE DA IMPLANTAÇÃO NA UBS JOSÉ PIMENTEL LINS (2021-2025)</a:t>
            </a:r>
          </a:p>
          <a:p>
            <a:pPr algn="ctr">
              <a:lnSpc>
                <a:spcPts val="9509"/>
              </a:lnSpc>
            </a:pPr>
            <a:endParaRPr lang="en-US" sz="5400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324196" y="6301758"/>
            <a:ext cx="22538503" cy="7053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Mykaelle Costa de Souza¹*,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Elisangela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Alves Oliveira Mendes², </a:t>
            </a:r>
            <a:r>
              <a:rPr lang="pt-BR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Luana </a:t>
            </a:r>
            <a:r>
              <a:rPr lang="pt-BR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Thamirys</a:t>
            </a:r>
            <a:r>
              <a:rPr lang="pt-BR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Pereira de Rezende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³, Maria Ruth </a:t>
            </a:r>
            <a:r>
              <a:rPr lang="en-US" sz="2800" b="1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Carolynne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Apolinario</a:t>
            </a:r>
            <a:r>
              <a:rPr lang="en-US" sz="2800" b="1" baseline="30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4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Milla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Fernanda Batista </a:t>
            </a:r>
            <a:r>
              <a:rPr lang="en-US" sz="2800" b="1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Pereira¹</a:t>
            </a:r>
            <a:endParaRPr lang="en-US" sz="2800" b="1" baseline="300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862880" y="7023133"/>
            <a:ext cx="21674408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¹Unidade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Básica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José Pimentel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Lins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Ouricuri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Pernambuco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²Ministério da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(MS),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Brasil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³Vigilância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Secretária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Municipal de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Ouricuri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Pernambuco. </a:t>
            </a:r>
            <a:r>
              <a:rPr lang="en-US" sz="2400" baseline="30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Unidade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Básica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Nossa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Senhora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Fátima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2,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Ouricuri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Pernambuco.</a:t>
            </a:r>
            <a:endParaRPr lang="en-US" sz="2400" baseline="300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myka.costa08@gmail.com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43805" y="17426533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024277" y="18570179"/>
            <a:ext cx="9649072" cy="352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Os dados foram obtidos por meio do levantamento dos relatórios de procedimentos registrados no PEC, referentes aos atendimentos em </a:t>
            </a:r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Reiki, </a:t>
            </a:r>
            <a:r>
              <a:rPr lang="pt-BR" sz="28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Auriculoterapia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Medicina 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Tradicional Chinesa e </a:t>
            </a:r>
            <a:r>
              <a:rPr lang="pt-BR" sz="28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Ventosaterapia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realizados por profissionais habilitados. As informações foram organizadas por tipo de prática, </a:t>
            </a:r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sexo, turno e faixa etária, com 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cálculo percentual para identificar o perfil dos usuários e a evolução dos atendimentos</a:t>
            </a:r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</a:t>
            </a:r>
            <a:endParaRPr dirty="0"/>
          </a:p>
        </p:txBody>
      </p:sp>
      <p:sp>
        <p:nvSpPr>
          <p:cNvPr id="17" name="TextBox 17"/>
          <p:cNvSpPr txBox="1"/>
          <p:nvPr/>
        </p:nvSpPr>
        <p:spPr>
          <a:xfrm>
            <a:off x="928426" y="17511092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1066041" y="25128800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1128684" y="26261496"/>
            <a:ext cx="9649072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 experiência evidencia que a implantação das PICS contribui para a promoção da saúde, prevenção de sintomas físicos e emocionais e fortalecimento da Atenção Primária. A adesão feminina e o aumento de atendimentos noturnos reforçam a importância de estratégias que promovam equidade e ampliem o acesso à </a:t>
            </a:r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Atenção Primária, ampliando 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 acesso de grupos que enfrentam barreiras de horário, como trabalhadores e estudantes, fortalecendo a equidade e a integralidade do cuidado. </a:t>
            </a:r>
            <a:endParaRPr dirty="0"/>
          </a:p>
        </p:txBody>
      </p:sp>
      <p:sp>
        <p:nvSpPr>
          <p:cNvPr id="20" name="TextBox 17"/>
          <p:cNvSpPr txBox="1"/>
          <p:nvPr/>
        </p:nvSpPr>
        <p:spPr>
          <a:xfrm>
            <a:off x="1048284" y="25245890"/>
            <a:ext cx="9849330" cy="732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77311" y="985984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93551" y="11115468"/>
            <a:ext cx="9649072" cy="204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Relatar a experiência de implantação das PICS na UBS José Pimentel Lins, em Ouricuri–PE, a partir dos registros no Prontuário Eletrônico do Cidadão (PEC), descrevendo o perfil dos usuários, o quantitativo e a evolução dos atendimentos entre 2021 e 2025.</a:t>
            </a: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77311" y="13466093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12541673" y="14618221"/>
            <a:ext cx="9649072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Foram realizados 1.153 atendimentos em </a:t>
            </a:r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PICS entre setembro de 2021 e setembro de 2025.</a:t>
            </a:r>
            <a:endParaRPr dirty="0"/>
          </a:p>
        </p:txBody>
      </p:sp>
      <p:sp>
        <p:nvSpPr>
          <p:cNvPr id="53" name="TextBox 17"/>
          <p:cNvSpPr txBox="1"/>
          <p:nvPr/>
        </p:nvSpPr>
        <p:spPr>
          <a:xfrm>
            <a:off x="12477311" y="13538102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565085" y="2621150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493551" y="27347917"/>
            <a:ext cx="9649072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 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implantação das PICS mostrou-se exitosa, fortalecendo o vínculo com a comunidade e a promoção do bem-estar. Recomenda-se ampliar a integração das práticas às rotinas das UBS, investir na capacitação das equipes e aprimorar os registros do PEC para gerar evidências mais consistentes sobre seus impactos clínicos e psicossociais..</a:t>
            </a:r>
            <a:endParaRPr dirty="0"/>
          </a:p>
        </p:txBody>
      </p:sp>
      <p:sp>
        <p:nvSpPr>
          <p:cNvPr id="56" name="TextBox 17"/>
          <p:cNvSpPr txBox="1"/>
          <p:nvPr/>
        </p:nvSpPr>
        <p:spPr>
          <a:xfrm>
            <a:off x="12396846" y="26237148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284638" y="30761751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1204595" y="32076755"/>
            <a:ext cx="9200723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Brasil. Ministério da Saúde. Secretaria de Atenção à Saúde. Departamento de Atenção Básica</a:t>
            </a:r>
            <a:r>
              <a:rPr lang="pt-BR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Política nacional de práticas integrativas e complementares no SUS : atitude de ampliação de acesso / Ministério da </a:t>
            </a:r>
            <a:r>
              <a:rPr lang="pt-BR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Saúde. Secretaria 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 Atenção à Saúde. Departamento de Atenção Básica. – 2. ed. – Brasília : Ministério da Saúde, 2015.</a:t>
            </a: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sz="2400" dirty="0" smtClean="0">
              <a:latin typeface="Montserrat" pitchFamily="2" charset="0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BRASIL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Ministério da </a:t>
            </a:r>
            <a:r>
              <a:rPr lang="pt-BR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Saúde. Política 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Nacional de Atenção Básica – PNAB. Brasília: </a:t>
            </a:r>
            <a:r>
              <a:rPr lang="pt-BR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Ministério da Saúde, 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2017.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12448125" y="32174144"/>
            <a:ext cx="972108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TESSER, C. D.; SOUSA, I. M. </a:t>
            </a:r>
            <a:r>
              <a:rPr lang="pt-BR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C. Atenção 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primária e práticas integrativas e complementares: articulações e desafios. </a:t>
            </a:r>
            <a:r>
              <a:rPr lang="pt-BR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Ciência 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&amp; Saúde </a:t>
            </a:r>
            <a:r>
              <a:rPr lang="pt-BR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Coletiva, 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v. 23, n. 11, p. 4143–4152, 2018.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72"/>
          <a:stretch/>
        </p:blipFill>
        <p:spPr>
          <a:xfrm>
            <a:off x="12530932" y="14978261"/>
            <a:ext cx="3709040" cy="4058376"/>
          </a:xfrm>
          <a:prstGeom prst="rect">
            <a:avLst/>
          </a:prstGeom>
        </p:spPr>
      </p:pic>
      <p:sp>
        <p:nvSpPr>
          <p:cNvPr id="30" name="TextBox 16"/>
          <p:cNvSpPr txBox="1"/>
          <p:nvPr/>
        </p:nvSpPr>
        <p:spPr>
          <a:xfrm>
            <a:off x="14385452" y="15150857"/>
            <a:ext cx="315587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PICS</a:t>
            </a:r>
            <a:endParaRPr b="1" dirty="0"/>
          </a:p>
        </p:txBody>
      </p:sp>
      <p:sp>
        <p:nvSpPr>
          <p:cNvPr id="31" name="TextBox 16"/>
          <p:cNvSpPr txBox="1"/>
          <p:nvPr/>
        </p:nvSpPr>
        <p:spPr>
          <a:xfrm>
            <a:off x="18997478" y="15066572"/>
            <a:ext cx="960107" cy="729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SEXO</a:t>
            </a:r>
            <a:endParaRPr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044" y="18523985"/>
            <a:ext cx="2288446" cy="2142908"/>
          </a:xfrm>
          <a:prstGeom prst="rect">
            <a:avLst/>
          </a:prstGeom>
        </p:spPr>
      </p:pic>
      <p:sp>
        <p:nvSpPr>
          <p:cNvPr id="34" name="TextBox 16"/>
          <p:cNvSpPr txBox="1"/>
          <p:nvPr/>
        </p:nvSpPr>
        <p:spPr>
          <a:xfrm>
            <a:off x="14306237" y="20750260"/>
            <a:ext cx="1224329" cy="636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TURNO</a:t>
            </a:r>
            <a:endParaRPr b="1" dirty="0"/>
          </a:p>
        </p:txBody>
      </p:sp>
      <p:sp>
        <p:nvSpPr>
          <p:cNvPr id="35" name="TextBox 16"/>
          <p:cNvSpPr txBox="1"/>
          <p:nvPr/>
        </p:nvSpPr>
        <p:spPr>
          <a:xfrm>
            <a:off x="18670498" y="21084377"/>
            <a:ext cx="233267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b="1" dirty="0" smtClean="0">
                <a:solidFill>
                  <a:srgbClr val="000000"/>
                </a:solidFill>
                <a:latin typeface="Montserrat" pitchFamily="2" charset="0"/>
                <a:sym typeface="Open Sans"/>
              </a:rPr>
              <a:t>FAIXA ETÁRIA</a:t>
            </a:r>
            <a:endParaRPr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18344" r="40282" b="12797"/>
          <a:stretch/>
        </p:blipFill>
        <p:spPr>
          <a:xfrm>
            <a:off x="17381048" y="15698341"/>
            <a:ext cx="3669361" cy="330242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515" y="18523985"/>
            <a:ext cx="1652832" cy="1340687"/>
          </a:xfrm>
          <a:prstGeom prst="rect">
            <a:avLst/>
          </a:prstGeom>
        </p:spPr>
      </p:pic>
      <p:sp>
        <p:nvSpPr>
          <p:cNvPr id="21" name="AutoShape 2" descr="https://chatgpt.com/backend-api/estuary/content?id=file_00000000141461f5ac48bcf50b6ab580&amp;ts=489406&amp;p=fs&amp;cid=1&amp;sig=e9bfe66a78cfd7a350ef3941262f4ba7fa0afd3873bdc8d351d2562465c86fd3&amp;v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6"/>
          <a:srcRect l="1254" t="16782" b="7683"/>
          <a:stretch/>
        </p:blipFill>
        <p:spPr>
          <a:xfrm>
            <a:off x="17437211" y="21939388"/>
            <a:ext cx="5040749" cy="315791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7"/>
          <a:srcRect t="15177" b="7631"/>
          <a:stretch/>
        </p:blipFill>
        <p:spPr>
          <a:xfrm>
            <a:off x="12925598" y="21272585"/>
            <a:ext cx="3741830" cy="4819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601</Words>
  <Application>Microsoft Office PowerPoint</Application>
  <PresentationFormat>Personalizar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League Spartan</vt:lpstr>
      <vt:lpstr>Montserrat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ESUS</cp:lastModifiedBy>
  <cp:revision>35</cp:revision>
  <dcterms:created xsi:type="dcterms:W3CDTF">2025-09-30T13:28:19Z</dcterms:created>
  <dcterms:modified xsi:type="dcterms:W3CDTF">2025-11-03T13:08:51Z</dcterms:modified>
</cp:coreProperties>
</file>