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3402925" cy="40325675"/>
  <p:notesSz cx="6858000" cy="9144000"/>
  <p:defaultText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2701">
          <p15:clr>
            <a:srgbClr val="A4A3A4"/>
          </p15:clr>
        </p15:guide>
        <p15:guide id="2" pos="73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9CD"/>
    <a:srgbClr val="3E409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1"/>
    <p:restoredTop sz="94674"/>
  </p:normalViewPr>
  <p:slideViewPr>
    <p:cSldViewPr>
      <p:cViewPr>
        <p:scale>
          <a:sx n="30" d="100"/>
          <a:sy n="30" d="100"/>
        </p:scale>
        <p:origin x="-2568" y="-78"/>
      </p:cViewPr>
      <p:guideLst>
        <p:guide orient="horz" pos="12701"/>
        <p:guide pos="7371"/>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755220" y="12527099"/>
            <a:ext cx="19892486" cy="8643883"/>
          </a:xfrm>
        </p:spPr>
        <p:txBody>
          <a:bodyPr/>
          <a:lstStyle/>
          <a:p>
            <a:r>
              <a:rPr lang="pt-BR"/>
              <a:t>Clique para editar o estilo do título mestre</a:t>
            </a:r>
          </a:p>
        </p:txBody>
      </p:sp>
      <p:sp>
        <p:nvSpPr>
          <p:cNvPr id="3" name="Subtítulo 2"/>
          <p:cNvSpPr>
            <a:spLocks noGrp="1"/>
          </p:cNvSpPr>
          <p:nvPr>
            <p:ph type="subTitle" idx="1"/>
          </p:nvPr>
        </p:nvSpPr>
        <p:spPr>
          <a:xfrm>
            <a:off x="3510439" y="22851216"/>
            <a:ext cx="16382048" cy="10305450"/>
          </a:xfrm>
        </p:spPr>
        <p:txBody>
          <a:bodyPr/>
          <a:lstStyle>
            <a:lvl1pPr marL="0" indent="0" algn="ctr">
              <a:buNone/>
              <a:defRPr>
                <a:solidFill>
                  <a:schemeClr val="tx1">
                    <a:tint val="75000"/>
                  </a:schemeClr>
                </a:solidFill>
              </a:defRPr>
            </a:lvl1pPr>
            <a:lvl2pPr marL="1820799" indent="0" algn="ctr">
              <a:buNone/>
              <a:defRPr>
                <a:solidFill>
                  <a:schemeClr val="tx1">
                    <a:tint val="75000"/>
                  </a:schemeClr>
                </a:solidFill>
              </a:defRPr>
            </a:lvl2pPr>
            <a:lvl3pPr marL="3641598" indent="0" algn="ctr">
              <a:buNone/>
              <a:defRPr>
                <a:solidFill>
                  <a:schemeClr val="tx1">
                    <a:tint val="75000"/>
                  </a:schemeClr>
                </a:solidFill>
              </a:defRPr>
            </a:lvl3pPr>
            <a:lvl4pPr marL="5462397" indent="0" algn="ctr">
              <a:buNone/>
              <a:defRPr>
                <a:solidFill>
                  <a:schemeClr val="tx1">
                    <a:tint val="75000"/>
                  </a:schemeClr>
                </a:solidFill>
              </a:defRPr>
            </a:lvl4pPr>
            <a:lvl5pPr marL="7283196" indent="0" algn="ctr">
              <a:buNone/>
              <a:defRPr>
                <a:solidFill>
                  <a:schemeClr val="tx1">
                    <a:tint val="75000"/>
                  </a:schemeClr>
                </a:solidFill>
              </a:defRPr>
            </a:lvl5pPr>
            <a:lvl6pPr marL="9103995" indent="0" algn="ctr">
              <a:buNone/>
              <a:defRPr>
                <a:solidFill>
                  <a:schemeClr val="tx1">
                    <a:tint val="75000"/>
                  </a:schemeClr>
                </a:solidFill>
              </a:defRPr>
            </a:lvl6pPr>
            <a:lvl7pPr marL="10924794" indent="0" algn="ctr">
              <a:buNone/>
              <a:defRPr>
                <a:solidFill>
                  <a:schemeClr val="tx1">
                    <a:tint val="75000"/>
                  </a:schemeClr>
                </a:solidFill>
              </a:defRPr>
            </a:lvl7pPr>
            <a:lvl8pPr marL="12745593" indent="0" algn="ctr">
              <a:buNone/>
              <a:defRPr>
                <a:solidFill>
                  <a:schemeClr val="tx1">
                    <a:tint val="75000"/>
                  </a:schemeClr>
                </a:solidFill>
              </a:defRPr>
            </a:lvl8pPr>
            <a:lvl9pPr marL="14566392"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6967121" y="1614900"/>
            <a:ext cx="5265658" cy="34407509"/>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1170146" y="1614900"/>
            <a:ext cx="15406926" cy="34407509"/>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1848670" y="25912983"/>
            <a:ext cx="19892486" cy="8009127"/>
          </a:xfrm>
        </p:spPr>
        <p:txBody>
          <a:bodyPr anchor="t"/>
          <a:lstStyle>
            <a:lvl1pPr algn="l">
              <a:defRPr sz="15900" b="1" cap="all"/>
            </a:lvl1pPr>
          </a:lstStyle>
          <a:p>
            <a:r>
              <a:rPr lang="pt-BR"/>
              <a:t>Clique para editar o estilo do título mestre</a:t>
            </a:r>
          </a:p>
        </p:txBody>
      </p:sp>
      <p:sp>
        <p:nvSpPr>
          <p:cNvPr id="3" name="Espaço Reservado para Texto 2"/>
          <p:cNvSpPr>
            <a:spLocks noGrp="1"/>
          </p:cNvSpPr>
          <p:nvPr>
            <p:ph type="body" idx="1"/>
          </p:nvPr>
        </p:nvSpPr>
        <p:spPr>
          <a:xfrm>
            <a:off x="1848670" y="17091745"/>
            <a:ext cx="19892486" cy="8821238"/>
          </a:xfrm>
        </p:spPr>
        <p:txBody>
          <a:bodyPr anchor="b"/>
          <a:lstStyle>
            <a:lvl1pPr marL="0" indent="0">
              <a:buNone/>
              <a:defRPr sz="8000">
                <a:solidFill>
                  <a:schemeClr val="tx1">
                    <a:tint val="75000"/>
                  </a:schemeClr>
                </a:solidFill>
              </a:defRPr>
            </a:lvl1pPr>
            <a:lvl2pPr marL="1820799" indent="0">
              <a:buNone/>
              <a:defRPr sz="7200">
                <a:solidFill>
                  <a:schemeClr val="tx1">
                    <a:tint val="75000"/>
                  </a:schemeClr>
                </a:solidFill>
              </a:defRPr>
            </a:lvl2pPr>
            <a:lvl3pPr marL="3641598" indent="0">
              <a:buNone/>
              <a:defRPr sz="6400">
                <a:solidFill>
                  <a:schemeClr val="tx1">
                    <a:tint val="75000"/>
                  </a:schemeClr>
                </a:solidFill>
              </a:defRPr>
            </a:lvl3pPr>
            <a:lvl4pPr marL="5462397" indent="0">
              <a:buNone/>
              <a:defRPr sz="5600">
                <a:solidFill>
                  <a:schemeClr val="tx1">
                    <a:tint val="75000"/>
                  </a:schemeClr>
                </a:solidFill>
              </a:defRPr>
            </a:lvl4pPr>
            <a:lvl5pPr marL="7283196" indent="0">
              <a:buNone/>
              <a:defRPr sz="5600">
                <a:solidFill>
                  <a:schemeClr val="tx1">
                    <a:tint val="75000"/>
                  </a:schemeClr>
                </a:solidFill>
              </a:defRPr>
            </a:lvl5pPr>
            <a:lvl6pPr marL="9103995" indent="0">
              <a:buNone/>
              <a:defRPr sz="5600">
                <a:solidFill>
                  <a:schemeClr val="tx1">
                    <a:tint val="75000"/>
                  </a:schemeClr>
                </a:solidFill>
              </a:defRPr>
            </a:lvl6pPr>
            <a:lvl7pPr marL="10924794" indent="0">
              <a:buNone/>
              <a:defRPr sz="5600">
                <a:solidFill>
                  <a:schemeClr val="tx1">
                    <a:tint val="75000"/>
                  </a:schemeClr>
                </a:solidFill>
              </a:defRPr>
            </a:lvl7pPr>
            <a:lvl8pPr marL="12745593" indent="0">
              <a:buNone/>
              <a:defRPr sz="5600">
                <a:solidFill>
                  <a:schemeClr val="tx1">
                    <a:tint val="75000"/>
                  </a:schemeClr>
                </a:solidFill>
              </a:defRPr>
            </a:lvl8pPr>
            <a:lvl9pPr marL="14566392" indent="0">
              <a:buNone/>
              <a:defRPr sz="56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1170146"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1896487"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1170146" y="9026606"/>
            <a:ext cx="10340356"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4" name="Espaço Reservado para Conteúdo 3"/>
          <p:cNvSpPr>
            <a:spLocks noGrp="1"/>
          </p:cNvSpPr>
          <p:nvPr>
            <p:ph sz="half" idx="2"/>
          </p:nvPr>
        </p:nvSpPr>
        <p:spPr>
          <a:xfrm>
            <a:off x="1170146" y="12788467"/>
            <a:ext cx="10340356"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1888362" y="9026606"/>
            <a:ext cx="10344418"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6" name="Espaço Reservado para Conteúdo 5"/>
          <p:cNvSpPr>
            <a:spLocks noGrp="1"/>
          </p:cNvSpPr>
          <p:nvPr>
            <p:ph sz="quarter" idx="4"/>
          </p:nvPr>
        </p:nvSpPr>
        <p:spPr>
          <a:xfrm>
            <a:off x="11888362" y="12788467"/>
            <a:ext cx="10344418"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170148" y="1605559"/>
            <a:ext cx="7699401" cy="6832962"/>
          </a:xfrm>
        </p:spPr>
        <p:txBody>
          <a:bodyPr anchor="b"/>
          <a:lstStyle>
            <a:lvl1pPr algn="l">
              <a:defRPr sz="8000" b="1"/>
            </a:lvl1pPr>
          </a:lstStyle>
          <a:p>
            <a:r>
              <a:rPr lang="pt-BR"/>
              <a:t>Clique para editar o estilo do título mestre</a:t>
            </a:r>
          </a:p>
        </p:txBody>
      </p:sp>
      <p:sp>
        <p:nvSpPr>
          <p:cNvPr id="3" name="Espaço Reservado para Conteúdo 2"/>
          <p:cNvSpPr>
            <a:spLocks noGrp="1"/>
          </p:cNvSpPr>
          <p:nvPr>
            <p:ph idx="1"/>
          </p:nvPr>
        </p:nvSpPr>
        <p:spPr>
          <a:xfrm>
            <a:off x="9149894" y="1605562"/>
            <a:ext cx="13082885" cy="34416846"/>
          </a:xfrm>
        </p:spPr>
        <p:txBody>
          <a:bodyPr/>
          <a:lstStyle>
            <a:lvl1pPr>
              <a:defRPr sz="127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170148" y="8438524"/>
            <a:ext cx="7699401" cy="27583885"/>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87137" y="28227972"/>
            <a:ext cx="14041755" cy="3332472"/>
          </a:xfrm>
        </p:spPr>
        <p:txBody>
          <a:bodyPr anchor="b"/>
          <a:lstStyle>
            <a:lvl1pPr algn="l">
              <a:defRPr sz="8000" b="1"/>
            </a:lvl1pPr>
          </a:lstStyle>
          <a:p>
            <a:r>
              <a:rPr lang="pt-BR"/>
              <a:t>Clique para editar o estilo do título mestre</a:t>
            </a:r>
          </a:p>
        </p:txBody>
      </p:sp>
      <p:sp>
        <p:nvSpPr>
          <p:cNvPr id="3" name="Espaço Reservado para Imagem 2"/>
          <p:cNvSpPr>
            <a:spLocks noGrp="1"/>
          </p:cNvSpPr>
          <p:nvPr>
            <p:ph type="pic" idx="1"/>
          </p:nvPr>
        </p:nvSpPr>
        <p:spPr>
          <a:xfrm>
            <a:off x="4587137" y="3603174"/>
            <a:ext cx="14041755" cy="24195405"/>
          </a:xfrm>
        </p:spPr>
        <p:txBody>
          <a:bodyPr/>
          <a:lstStyle>
            <a:lvl1pPr marL="0" indent="0">
              <a:buNone/>
              <a:defRPr sz="12700"/>
            </a:lvl1pPr>
            <a:lvl2pPr marL="1820799" indent="0">
              <a:buNone/>
              <a:defRPr sz="11200"/>
            </a:lvl2pPr>
            <a:lvl3pPr marL="3641598" indent="0">
              <a:buNone/>
              <a:defRPr sz="9600"/>
            </a:lvl3pPr>
            <a:lvl4pPr marL="5462397" indent="0">
              <a:buNone/>
              <a:defRPr sz="8000"/>
            </a:lvl4pPr>
            <a:lvl5pPr marL="7283196" indent="0">
              <a:buNone/>
              <a:defRPr sz="8000"/>
            </a:lvl5pPr>
            <a:lvl6pPr marL="9103995" indent="0">
              <a:buNone/>
              <a:defRPr sz="8000"/>
            </a:lvl6pPr>
            <a:lvl7pPr marL="10924794" indent="0">
              <a:buNone/>
              <a:defRPr sz="8000"/>
            </a:lvl7pPr>
            <a:lvl8pPr marL="12745593" indent="0">
              <a:buNone/>
              <a:defRPr sz="8000"/>
            </a:lvl8pPr>
            <a:lvl9pPr marL="14566392" indent="0">
              <a:buNone/>
              <a:defRPr sz="8000"/>
            </a:lvl9pPr>
          </a:lstStyle>
          <a:p>
            <a:endParaRPr lang="pt-BR"/>
          </a:p>
        </p:txBody>
      </p:sp>
      <p:sp>
        <p:nvSpPr>
          <p:cNvPr id="4" name="Espaço Reservado para Texto 3"/>
          <p:cNvSpPr>
            <a:spLocks noGrp="1"/>
          </p:cNvSpPr>
          <p:nvPr>
            <p:ph type="body" sz="half" idx="2"/>
          </p:nvPr>
        </p:nvSpPr>
        <p:spPr>
          <a:xfrm>
            <a:off x="4587137" y="31560444"/>
            <a:ext cx="14041755" cy="4732663"/>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pPr/>
              <a:t>04/11/2025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170146" y="1614897"/>
            <a:ext cx="21062633" cy="6720946"/>
          </a:xfrm>
          <a:prstGeom prst="rect">
            <a:avLst/>
          </a:prstGeom>
        </p:spPr>
        <p:txBody>
          <a:bodyPr vert="horz" lIns="364160" tIns="182080" rIns="364160" bIns="18208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1170146" y="9409327"/>
            <a:ext cx="21062633" cy="26613082"/>
          </a:xfrm>
          <a:prstGeom prst="rect">
            <a:avLst/>
          </a:prstGeom>
        </p:spPr>
        <p:txBody>
          <a:bodyPr vert="horz" lIns="364160" tIns="182080" rIns="364160" bIns="18208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170146" y="37375929"/>
            <a:ext cx="5460683" cy="2146969"/>
          </a:xfrm>
          <a:prstGeom prst="rect">
            <a:avLst/>
          </a:prstGeom>
        </p:spPr>
        <p:txBody>
          <a:bodyPr vert="horz" lIns="364160" tIns="182080" rIns="364160" bIns="182080" rtlCol="0" anchor="ctr"/>
          <a:lstStyle>
            <a:lvl1pPr algn="l">
              <a:defRPr sz="4800">
                <a:solidFill>
                  <a:schemeClr val="tx1">
                    <a:tint val="75000"/>
                  </a:schemeClr>
                </a:solidFill>
              </a:defRPr>
            </a:lvl1pPr>
          </a:lstStyle>
          <a:p>
            <a:fld id="{E72F750F-035A-4D64-A3BE-CB9F7B801768}" type="datetimeFigureOut">
              <a:rPr lang="pt-BR" smtClean="0"/>
              <a:pPr/>
              <a:t>04/11/2025</a:t>
            </a:fld>
            <a:endParaRPr lang="pt-BR"/>
          </a:p>
        </p:txBody>
      </p:sp>
      <p:sp>
        <p:nvSpPr>
          <p:cNvPr id="5" name="Espaço Reservado para Rodapé 4"/>
          <p:cNvSpPr>
            <a:spLocks noGrp="1"/>
          </p:cNvSpPr>
          <p:nvPr>
            <p:ph type="ftr" sz="quarter" idx="3"/>
          </p:nvPr>
        </p:nvSpPr>
        <p:spPr>
          <a:xfrm>
            <a:off x="7996000" y="37375929"/>
            <a:ext cx="7410926" cy="2146969"/>
          </a:xfrm>
          <a:prstGeom prst="rect">
            <a:avLst/>
          </a:prstGeom>
        </p:spPr>
        <p:txBody>
          <a:bodyPr vert="horz" lIns="364160" tIns="182080" rIns="364160" bIns="182080" rtlCol="0" anchor="ctr"/>
          <a:lstStyle>
            <a:lvl1pPr algn="ctr">
              <a:defRPr sz="48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16772096" y="37375929"/>
            <a:ext cx="5460683" cy="2146969"/>
          </a:xfrm>
          <a:prstGeom prst="rect">
            <a:avLst/>
          </a:prstGeom>
        </p:spPr>
        <p:txBody>
          <a:bodyPr vert="horz" lIns="364160" tIns="182080" rIns="364160" bIns="182080" rtlCol="0" anchor="ctr"/>
          <a:lstStyle>
            <a:lvl1pPr algn="r">
              <a:defRPr sz="4800">
                <a:solidFill>
                  <a:schemeClr val="tx1">
                    <a:tint val="75000"/>
                  </a:schemeClr>
                </a:solidFill>
              </a:defRPr>
            </a:lvl1pPr>
          </a:lstStyle>
          <a:p>
            <a:fld id="{406DC2B4-8465-4818-BCBB-389C51CB716D}" type="slidenum">
              <a:rPr lang="pt-BR" smtClean="0"/>
              <a:pPr/>
              <a:t>‹nº›</a:t>
            </a:fld>
            <a:endParaRPr lang="pt-BR"/>
          </a:p>
        </p:txBody>
      </p:sp>
      <p:pic>
        <p:nvPicPr>
          <p:cNvPr id="1026" name="Picture 2" descr="C:\Users\rao656402\Desktop\banner.png"/>
          <p:cNvPicPr>
            <a:picLocks noChangeAspect="1" noChangeArrowheads="1"/>
          </p:cNvPicPr>
          <p:nvPr userDrawn="1"/>
        </p:nvPicPr>
        <p:blipFill>
          <a:blip r:embed="rId13" cstate="print"/>
          <a:stretch>
            <a:fillRect/>
          </a:stretch>
        </p:blipFill>
        <p:spPr bwMode="auto">
          <a:xfrm>
            <a:off x="1641" y="4763"/>
            <a:ext cx="23399643" cy="4031615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641598" rtl="0" eaLnBrk="1" latinLnBrk="0" hangingPunct="1">
        <a:spcBef>
          <a:spcPct val="0"/>
        </a:spcBef>
        <a:buNone/>
        <a:defRPr sz="17500" kern="1200">
          <a:solidFill>
            <a:schemeClr val="tx1"/>
          </a:solidFill>
          <a:latin typeface="+mj-lt"/>
          <a:ea typeface="+mj-ea"/>
          <a:cs typeface="+mj-cs"/>
        </a:defRPr>
      </a:lvl1pPr>
    </p:titleStyle>
    <p:bodyStyle>
      <a:lvl1pPr marL="1365599" indent="-1365599" algn="l" defTabSz="3641598" rtl="0" eaLnBrk="1" latinLnBrk="0" hangingPunct="1">
        <a:spcBef>
          <a:spcPct val="20000"/>
        </a:spcBef>
        <a:buFont typeface="Arial" pitchFamily="34" charset="0"/>
        <a:buChar char="•"/>
        <a:defRPr sz="12700" kern="1200">
          <a:solidFill>
            <a:schemeClr val="tx1"/>
          </a:solidFill>
          <a:latin typeface="+mn-lt"/>
          <a:ea typeface="+mn-ea"/>
          <a:cs typeface="+mn-cs"/>
        </a:defRPr>
      </a:lvl1pPr>
      <a:lvl2pPr marL="2958798" indent="-1137999" algn="l" defTabSz="3641598" rtl="0" eaLnBrk="1" latinLnBrk="0" hangingPunct="1">
        <a:spcBef>
          <a:spcPct val="20000"/>
        </a:spcBef>
        <a:buFont typeface="Arial" pitchFamily="34" charset="0"/>
        <a:buChar char="–"/>
        <a:defRPr sz="11200" kern="1200">
          <a:solidFill>
            <a:schemeClr val="tx1"/>
          </a:solidFill>
          <a:latin typeface="+mn-lt"/>
          <a:ea typeface="+mn-ea"/>
          <a:cs typeface="+mn-cs"/>
        </a:defRPr>
      </a:lvl2pPr>
      <a:lvl3pPr marL="4551998" indent="-910400" algn="l" defTabSz="3641598" rtl="0" eaLnBrk="1" latinLnBrk="0" hangingPunct="1">
        <a:spcBef>
          <a:spcPct val="20000"/>
        </a:spcBef>
        <a:buFont typeface="Arial" pitchFamily="34" charset="0"/>
        <a:buChar char="•"/>
        <a:defRPr sz="9600" kern="1200">
          <a:solidFill>
            <a:schemeClr val="tx1"/>
          </a:solidFill>
          <a:latin typeface="+mn-lt"/>
          <a:ea typeface="+mn-ea"/>
          <a:cs typeface="+mn-cs"/>
        </a:defRPr>
      </a:lvl3pPr>
      <a:lvl4pPr marL="6372797"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4pPr>
      <a:lvl5pPr marL="8193596"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5pPr>
      <a:lvl6pPr marL="10014395"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6pPr>
      <a:lvl7pPr marL="11835194"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7pPr>
      <a:lvl8pPr marL="13655993"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8pPr>
      <a:lvl9pPr marL="15476792"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9pPr>
    </p:bodyStyle>
    <p:other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4"/>
          <p:cNvSpPr/>
          <p:nvPr/>
        </p:nvSpPr>
        <p:spPr>
          <a:xfrm>
            <a:off x="914324" y="12876161"/>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 name="TextBox 16"/>
          <p:cNvSpPr txBox="1"/>
          <p:nvPr/>
        </p:nvSpPr>
        <p:spPr>
          <a:xfrm>
            <a:off x="985762" y="14376359"/>
            <a:ext cx="9577634" cy="4206280"/>
          </a:xfrm>
          <a:prstGeom prst="rect">
            <a:avLst/>
          </a:prstGeom>
        </p:spPr>
        <p:txBody>
          <a:bodyPr wrap="square" lIns="0" tIns="0" rIns="0" bIns="0" rtlCol="0" anchor="t">
            <a:spAutoFit/>
          </a:bodyPr>
          <a:lstStyle/>
          <a:p>
            <a:pPr algn="just">
              <a:lnSpc>
                <a:spcPts val="5486"/>
              </a:lnSpc>
            </a:pPr>
            <a:r>
              <a:rPr lang="pt-BR" sz="2800" dirty="0" smtClean="0">
                <a:latin typeface="Montserrat"/>
              </a:rPr>
              <a:t>Garantir uma atenção integral, resolutiva e humanizada à saúde durante a 55ª Missa do Vaqueiro</a:t>
            </a:r>
            <a:r>
              <a:rPr lang="pt-BR" sz="2800" dirty="0" smtClean="0">
                <a:latin typeface="Montserrat"/>
              </a:rPr>
              <a:t>, no período de 17 a 20 de julho de 2025, </a:t>
            </a:r>
            <a:r>
              <a:rPr lang="pt-BR" sz="2800" dirty="0" smtClean="0">
                <a:latin typeface="Montserrat"/>
              </a:rPr>
              <a:t>com articulação de diferentes setores e instituições.</a:t>
            </a:r>
            <a:endParaRPr lang="pt-BR" sz="2800" dirty="0" smtClean="0">
              <a:latin typeface="Montserrat"/>
            </a:endParaRPr>
          </a:p>
          <a:p>
            <a:pPr algn="just">
              <a:lnSpc>
                <a:spcPts val="5486"/>
              </a:lnSpc>
            </a:pPr>
            <a:endParaRPr lang="en-US" sz="2800" dirty="0">
              <a:solidFill>
                <a:srgbClr val="000000"/>
              </a:solidFill>
              <a:latin typeface="Montserrat" pitchFamily="2" charset="0"/>
              <a:ea typeface="Open Sans"/>
              <a:cs typeface="Open Sans"/>
              <a:sym typeface="Open Sans"/>
            </a:endParaRPr>
          </a:p>
          <a:p>
            <a:pPr algn="ctr">
              <a:lnSpc>
                <a:spcPts val="5337"/>
              </a:lnSpc>
            </a:pPr>
            <a:endParaRPr dirty="0"/>
          </a:p>
        </p:txBody>
      </p:sp>
      <p:sp>
        <p:nvSpPr>
          <p:cNvPr id="6" name="TextBox 17"/>
          <p:cNvSpPr txBox="1"/>
          <p:nvPr/>
        </p:nvSpPr>
        <p:spPr>
          <a:xfrm>
            <a:off x="914324" y="12947599"/>
            <a:ext cx="948929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 DA EXPERIÊNCIA</a:t>
            </a:r>
          </a:p>
        </p:txBody>
      </p:sp>
      <p:sp>
        <p:nvSpPr>
          <p:cNvPr id="10" name="TextBox 55"/>
          <p:cNvSpPr txBox="1"/>
          <p:nvPr/>
        </p:nvSpPr>
        <p:spPr>
          <a:xfrm>
            <a:off x="842886" y="5589485"/>
            <a:ext cx="21860028" cy="1538883"/>
          </a:xfrm>
          <a:prstGeom prst="rect">
            <a:avLst/>
          </a:prstGeom>
        </p:spPr>
        <p:txBody>
          <a:bodyPr wrap="square" lIns="0" tIns="0" rIns="0" bIns="0" rtlCol="0" anchor="t">
            <a:spAutoFit/>
          </a:bodyPr>
          <a:lstStyle/>
          <a:p>
            <a:pPr algn="ctr"/>
            <a:r>
              <a:rPr lang="pt-BR" sz="5000" b="1" dirty="0" smtClean="0">
                <a:solidFill>
                  <a:srgbClr val="00B0F0"/>
                </a:solidFill>
              </a:rPr>
              <a:t>Ação de Integração e </a:t>
            </a:r>
            <a:r>
              <a:rPr lang="pt-BR" sz="5000" b="1" dirty="0" err="1" smtClean="0">
                <a:solidFill>
                  <a:srgbClr val="00B0F0"/>
                </a:solidFill>
              </a:rPr>
              <a:t>Intersetorialidade</a:t>
            </a:r>
            <a:r>
              <a:rPr lang="pt-BR" sz="5000" b="1" dirty="0" smtClean="0">
                <a:solidFill>
                  <a:srgbClr val="00B0F0"/>
                </a:solidFill>
              </a:rPr>
              <a:t> na Organização do Atendimento de Saúde na 55ª Missa do Vaqueiro em </a:t>
            </a:r>
            <a:r>
              <a:rPr lang="pt-BR" sz="5000" b="1" dirty="0" err="1" smtClean="0">
                <a:solidFill>
                  <a:srgbClr val="00B0F0"/>
                </a:solidFill>
              </a:rPr>
              <a:t>Serrita</a:t>
            </a:r>
            <a:r>
              <a:rPr lang="pt-BR" sz="5000" b="1" dirty="0" smtClean="0">
                <a:solidFill>
                  <a:srgbClr val="00B0F0"/>
                </a:solidFill>
              </a:rPr>
              <a:t> (PE)- VII Gerencia Regional de Saúde</a:t>
            </a:r>
            <a:endParaRPr lang="pt-BR" sz="5000" b="1" dirty="0">
              <a:solidFill>
                <a:srgbClr val="00B0F0"/>
              </a:solidFill>
            </a:endParaRPr>
          </a:p>
        </p:txBody>
      </p:sp>
      <p:sp>
        <p:nvSpPr>
          <p:cNvPr id="11" name="TextBox 56"/>
          <p:cNvSpPr txBox="1"/>
          <p:nvPr/>
        </p:nvSpPr>
        <p:spPr>
          <a:xfrm>
            <a:off x="1057200" y="8161253"/>
            <a:ext cx="21074210" cy="1033809"/>
          </a:xfrm>
          <a:prstGeom prst="rect">
            <a:avLst/>
          </a:prstGeom>
        </p:spPr>
        <p:txBody>
          <a:bodyPr wrap="square" lIns="0" tIns="0" rIns="0" bIns="0" rtlCol="0" anchor="t">
            <a:spAutoFit/>
          </a:bodyPr>
          <a:lstStyle/>
          <a:p>
            <a:pPr algn="ctr" fontAlgn="base"/>
            <a:r>
              <a:rPr lang="en-US" sz="3918" b="1" dirty="0" smtClean="0">
                <a:solidFill>
                  <a:srgbClr val="000000"/>
                </a:solidFill>
                <a:latin typeface="Montserrat"/>
                <a:ea typeface="Open Sans"/>
                <a:cs typeface="Open Sans"/>
                <a:sym typeface="Open Sans"/>
              </a:rPr>
              <a:t> </a:t>
            </a:r>
            <a:r>
              <a:rPr lang="pt-BR" sz="2800" b="1" dirty="0" smtClean="0">
                <a:latin typeface="Montserrat"/>
              </a:rPr>
              <a:t>Maria Auxiliadora de </a:t>
            </a:r>
            <a:r>
              <a:rPr lang="pt-BR" sz="2800" b="1" dirty="0" err="1" smtClean="0">
                <a:latin typeface="Montserrat"/>
              </a:rPr>
              <a:t>Sa</a:t>
            </a:r>
            <a:r>
              <a:rPr lang="pt-BR" sz="2800" b="1" dirty="0" smtClean="0">
                <a:latin typeface="Montserrat"/>
              </a:rPr>
              <a:t> </a:t>
            </a:r>
            <a:r>
              <a:rPr lang="pt-BR" sz="2800" b="1" dirty="0" err="1" smtClean="0">
                <a:latin typeface="Montserrat"/>
              </a:rPr>
              <a:t>Magalhaes</a:t>
            </a:r>
            <a:r>
              <a:rPr lang="pt-BR" sz="2800" b="1" dirty="0" smtClean="0">
                <a:latin typeface="Montserrat"/>
              </a:rPr>
              <a:t> </a:t>
            </a:r>
            <a:r>
              <a:rPr lang="pt-BR" sz="2800" b="1" dirty="0" smtClean="0">
                <a:latin typeface="Montserrat"/>
              </a:rPr>
              <a:t>Santos</a:t>
            </a:r>
            <a:r>
              <a:rPr lang="en-US" sz="2800" b="1" dirty="0" smtClean="0">
                <a:solidFill>
                  <a:srgbClr val="000000"/>
                </a:solidFill>
                <a:latin typeface="Montserrat"/>
                <a:ea typeface="Open Sans"/>
                <a:cs typeface="Open Sans"/>
                <a:sym typeface="Open Sans"/>
              </a:rPr>
              <a:t>¹*, </a:t>
            </a:r>
            <a:r>
              <a:rPr lang="pt-BR" sz="2800" b="1" dirty="0" err="1" smtClean="0">
                <a:latin typeface="Montserrat"/>
              </a:rPr>
              <a:t>Mikaelly</a:t>
            </a:r>
            <a:r>
              <a:rPr lang="pt-BR" sz="2800" b="1" dirty="0" smtClean="0">
                <a:latin typeface="Montserrat"/>
              </a:rPr>
              <a:t> Vasconcelos </a:t>
            </a:r>
            <a:r>
              <a:rPr lang="pt-BR" sz="2800" b="1" dirty="0" err="1" smtClean="0">
                <a:latin typeface="Montserrat"/>
              </a:rPr>
              <a:t>Grangeiro</a:t>
            </a:r>
            <a:r>
              <a:rPr lang="en-US" sz="2800" b="1" dirty="0" smtClean="0">
                <a:solidFill>
                  <a:srgbClr val="000000"/>
                </a:solidFill>
                <a:latin typeface="Montserrat"/>
                <a:ea typeface="Open Sans"/>
                <a:cs typeface="Open Sans"/>
                <a:sym typeface="Open Sans"/>
              </a:rPr>
              <a:t>², </a:t>
            </a:r>
            <a:r>
              <a:rPr lang="pt-BR" sz="2800" b="1" dirty="0" smtClean="0">
                <a:latin typeface="Montserrat"/>
              </a:rPr>
              <a:t>Samuel Anderson Firmino de </a:t>
            </a:r>
            <a:r>
              <a:rPr lang="pt-BR" sz="2800" b="1" dirty="0" smtClean="0">
                <a:latin typeface="Montserrat"/>
              </a:rPr>
              <a:t>Oliveira</a:t>
            </a:r>
            <a:r>
              <a:rPr lang="en-US" sz="2800" b="1" dirty="0" smtClean="0">
                <a:solidFill>
                  <a:srgbClr val="000000"/>
                </a:solidFill>
                <a:latin typeface="Montserrat"/>
                <a:ea typeface="Open Sans"/>
                <a:cs typeface="Open Sans"/>
                <a:sym typeface="Open Sans"/>
              </a:rPr>
              <a:t>³, </a:t>
            </a:r>
            <a:r>
              <a:rPr lang="pt-BR" sz="2800" b="1" dirty="0" smtClean="0">
                <a:latin typeface="Montserrat"/>
              </a:rPr>
              <a:t>Maria Fernanda </a:t>
            </a:r>
            <a:r>
              <a:rPr lang="pt-BR" sz="2800" b="1" dirty="0" smtClean="0">
                <a:latin typeface="Montserrat"/>
              </a:rPr>
              <a:t>Sampaio</a:t>
            </a:r>
            <a:r>
              <a:rPr lang="pt-BR" sz="2800" b="1" baseline="30000" dirty="0" smtClean="0">
                <a:latin typeface="Montserrat"/>
              </a:rPr>
              <a:t>4</a:t>
            </a:r>
            <a:endParaRPr lang="en-US" sz="2800" b="1" dirty="0">
              <a:solidFill>
                <a:srgbClr val="000000"/>
              </a:solidFill>
              <a:latin typeface="Montserrat"/>
              <a:ea typeface="Open Sans"/>
              <a:cs typeface="Open Sans"/>
              <a:sym typeface="Open Sans"/>
            </a:endParaRPr>
          </a:p>
        </p:txBody>
      </p:sp>
      <p:sp>
        <p:nvSpPr>
          <p:cNvPr id="12" name="TextBox 57"/>
          <p:cNvSpPr txBox="1"/>
          <p:nvPr/>
        </p:nvSpPr>
        <p:spPr>
          <a:xfrm>
            <a:off x="628572" y="9947203"/>
            <a:ext cx="21674408" cy="1962076"/>
          </a:xfrm>
          <a:prstGeom prst="rect">
            <a:avLst/>
          </a:prstGeom>
        </p:spPr>
        <p:txBody>
          <a:bodyPr wrap="square" lIns="0" tIns="0" rIns="0" bIns="0" rtlCol="0" anchor="t">
            <a:spAutoFit/>
          </a:bodyPr>
          <a:lstStyle/>
          <a:p>
            <a:pPr algn="ctr">
              <a:lnSpc>
                <a:spcPts val="5120"/>
              </a:lnSpc>
              <a:spcBef>
                <a:spcPct val="0"/>
              </a:spcBef>
            </a:pPr>
            <a:r>
              <a:rPr lang="en-US" sz="2400" dirty="0" smtClean="0">
                <a:solidFill>
                  <a:srgbClr val="000000"/>
                </a:solidFill>
                <a:latin typeface="Montserrat" pitchFamily="2" charset="0"/>
                <a:ea typeface="Open Sans"/>
                <a:cs typeface="Open Sans"/>
                <a:sym typeface="Open Sans"/>
              </a:rPr>
              <a:t>¹Gerente </a:t>
            </a:r>
            <a:r>
              <a:rPr lang="en-US" sz="2400" dirty="0" err="1" smtClean="0">
                <a:solidFill>
                  <a:srgbClr val="000000"/>
                </a:solidFill>
                <a:latin typeface="Montserrat" pitchFamily="2" charset="0"/>
                <a:ea typeface="Open Sans"/>
                <a:cs typeface="Open Sans"/>
                <a:sym typeface="Open Sans"/>
              </a:rPr>
              <a:t>da</a:t>
            </a:r>
            <a:r>
              <a:rPr lang="en-US" sz="2400" dirty="0" smtClean="0">
                <a:solidFill>
                  <a:srgbClr val="000000"/>
                </a:solidFill>
                <a:latin typeface="Montserrat" pitchFamily="2" charset="0"/>
                <a:ea typeface="Open Sans"/>
                <a:cs typeface="Open Sans"/>
                <a:sym typeface="Open Sans"/>
              </a:rPr>
              <a:t> VII regional de </a:t>
            </a:r>
            <a:r>
              <a:rPr lang="en-US" sz="2400" dirty="0" err="1" smtClean="0">
                <a:solidFill>
                  <a:srgbClr val="000000"/>
                </a:solidFill>
                <a:latin typeface="Montserrat" pitchFamily="2" charset="0"/>
                <a:ea typeface="Open Sans"/>
                <a:cs typeface="Open Sans"/>
                <a:sym typeface="Open Sans"/>
              </a:rPr>
              <a:t>Saúde</a:t>
            </a:r>
            <a:r>
              <a:rPr lang="en-US" sz="2400" dirty="0" smtClean="0">
                <a:solidFill>
                  <a:srgbClr val="000000"/>
                </a:solidFill>
                <a:latin typeface="Montserrat" pitchFamily="2" charset="0"/>
                <a:ea typeface="Open Sans"/>
                <a:cs typeface="Open Sans"/>
                <a:sym typeface="Open Sans"/>
              </a:rPr>
              <a:t> , </a:t>
            </a:r>
            <a:r>
              <a:rPr lang="en-US" sz="2400" dirty="0" err="1" smtClean="0">
                <a:solidFill>
                  <a:srgbClr val="000000"/>
                </a:solidFill>
                <a:latin typeface="Montserrat" pitchFamily="2" charset="0"/>
                <a:ea typeface="Open Sans"/>
                <a:cs typeface="Open Sans"/>
                <a:sym typeface="Open Sans"/>
              </a:rPr>
              <a:t>Salgueiro</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Pernambuco</a:t>
            </a:r>
            <a:r>
              <a:rPr lang="en-US" sz="2400" dirty="0" smtClean="0">
                <a:solidFill>
                  <a:srgbClr val="000000"/>
                </a:solidFill>
                <a:latin typeface="Montserrat" pitchFamily="2" charset="0"/>
                <a:ea typeface="Open Sans"/>
                <a:cs typeface="Open Sans"/>
                <a:sym typeface="Open Sans"/>
              </a:rPr>
              <a:t>.  </a:t>
            </a:r>
            <a:r>
              <a:rPr lang="en-US" sz="2400" baseline="30000" dirty="0" smtClean="0">
                <a:solidFill>
                  <a:srgbClr val="000000"/>
                </a:solidFill>
                <a:latin typeface="Montserrat" pitchFamily="2" charset="0"/>
                <a:ea typeface="Open Sans"/>
                <a:cs typeface="Open Sans"/>
                <a:sym typeface="Open Sans"/>
              </a:rPr>
              <a:t>2</a:t>
            </a:r>
            <a:r>
              <a:rPr lang="en-US" sz="2400" dirty="0" smtClean="0">
                <a:solidFill>
                  <a:srgbClr val="000000"/>
                </a:solidFill>
                <a:latin typeface="Montserrat" pitchFamily="2" charset="0"/>
                <a:ea typeface="Open Sans"/>
                <a:cs typeface="Open Sans"/>
                <a:sym typeface="Open Sans"/>
              </a:rPr>
              <a:t>Coordenadora de </a:t>
            </a:r>
            <a:r>
              <a:rPr lang="en-US" sz="2400" dirty="0" err="1" smtClean="0">
                <a:solidFill>
                  <a:srgbClr val="000000"/>
                </a:solidFill>
                <a:latin typeface="Montserrat" pitchFamily="2" charset="0"/>
                <a:ea typeface="Open Sans"/>
                <a:cs typeface="Open Sans"/>
                <a:sym typeface="Open Sans"/>
              </a:rPr>
              <a:t>atenção</a:t>
            </a:r>
            <a:r>
              <a:rPr lang="en-US" sz="2400" dirty="0" smtClean="0">
                <a:solidFill>
                  <a:srgbClr val="000000"/>
                </a:solidFill>
                <a:latin typeface="Montserrat" pitchFamily="2" charset="0"/>
                <a:ea typeface="Open Sans"/>
                <a:cs typeface="Open Sans"/>
                <a:sym typeface="Open Sans"/>
              </a:rPr>
              <a:t> à </a:t>
            </a:r>
            <a:r>
              <a:rPr lang="en-US" sz="2400" dirty="0" err="1" smtClean="0">
                <a:solidFill>
                  <a:srgbClr val="000000"/>
                </a:solidFill>
                <a:latin typeface="Montserrat" pitchFamily="2" charset="0"/>
                <a:ea typeface="Open Sans"/>
                <a:cs typeface="Open Sans"/>
                <a:sym typeface="Open Sans"/>
              </a:rPr>
              <a:t>Saúde</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da</a:t>
            </a:r>
            <a:r>
              <a:rPr lang="en-US" sz="2400" dirty="0" smtClean="0">
                <a:solidFill>
                  <a:srgbClr val="000000"/>
                </a:solidFill>
                <a:latin typeface="Montserrat" pitchFamily="2" charset="0"/>
                <a:ea typeface="Open Sans"/>
                <a:cs typeface="Open Sans"/>
                <a:sym typeface="Open Sans"/>
              </a:rPr>
              <a:t> VII Regional de </a:t>
            </a:r>
            <a:r>
              <a:rPr lang="en-US" sz="2400" dirty="0" err="1" smtClean="0">
                <a:solidFill>
                  <a:srgbClr val="000000"/>
                </a:solidFill>
                <a:latin typeface="Montserrat" pitchFamily="2" charset="0"/>
                <a:ea typeface="Open Sans"/>
                <a:cs typeface="Open Sans"/>
                <a:sym typeface="Open Sans"/>
              </a:rPr>
              <a:t>Saúde</a:t>
            </a:r>
            <a:r>
              <a:rPr lang="en-US" sz="2400" dirty="0" smtClean="0">
                <a:solidFill>
                  <a:srgbClr val="000000"/>
                </a:solidFill>
                <a:latin typeface="Montserrat" pitchFamily="2" charset="0"/>
                <a:ea typeface="Open Sans"/>
                <a:cs typeface="Open Sans"/>
                <a:sym typeface="Open Sans"/>
              </a:rPr>
              <a:t> </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Salgueiro</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Pernambuco</a:t>
            </a:r>
            <a:r>
              <a:rPr lang="en-US" sz="2400" dirty="0" smtClean="0">
                <a:solidFill>
                  <a:srgbClr val="000000"/>
                </a:solidFill>
                <a:latin typeface="Montserrat" pitchFamily="2" charset="0"/>
                <a:ea typeface="Open Sans"/>
                <a:cs typeface="Open Sans"/>
                <a:sym typeface="Open Sans"/>
              </a:rPr>
              <a:t>.  </a:t>
            </a:r>
            <a:r>
              <a:rPr lang="en-US" sz="2400" baseline="30000" dirty="0" smtClean="0">
                <a:solidFill>
                  <a:srgbClr val="000000"/>
                </a:solidFill>
                <a:latin typeface="Montserrat" pitchFamily="2" charset="0"/>
                <a:ea typeface="Open Sans"/>
                <a:cs typeface="Open Sans"/>
                <a:sym typeface="Open Sans"/>
              </a:rPr>
              <a:t>3</a:t>
            </a:r>
            <a:r>
              <a:rPr lang="en-US" sz="2400" dirty="0" smtClean="0">
                <a:solidFill>
                  <a:srgbClr val="000000"/>
                </a:solidFill>
                <a:latin typeface="Montserrat" pitchFamily="2" charset="0"/>
                <a:ea typeface="Open Sans"/>
                <a:cs typeface="Open Sans"/>
                <a:sym typeface="Open Sans"/>
              </a:rPr>
              <a:t>Apoiador </a:t>
            </a:r>
            <a:r>
              <a:rPr lang="en-US" sz="2400" dirty="0" err="1" smtClean="0">
                <a:solidFill>
                  <a:srgbClr val="000000"/>
                </a:solidFill>
                <a:latin typeface="Montserrat" pitchFamily="2" charset="0"/>
                <a:ea typeface="Open Sans"/>
                <a:cs typeface="Open Sans"/>
                <a:sym typeface="Open Sans"/>
              </a:rPr>
              <a:t>da</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Atençãp</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Primaria</a:t>
            </a:r>
            <a:r>
              <a:rPr lang="en-US" sz="2400" dirty="0" smtClean="0">
                <a:solidFill>
                  <a:srgbClr val="000000"/>
                </a:solidFill>
                <a:latin typeface="Montserrat" pitchFamily="2" charset="0"/>
                <a:ea typeface="Open Sans"/>
                <a:cs typeface="Open Sans"/>
                <a:sym typeface="Open Sans"/>
              </a:rPr>
              <a:t> á </a:t>
            </a:r>
            <a:r>
              <a:rPr lang="en-US" sz="2400" dirty="0" err="1" smtClean="0">
                <a:solidFill>
                  <a:srgbClr val="000000"/>
                </a:solidFill>
                <a:latin typeface="Montserrat" pitchFamily="2" charset="0"/>
                <a:ea typeface="Open Sans"/>
                <a:cs typeface="Open Sans"/>
                <a:sym typeface="Open Sans"/>
              </a:rPr>
              <a:t>saúde</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da</a:t>
            </a:r>
            <a:r>
              <a:rPr lang="en-US" sz="2400" dirty="0" smtClean="0">
                <a:solidFill>
                  <a:srgbClr val="000000"/>
                </a:solidFill>
                <a:latin typeface="Montserrat" pitchFamily="2" charset="0"/>
                <a:ea typeface="Open Sans"/>
                <a:cs typeface="Open Sans"/>
                <a:sym typeface="Open Sans"/>
              </a:rPr>
              <a:t> VII regional de </a:t>
            </a:r>
            <a:r>
              <a:rPr lang="en-US" sz="2400" dirty="0" err="1" smtClean="0">
                <a:solidFill>
                  <a:srgbClr val="000000"/>
                </a:solidFill>
                <a:latin typeface="Montserrat" pitchFamily="2" charset="0"/>
                <a:ea typeface="Open Sans"/>
                <a:cs typeface="Open Sans"/>
                <a:sym typeface="Open Sans"/>
              </a:rPr>
              <a:t>Saúde</a:t>
            </a:r>
            <a:r>
              <a:rPr lang="en-US" sz="2400" dirty="0" smtClean="0">
                <a:solidFill>
                  <a:srgbClr val="000000"/>
                </a:solidFill>
                <a:latin typeface="Montserrat" pitchFamily="2" charset="0"/>
                <a:ea typeface="Open Sans"/>
                <a:cs typeface="Open Sans"/>
                <a:sym typeface="Open Sans"/>
              </a:rPr>
              <a:t> , </a:t>
            </a:r>
            <a:r>
              <a:rPr lang="en-US" sz="2400" dirty="0" err="1" smtClean="0">
                <a:solidFill>
                  <a:srgbClr val="000000"/>
                </a:solidFill>
                <a:latin typeface="Montserrat" pitchFamily="2" charset="0"/>
                <a:ea typeface="Open Sans"/>
                <a:cs typeface="Open Sans"/>
                <a:sym typeface="Open Sans"/>
              </a:rPr>
              <a:t>Salgueiro</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Pernambuco</a:t>
            </a:r>
            <a:r>
              <a:rPr lang="en-US" sz="2400" dirty="0" smtClean="0">
                <a:solidFill>
                  <a:srgbClr val="000000"/>
                </a:solidFill>
                <a:latin typeface="Montserrat" pitchFamily="2" charset="0"/>
                <a:ea typeface="Open Sans"/>
                <a:cs typeface="Open Sans"/>
                <a:sym typeface="Open Sans"/>
              </a:rPr>
              <a:t>.   </a:t>
            </a:r>
            <a:r>
              <a:rPr lang="en-US" sz="2400" baseline="30000" dirty="0" smtClean="0">
                <a:solidFill>
                  <a:srgbClr val="000000"/>
                </a:solidFill>
                <a:latin typeface="Montserrat" pitchFamily="2" charset="0"/>
                <a:ea typeface="Open Sans"/>
                <a:cs typeface="Open Sans"/>
                <a:sym typeface="Open Sans"/>
              </a:rPr>
              <a:t>4</a:t>
            </a:r>
            <a:r>
              <a:rPr lang="en-US" sz="2400" dirty="0" smtClean="0">
                <a:solidFill>
                  <a:srgbClr val="000000"/>
                </a:solidFill>
                <a:latin typeface="Montserrat" pitchFamily="2" charset="0"/>
                <a:ea typeface="Open Sans"/>
                <a:cs typeface="Open Sans"/>
                <a:sym typeface="Open Sans"/>
              </a:rPr>
              <a:t>Apoiadora de </a:t>
            </a:r>
            <a:r>
              <a:rPr lang="en-US" sz="2400" dirty="0" err="1" smtClean="0">
                <a:solidFill>
                  <a:srgbClr val="000000"/>
                </a:solidFill>
                <a:latin typeface="Montserrat" pitchFamily="2" charset="0"/>
                <a:ea typeface="Open Sans"/>
                <a:cs typeface="Open Sans"/>
                <a:sym typeface="Open Sans"/>
              </a:rPr>
              <a:t>Regionalização</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da</a:t>
            </a:r>
            <a:r>
              <a:rPr lang="en-US" sz="2400" dirty="0" smtClean="0">
                <a:solidFill>
                  <a:srgbClr val="000000"/>
                </a:solidFill>
                <a:latin typeface="Montserrat" pitchFamily="2" charset="0"/>
                <a:ea typeface="Open Sans"/>
                <a:cs typeface="Open Sans"/>
                <a:sym typeface="Open Sans"/>
              </a:rPr>
              <a:t> VII Regional de </a:t>
            </a:r>
            <a:r>
              <a:rPr lang="en-US" sz="2400" dirty="0" err="1" smtClean="0">
                <a:solidFill>
                  <a:srgbClr val="000000"/>
                </a:solidFill>
                <a:latin typeface="Montserrat" pitchFamily="2" charset="0"/>
                <a:ea typeface="Open Sans"/>
                <a:cs typeface="Open Sans"/>
                <a:sym typeface="Open Sans"/>
              </a:rPr>
              <a:t>Saúde</a:t>
            </a:r>
            <a:r>
              <a:rPr lang="en-US" sz="2400" dirty="0" smtClean="0">
                <a:solidFill>
                  <a:srgbClr val="000000"/>
                </a:solidFill>
                <a:latin typeface="Montserrat" pitchFamily="2" charset="0"/>
                <a:ea typeface="Open Sans"/>
                <a:cs typeface="Open Sans"/>
                <a:sym typeface="Open Sans"/>
              </a:rPr>
              <a:t> , </a:t>
            </a:r>
            <a:r>
              <a:rPr lang="en-US" sz="2400" dirty="0" err="1" smtClean="0">
                <a:solidFill>
                  <a:srgbClr val="000000"/>
                </a:solidFill>
                <a:latin typeface="Montserrat" pitchFamily="2" charset="0"/>
                <a:ea typeface="Open Sans"/>
                <a:cs typeface="Open Sans"/>
                <a:sym typeface="Open Sans"/>
              </a:rPr>
              <a:t>Salgueiro</a:t>
            </a:r>
            <a:r>
              <a:rPr lang="en-US" sz="2400" dirty="0" smtClean="0">
                <a:solidFill>
                  <a:srgbClr val="000000"/>
                </a:solidFill>
                <a:latin typeface="Montserrat" pitchFamily="2" charset="0"/>
                <a:ea typeface="Open Sans"/>
                <a:cs typeface="Open Sans"/>
                <a:sym typeface="Open Sans"/>
              </a:rPr>
              <a:t>, </a:t>
            </a:r>
            <a:endParaRPr lang="en-US" sz="2400" dirty="0">
              <a:solidFill>
                <a:srgbClr val="000000"/>
              </a:solidFill>
              <a:latin typeface="Montserrat" pitchFamily="2" charset="0"/>
              <a:ea typeface="Open Sans"/>
              <a:cs typeface="Open Sans"/>
              <a:sym typeface="Open Sans"/>
            </a:endParaRPr>
          </a:p>
          <a:p>
            <a:pPr algn="ctr">
              <a:lnSpc>
                <a:spcPts val="5120"/>
              </a:lnSpc>
              <a:spcBef>
                <a:spcPct val="0"/>
              </a:spcBef>
            </a:pPr>
            <a:r>
              <a:rPr lang="en-US" sz="2400" dirty="0">
                <a:solidFill>
                  <a:srgbClr val="000000"/>
                </a:solidFill>
                <a:latin typeface="Montserrat" pitchFamily="2" charset="0"/>
                <a:ea typeface="Open Sans"/>
                <a:cs typeface="Open Sans"/>
                <a:sym typeface="Open Sans"/>
              </a:rPr>
              <a:t>*</a:t>
            </a:r>
            <a:r>
              <a:rPr lang="en-US" sz="2400" dirty="0" err="1">
                <a:solidFill>
                  <a:srgbClr val="000000"/>
                </a:solidFill>
                <a:latin typeface="Montserrat" pitchFamily="2" charset="0"/>
                <a:ea typeface="Open Sans"/>
                <a:cs typeface="Open Sans"/>
                <a:sym typeface="Open Sans"/>
              </a:rPr>
              <a:t>Autor</a:t>
            </a:r>
            <a:r>
              <a:rPr lang="en-US" sz="2400" dirty="0">
                <a:solidFill>
                  <a:srgbClr val="000000"/>
                </a:solidFill>
                <a:latin typeface="Montserrat" pitchFamily="2" charset="0"/>
                <a:ea typeface="Open Sans"/>
                <a:cs typeface="Open Sans"/>
                <a:sym typeface="Open Sans"/>
              </a:rPr>
              <a:t> </a:t>
            </a:r>
            <a:r>
              <a:rPr lang="en-US" sz="2400" dirty="0" err="1">
                <a:solidFill>
                  <a:srgbClr val="000000"/>
                </a:solidFill>
                <a:latin typeface="Montserrat" pitchFamily="2" charset="0"/>
                <a:ea typeface="Open Sans"/>
                <a:cs typeface="Open Sans"/>
                <a:sym typeface="Open Sans"/>
              </a:rPr>
              <a:t>correspondente</a:t>
            </a:r>
            <a:r>
              <a:rPr lang="en-US" sz="2400" dirty="0">
                <a:solidFill>
                  <a:srgbClr val="000000"/>
                </a:solidFill>
                <a:latin typeface="Montserrat" pitchFamily="2" charset="0"/>
                <a:ea typeface="Open Sans"/>
                <a:cs typeface="Open Sans"/>
                <a:sym typeface="Open Sans"/>
              </a:rPr>
              <a:t>: </a:t>
            </a:r>
            <a:r>
              <a:rPr lang="en-US" sz="2400" dirty="0" smtClean="0">
                <a:solidFill>
                  <a:srgbClr val="000000"/>
                </a:solidFill>
                <a:latin typeface="Montserrat" pitchFamily="2" charset="0"/>
                <a:ea typeface="Open Sans"/>
                <a:cs typeface="Open Sans"/>
                <a:sym typeface="Open Sans"/>
              </a:rPr>
              <a:t>gerencia7geres@gmail.com</a:t>
            </a:r>
            <a:endParaRPr lang="en-US" sz="2400" dirty="0">
              <a:solidFill>
                <a:srgbClr val="000000"/>
              </a:solidFill>
              <a:latin typeface="Montserrat" pitchFamily="2" charset="0"/>
              <a:ea typeface="Open Sans"/>
              <a:cs typeface="Open Sans"/>
              <a:sym typeface="Open Sans"/>
            </a:endParaRPr>
          </a:p>
        </p:txBody>
      </p:sp>
      <p:sp>
        <p:nvSpPr>
          <p:cNvPr id="15" name="Freeform 14"/>
          <p:cNvSpPr/>
          <p:nvPr/>
        </p:nvSpPr>
        <p:spPr>
          <a:xfrm>
            <a:off x="985762" y="18305449"/>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6" name="TextBox 16"/>
          <p:cNvSpPr txBox="1"/>
          <p:nvPr/>
        </p:nvSpPr>
        <p:spPr>
          <a:xfrm>
            <a:off x="842886" y="19805647"/>
            <a:ext cx="9649072" cy="5736699"/>
          </a:xfrm>
          <a:prstGeom prst="rect">
            <a:avLst/>
          </a:prstGeom>
        </p:spPr>
        <p:txBody>
          <a:bodyPr wrap="square" lIns="0" tIns="0" rIns="0" bIns="0" rtlCol="0" anchor="t">
            <a:spAutoFit/>
          </a:bodyPr>
          <a:lstStyle/>
          <a:p>
            <a:pPr algn="just">
              <a:lnSpc>
                <a:spcPct val="150000"/>
              </a:lnSpc>
            </a:pPr>
            <a:r>
              <a:rPr lang="pt-BR" sz="2800" dirty="0" smtClean="0">
                <a:latin typeface="Montserrat"/>
              </a:rPr>
              <a:t>A Missa do Vaqueiro, realizada anualmente em </a:t>
            </a:r>
            <a:r>
              <a:rPr lang="pt-BR" sz="2800" dirty="0" err="1" smtClean="0">
                <a:latin typeface="Montserrat"/>
              </a:rPr>
              <a:t>Serrita-PE</a:t>
            </a:r>
            <a:r>
              <a:rPr lang="pt-BR" sz="2800" dirty="0" smtClean="0">
                <a:latin typeface="Montserrat"/>
              </a:rPr>
              <a:t>, é um marco cultural e religioso que mobiliza milhares de pessoas. Para garantir a segurança e o cuidado à saúde, a VII GERES/SES articulou ações </a:t>
            </a:r>
            <a:r>
              <a:rPr lang="pt-BR" sz="2800" dirty="0" err="1" smtClean="0">
                <a:latin typeface="Montserrat"/>
              </a:rPr>
              <a:t>intersetoriais</a:t>
            </a:r>
            <a:r>
              <a:rPr lang="pt-BR" sz="2800" dirty="0" smtClean="0">
                <a:latin typeface="Montserrat"/>
              </a:rPr>
              <a:t> com a prefeitura, secretarias de Saúde, Hospital Regional Inácio de </a:t>
            </a:r>
            <a:r>
              <a:rPr lang="pt-BR" sz="2800" dirty="0" err="1" smtClean="0">
                <a:latin typeface="Montserrat"/>
              </a:rPr>
              <a:t>Sa</a:t>
            </a:r>
            <a:r>
              <a:rPr lang="pt-BR" sz="2800" dirty="0" smtClean="0">
                <a:latin typeface="Montserrat"/>
              </a:rPr>
              <a:t>, COMPESA, Bombeiros e Policia Militar. As atividades envolveram ações de vigilância em saúde, monitoramento de eventos, estruturação de posto de saúde 24h com equipe multiprofissional e ambulâncias para remoção.</a:t>
            </a:r>
          </a:p>
        </p:txBody>
      </p:sp>
      <p:sp>
        <p:nvSpPr>
          <p:cNvPr id="17" name="TextBox 17"/>
          <p:cNvSpPr txBox="1"/>
          <p:nvPr/>
        </p:nvSpPr>
        <p:spPr>
          <a:xfrm>
            <a:off x="771448" y="18376887"/>
            <a:ext cx="984933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DESCRIÇÃO DA EXPERIÊNCIA</a:t>
            </a:r>
          </a:p>
        </p:txBody>
      </p:sp>
      <p:sp>
        <p:nvSpPr>
          <p:cNvPr id="18" name="Freeform 14"/>
          <p:cNvSpPr/>
          <p:nvPr/>
        </p:nvSpPr>
        <p:spPr>
          <a:xfrm>
            <a:off x="842886" y="26306505"/>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9" name="TextBox 16"/>
          <p:cNvSpPr txBox="1"/>
          <p:nvPr/>
        </p:nvSpPr>
        <p:spPr>
          <a:xfrm>
            <a:off x="771448" y="27663827"/>
            <a:ext cx="9649072" cy="6347892"/>
          </a:xfrm>
          <a:prstGeom prst="rect">
            <a:avLst/>
          </a:prstGeom>
        </p:spPr>
        <p:txBody>
          <a:bodyPr wrap="square" lIns="0" tIns="0" rIns="0" bIns="0" rtlCol="0" anchor="t">
            <a:spAutoFit/>
          </a:bodyPr>
          <a:lstStyle/>
          <a:p>
            <a:pPr algn="just">
              <a:lnSpc>
                <a:spcPts val="5486"/>
              </a:lnSpc>
            </a:pPr>
            <a:r>
              <a:rPr lang="pt-BR" sz="2800" dirty="0" smtClean="0">
                <a:latin typeface="Montserrat"/>
              </a:rPr>
              <a:t>A experiência de organização das ações de saúde no evento gerou para a VII GERES aprendizados valiosos que fortalecem a gestão pública e a atenção à saúde em contextos culturais e comunitários, com foco na </a:t>
            </a:r>
            <a:r>
              <a:rPr lang="pt-BR" sz="2800" dirty="0" err="1" smtClean="0">
                <a:latin typeface="Montserrat"/>
              </a:rPr>
              <a:t>intersetorialidade</a:t>
            </a:r>
            <a:r>
              <a:rPr lang="pt-BR" sz="2800" dirty="0" smtClean="0">
                <a:latin typeface="Montserrat"/>
              </a:rPr>
              <a:t>, equidade, participação social e na valorização da cultura. Os principais desafios foram o difícil acesso ao local e a limitação da estrutura. Ainda assim, o planejamento antecipado e o trabalho colaborativo foram fundamentais para o êxito das ações durante o evento.</a:t>
            </a:r>
            <a:endParaRPr dirty="0">
              <a:latin typeface="Montserrat"/>
            </a:endParaRPr>
          </a:p>
        </p:txBody>
      </p:sp>
      <p:sp>
        <p:nvSpPr>
          <p:cNvPr id="20" name="TextBox 17"/>
          <p:cNvSpPr txBox="1"/>
          <p:nvPr/>
        </p:nvSpPr>
        <p:spPr>
          <a:xfrm>
            <a:off x="700010" y="26449381"/>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APRENDIZADO E ANÁLISE CRÍTICA</a:t>
            </a:r>
          </a:p>
        </p:txBody>
      </p:sp>
      <p:sp>
        <p:nvSpPr>
          <p:cNvPr id="48" name="Freeform 14"/>
          <p:cNvSpPr/>
          <p:nvPr/>
        </p:nvSpPr>
        <p:spPr>
          <a:xfrm>
            <a:off x="12415842" y="12804723"/>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49" name="TextBox 16"/>
          <p:cNvSpPr txBox="1"/>
          <p:nvPr/>
        </p:nvSpPr>
        <p:spPr>
          <a:xfrm>
            <a:off x="12344404" y="14019169"/>
            <a:ext cx="9649072" cy="5616922"/>
          </a:xfrm>
          <a:prstGeom prst="rect">
            <a:avLst/>
          </a:prstGeom>
        </p:spPr>
        <p:txBody>
          <a:bodyPr wrap="square" lIns="0" tIns="0" rIns="0" bIns="0" rtlCol="0" anchor="t">
            <a:spAutoFit/>
          </a:bodyPr>
          <a:lstStyle/>
          <a:p>
            <a:pPr algn="just">
              <a:lnSpc>
                <a:spcPts val="5486"/>
              </a:lnSpc>
            </a:pPr>
            <a:r>
              <a:rPr lang="pt-BR" sz="2800" dirty="0" smtClean="0">
                <a:latin typeface="Montserrat"/>
              </a:rPr>
              <a:t>Promover a integração entre Estado, município e instituições parceiras para garantir a assistência à saúde no evento; Implementar ações de vigilância em saúde em consonância com as estratégias de promoção e prevenção; Assegurar atendimento hospitalar e pré-hospitalar de forma articulada e contínua.</a:t>
            </a:r>
          </a:p>
          <a:p>
            <a:pPr algn="just">
              <a:lnSpc>
                <a:spcPts val="5486"/>
              </a:lnSpc>
            </a:pPr>
            <a:endParaRPr lang="en-US" sz="2800" dirty="0">
              <a:solidFill>
                <a:srgbClr val="000000"/>
              </a:solidFill>
              <a:latin typeface="Montserrat"/>
              <a:ea typeface="Open Sans"/>
              <a:cs typeface="Open Sans"/>
              <a:sym typeface="Open Sans"/>
            </a:endParaRPr>
          </a:p>
          <a:p>
            <a:pPr algn="ctr">
              <a:lnSpc>
                <a:spcPts val="5337"/>
              </a:lnSpc>
            </a:pPr>
            <a:endParaRPr dirty="0">
              <a:latin typeface="Montserrat"/>
            </a:endParaRPr>
          </a:p>
        </p:txBody>
      </p:sp>
      <p:sp>
        <p:nvSpPr>
          <p:cNvPr id="50" name="TextBox 17"/>
          <p:cNvSpPr txBox="1"/>
          <p:nvPr/>
        </p:nvSpPr>
        <p:spPr>
          <a:xfrm>
            <a:off x="12415842" y="12947599"/>
            <a:ext cx="9489290" cy="742319"/>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OBJETIVOS</a:t>
            </a:r>
          </a:p>
        </p:txBody>
      </p:sp>
      <p:sp>
        <p:nvSpPr>
          <p:cNvPr id="51" name="Freeform 14"/>
          <p:cNvSpPr/>
          <p:nvPr/>
        </p:nvSpPr>
        <p:spPr>
          <a:xfrm>
            <a:off x="12344404" y="19019829"/>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2" name="TextBox 16"/>
          <p:cNvSpPr txBox="1"/>
          <p:nvPr/>
        </p:nvSpPr>
        <p:spPr>
          <a:xfrm>
            <a:off x="12272966" y="20305713"/>
            <a:ext cx="9649072" cy="6183488"/>
          </a:xfrm>
          <a:prstGeom prst="rect">
            <a:avLst/>
          </a:prstGeom>
        </p:spPr>
        <p:txBody>
          <a:bodyPr wrap="square" lIns="0" tIns="0" rIns="0" bIns="0" rtlCol="0" anchor="t">
            <a:spAutoFit/>
          </a:bodyPr>
          <a:lstStyle/>
          <a:p>
            <a:pPr algn="just">
              <a:lnSpc>
                <a:spcPts val="5337"/>
              </a:lnSpc>
            </a:pPr>
            <a:r>
              <a:rPr lang="pt-BR" sz="2800" dirty="0" smtClean="0">
                <a:latin typeface="Montserrat"/>
              </a:rPr>
              <a:t>Participação de 39 profissionais realizando: 278 Pronto atendimentos, 111 pacientes em observação, 167 verificação de sinais vitais, 06 transferências, 01 exame de corpo de delito, 336 Inspeções sanitária, monitoramento da qualidade da água, distribuição de 4000 preservativos, 2000 gel lubrificante, 250 </a:t>
            </a:r>
            <a:r>
              <a:rPr lang="pt-BR" sz="2800" dirty="0" err="1" smtClean="0">
                <a:latin typeface="Montserrat"/>
              </a:rPr>
              <a:t>unid</a:t>
            </a:r>
            <a:r>
              <a:rPr lang="pt-BR" sz="2800" dirty="0" smtClean="0">
                <a:latin typeface="Montserrat"/>
              </a:rPr>
              <a:t>. hipoclorito, 1000 panfletos. A ação assegurou atendimento contínuo e resolutivo, com respostas rápidas a urgências e emergências. Ações de prevenção e promoção foram resolutivas </a:t>
            </a:r>
            <a:r>
              <a:rPr lang="pt-BR" sz="2800" dirty="0" smtClean="0">
                <a:latin typeface="Montserrat"/>
              </a:rPr>
              <a:t>e eficazes.</a:t>
            </a:r>
            <a:endParaRPr sz="2800" dirty="0">
              <a:latin typeface="Montserrat"/>
            </a:endParaRPr>
          </a:p>
        </p:txBody>
      </p:sp>
      <p:sp>
        <p:nvSpPr>
          <p:cNvPr id="53" name="TextBox 17"/>
          <p:cNvSpPr txBox="1"/>
          <p:nvPr/>
        </p:nvSpPr>
        <p:spPr>
          <a:xfrm>
            <a:off x="12130090" y="19162705"/>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RESULTADOS</a:t>
            </a:r>
          </a:p>
        </p:txBody>
      </p:sp>
      <p:sp>
        <p:nvSpPr>
          <p:cNvPr id="54" name="Freeform 14"/>
          <p:cNvSpPr/>
          <p:nvPr/>
        </p:nvSpPr>
        <p:spPr>
          <a:xfrm>
            <a:off x="12272966" y="27378075"/>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5" name="TextBox 16"/>
          <p:cNvSpPr txBox="1"/>
          <p:nvPr/>
        </p:nvSpPr>
        <p:spPr>
          <a:xfrm>
            <a:off x="12058652" y="28378207"/>
            <a:ext cx="9649072" cy="5642570"/>
          </a:xfrm>
          <a:prstGeom prst="rect">
            <a:avLst/>
          </a:prstGeom>
        </p:spPr>
        <p:txBody>
          <a:bodyPr wrap="square" lIns="0" tIns="0" rIns="0" bIns="0" rtlCol="0" anchor="t">
            <a:spAutoFit/>
          </a:bodyPr>
          <a:lstStyle/>
          <a:p>
            <a:pPr algn="just">
              <a:lnSpc>
                <a:spcPts val="5486"/>
              </a:lnSpc>
            </a:pPr>
            <a:r>
              <a:rPr lang="pt-BR" sz="2800" dirty="0" smtClean="0">
                <a:latin typeface="Montserrat"/>
              </a:rPr>
              <a:t>A integração </a:t>
            </a:r>
            <a:r>
              <a:rPr lang="pt-BR" sz="2800" dirty="0" err="1" smtClean="0">
                <a:latin typeface="Montserrat"/>
              </a:rPr>
              <a:t>intersetorial</a:t>
            </a:r>
            <a:r>
              <a:rPr lang="pt-BR" sz="2800" dirty="0" smtClean="0">
                <a:latin typeface="Montserrat"/>
              </a:rPr>
              <a:t> durante a 55ª Missa do Vaqueiro foi exitosa, articulando promoção, vigilância e assistência em contexto cultural singular. Recomenda-se manter a estratégia, melhorar plano operativo, fortalecer a comunicação entre os envolvidos, reforçando o compromisso com a integralidade do cuidado e o respeito à cultura. Pode ser replicada em eventos culturais que mobilizam grandes públicos e envolvem populações vulneráveis.</a:t>
            </a:r>
            <a:endParaRPr dirty="0">
              <a:latin typeface="Montserrat"/>
            </a:endParaRPr>
          </a:p>
        </p:txBody>
      </p:sp>
      <p:sp>
        <p:nvSpPr>
          <p:cNvPr id="56" name="TextBox 17"/>
          <p:cNvSpPr txBox="1"/>
          <p:nvPr/>
        </p:nvSpPr>
        <p:spPr>
          <a:xfrm>
            <a:off x="11987214" y="27520951"/>
            <a:ext cx="984933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CONCLUSÃO E/OU RECOMENDAÇÕES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TotalTime>
  <Words>527</Words>
  <Application>Microsoft Macintosh PowerPoint</Application>
  <PresentationFormat>Personalizar</PresentationFormat>
  <Paragraphs>16</Paragraphs>
  <Slides>1</Slides>
  <Notes>0</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do Office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rao656402</dc:creator>
  <cp:lastModifiedBy>Auxiliadora</cp:lastModifiedBy>
  <cp:revision>22</cp:revision>
  <dcterms:created xsi:type="dcterms:W3CDTF">2025-09-30T13:28:19Z</dcterms:created>
  <dcterms:modified xsi:type="dcterms:W3CDTF">2025-11-04T15:50:22Z</dcterms:modified>
</cp:coreProperties>
</file>