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0" d="100"/>
          <a:sy n="30" d="100"/>
        </p:scale>
        <p:origin x="1242" y="-2280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138931" y="1116183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952399" y="12611376"/>
            <a:ext cx="9649072" cy="1292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Implementação de horário noturno para saúde bucal nas Unidades de Saúde da Família da zona urbana.</a:t>
            </a:r>
          </a:p>
        </p:txBody>
      </p:sp>
      <p:sp>
        <p:nvSpPr>
          <p:cNvPr id="6" name="TextBox 17"/>
          <p:cNvSpPr txBox="1"/>
          <p:nvPr/>
        </p:nvSpPr>
        <p:spPr>
          <a:xfrm>
            <a:off x="1060044" y="11246047"/>
            <a:ext cx="9489290" cy="735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136362" y="4414052"/>
            <a:ext cx="20918487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5400" b="1" dirty="0" smtClean="0">
                <a:solidFill>
                  <a:srgbClr val="0089CD"/>
                </a:solidFill>
                <a:latin typeface="Montserrat"/>
              </a:rPr>
              <a:t>AMPLIAÇÃO DO ACESSO: ATENDIMENTO ODONTOLÓGICO NOTURNO NO MUNICÍPIO DE JOÃO ALFREDO.</a:t>
            </a:r>
            <a:endParaRPr lang="pt-BR" sz="5400" b="1" dirty="0">
              <a:solidFill>
                <a:srgbClr val="0089CD"/>
              </a:solidFill>
              <a:latin typeface="Montserrat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1908374" y="6870874"/>
            <a:ext cx="19802200" cy="1410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Idney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Kleiton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Brito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Dutra¹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*,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800" b="1" dirty="0">
                <a:latin typeface="Montserrat"/>
              </a:rPr>
              <a:t>Thiago Ribeiro da </a:t>
            </a:r>
            <a:r>
              <a:rPr lang="pt-BR" sz="2800" b="1" dirty="0" smtClean="0">
                <a:latin typeface="Montserrat"/>
              </a:rPr>
              <a:t>Rocha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latin typeface="Montserrat"/>
              </a:rPr>
              <a:t>, </a:t>
            </a:r>
            <a:r>
              <a:rPr lang="pt-BR" sz="2800" b="1" dirty="0">
                <a:latin typeface="Montserrat"/>
              </a:rPr>
              <a:t>Karla </a:t>
            </a:r>
            <a:r>
              <a:rPr lang="pt-BR" sz="2800" b="1" dirty="0" err="1">
                <a:latin typeface="Montserrat"/>
              </a:rPr>
              <a:t>Michelly</a:t>
            </a:r>
            <a:r>
              <a:rPr lang="pt-BR" sz="2800" b="1" dirty="0">
                <a:latin typeface="Montserrat"/>
              </a:rPr>
              <a:t> Silva de Medeiros </a:t>
            </a:r>
            <a:r>
              <a:rPr lang="pt-BR" sz="2800" b="1" dirty="0" smtClean="0">
                <a:latin typeface="Montserrat"/>
              </a:rPr>
              <a:t>Arruda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latin typeface="Montserrat"/>
              </a:rPr>
              <a:t>, </a:t>
            </a:r>
            <a:r>
              <a:rPr lang="pt-BR" sz="2800" b="1" dirty="0">
                <a:latin typeface="Montserrat"/>
              </a:rPr>
              <a:t>Roberta Martins da </a:t>
            </a:r>
            <a:r>
              <a:rPr lang="pt-BR" sz="2800" b="1" dirty="0" smtClean="0">
                <a:latin typeface="Montserrat"/>
              </a:rPr>
              <a:t>Silva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latin typeface="Montserrat"/>
              </a:rPr>
              <a:t>, </a:t>
            </a:r>
            <a:r>
              <a:rPr lang="pt-BR" sz="2800" b="1" dirty="0" err="1" smtClean="0">
                <a:latin typeface="Montserrat"/>
              </a:rPr>
              <a:t>Olivaldo</a:t>
            </a:r>
            <a:r>
              <a:rPr lang="pt-BR" sz="2800" b="1" dirty="0" smtClean="0">
                <a:latin typeface="Montserrat"/>
              </a:rPr>
              <a:t> </a:t>
            </a:r>
            <a:r>
              <a:rPr lang="pt-BR" sz="2800" b="1" dirty="0">
                <a:latin typeface="Montserrat"/>
              </a:rPr>
              <a:t>Martins da </a:t>
            </a:r>
            <a:r>
              <a:rPr lang="pt-BR" sz="2800" b="1" dirty="0" smtClean="0">
                <a:latin typeface="Montserrat"/>
              </a:rPr>
              <a:t>Silva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latin typeface="Montserrat"/>
              </a:rPr>
              <a:t>, Delton </a:t>
            </a:r>
            <a:r>
              <a:rPr lang="pt-BR" sz="2800" b="1" dirty="0">
                <a:latin typeface="Montserrat"/>
              </a:rPr>
              <a:t>Manoel dos Santos </a:t>
            </a:r>
            <a:r>
              <a:rPr lang="pt-BR" sz="2800" b="1" dirty="0" smtClean="0">
                <a:latin typeface="Montserrat"/>
              </a:rPr>
              <a:t>Silva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 smtClean="0">
                <a:latin typeface="Montserrat"/>
              </a:rPr>
              <a:t>, </a:t>
            </a:r>
            <a:r>
              <a:rPr lang="pt-BR" sz="2800" b="1" dirty="0">
                <a:latin typeface="Montserrat"/>
              </a:rPr>
              <a:t>Maria Giselda da Silva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¹.</a:t>
            </a: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862880" y="8857581"/>
            <a:ext cx="21674408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João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Alfredo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(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SMSJA),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João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Alfredo,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kleitonsaudeja2025@outlook.com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044278" y="1512227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44279" y="16430251"/>
            <a:ext cx="9649072" cy="2585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Uma vez por semana, as Unidades de Saúde da Família da zona urbana do município ampliam o horário de funcionamento oferecendo assistência à saúde bucal durante o período noturno. </a:t>
            </a:r>
            <a:endParaRPr lang="pt-BR" sz="2800" dirty="0" smtClean="0">
              <a:latin typeface="Montserrat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44278" y="15194286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569052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72271" y="26842648"/>
            <a:ext cx="9649072" cy="3231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A experiência demonstrou que a flexibilização do horário de atendimento é uma estratégia eficaz para superar barreiras de acesso. A alta demanda comprova a necessidade latente por horários alternativos, promovendo uma saúde mais equitativa e resolutiva.</a:t>
            </a:r>
          </a:p>
        </p:txBody>
      </p:sp>
      <p:sp>
        <p:nvSpPr>
          <p:cNvPr id="20" name="TextBox 17"/>
          <p:cNvSpPr txBox="1"/>
          <p:nvPr/>
        </p:nvSpPr>
        <p:spPr>
          <a:xfrm>
            <a:off x="972270" y="25762529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520837" y="1111922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0" y="12508666"/>
            <a:ext cx="9649072" cy="19389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Oferecer atendimento odontológico à população que não tem acesso durante o dia, devido a jornadas de trabalho, assegurando a integralidade do cuidado.</a:t>
            </a:r>
          </a:p>
        </p:txBody>
      </p:sp>
      <p:sp>
        <p:nvSpPr>
          <p:cNvPr id="50" name="TextBox 17"/>
          <p:cNvSpPr txBox="1"/>
          <p:nvPr/>
        </p:nvSpPr>
        <p:spPr>
          <a:xfrm>
            <a:off x="12493550" y="11191725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 smtClean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</a:t>
            </a:r>
            <a:endParaRPr lang="en-US" sz="4000" b="1" dirty="0">
              <a:solidFill>
                <a:srgbClr val="FFFFFF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51" name="Freeform 14"/>
          <p:cNvSpPr/>
          <p:nvPr/>
        </p:nvSpPr>
        <p:spPr>
          <a:xfrm>
            <a:off x="12477784" y="15151676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77785" y="16418421"/>
            <a:ext cx="9649072" cy="5170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A iniciativa resultou na significativa ampliação do acesso, com a realização de procedimentos de complexidade variada, atingindo predominantemente o público masculino, que anteriormente não procurava a unidade durante o dia por choque com horário de trabalho. A alta e crescente procura validou a estratégia, assegurando o direito à saúde bucal para a população que tem mais tempo livre à noite e fortalecendo a integralidade do cuidado no município.</a:t>
            </a:r>
            <a:endParaRPr dirty="0">
              <a:latin typeface="Montserrat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477784" y="15223685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5716159"/>
            <a:ext cx="9715326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05777" y="26868287"/>
            <a:ext cx="9649072" cy="3231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latin typeface="Montserrat"/>
              </a:rPr>
              <a:t>O atendimento noturno mostrou-se crucial para a integralidade do cuidado, pois amplia as possibilidades de acesso à saúde. Recomenda-se a manutenção e a expansão da iniciativa para outras especialidades da saúde, tornando o serviço mais acessível a todos os trabalhadores.</a:t>
            </a:r>
          </a:p>
        </p:txBody>
      </p:sp>
      <p:sp>
        <p:nvSpPr>
          <p:cNvPr id="56" name="TextBox 17"/>
          <p:cNvSpPr txBox="1"/>
          <p:nvPr/>
        </p:nvSpPr>
        <p:spPr>
          <a:xfrm>
            <a:off x="12405776" y="25788168"/>
            <a:ext cx="9849330" cy="7323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0820021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52291" y="32270468"/>
            <a:ext cx="9433048" cy="4616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ROSELINO, P. L.; DAMASCENO, J. L.; FIGUEIREDO, G. L. A.. Saúde bucal na atenção primária à saúde: articulações entre o ensino e a estratégia de saúde da família. Revista de Odontologia da UNESP, v. 48, p. e20190081, 2019</a:t>
            </a:r>
            <a:r>
              <a:rPr lang="pt-BR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OLIVEIRA, M. T. P. DE . et al.. Os desafios e as potencialidades da saúde bucal na Estratégia Saúde da Família: uma análise dos processos de trabalho.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Physis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Revista de Saúde Coletiva, v. 32, n. 1, p. e320106, 2022</a:t>
            </a:r>
            <a:r>
              <a:rPr lang="pt-BR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277526" y="32260181"/>
            <a:ext cx="9721080" cy="4616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SOUSA, A. N. A. DE .; SHIMIZU, H. E.. Como os brasileiros acessam a Atenção Básica em Saúde: evolução e adversidades no período recente (2012-2018). Ciência &amp; Saúde Coletiva, v. 26, n. 8, p. 2981–2995, ago. 2021</a:t>
            </a:r>
            <a:r>
              <a:rPr lang="pt-BR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GIOVANELLA, L.; FRANCO, C. M.; ALMEIDA, P. F. DE .. Política Nacional de Atenção Básica: para onde vamos?. Ciência &amp; Saúde Coletiva, v. 25, n. 4, p. 1475–1482, abr. 2020.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2154" y="21773006"/>
            <a:ext cx="1818060" cy="30723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7606" y="21773006"/>
            <a:ext cx="2304256" cy="30723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etângulo 2"/>
          <p:cNvSpPr/>
          <p:nvPr/>
        </p:nvSpPr>
        <p:spPr>
          <a:xfrm>
            <a:off x="3420542" y="19707896"/>
            <a:ext cx="4752528" cy="89099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  <a:latin typeface="Montserrat"/>
              </a:rPr>
              <a:t>Procedimentos Realizados</a:t>
            </a:r>
            <a:endParaRPr lang="pt-BR" sz="2800" b="1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1414016" y="21747205"/>
            <a:ext cx="2664296" cy="89099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  <a:latin typeface="Montserrat"/>
              </a:rPr>
              <a:t>Limpeza</a:t>
            </a:r>
            <a:endParaRPr lang="pt-BR" sz="2800" b="1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30" name="Retângulo 29"/>
          <p:cNvSpPr/>
          <p:nvPr/>
        </p:nvSpPr>
        <p:spPr>
          <a:xfrm>
            <a:off x="4294336" y="21773006"/>
            <a:ext cx="2664296" cy="89099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  <a:latin typeface="Montserrat"/>
              </a:rPr>
              <a:t>Restauração</a:t>
            </a:r>
            <a:endParaRPr lang="pt-BR" sz="2800" b="1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31" name="Retângulo 30"/>
          <p:cNvSpPr/>
          <p:nvPr/>
        </p:nvSpPr>
        <p:spPr>
          <a:xfrm>
            <a:off x="7174656" y="21756501"/>
            <a:ext cx="2664296" cy="89099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err="1" smtClean="0">
                <a:solidFill>
                  <a:schemeClr val="tx1"/>
                </a:solidFill>
                <a:latin typeface="Montserrat"/>
              </a:rPr>
              <a:t>Exodontia</a:t>
            </a:r>
            <a:endParaRPr lang="pt-BR" sz="2800" b="1" dirty="0">
              <a:solidFill>
                <a:schemeClr val="tx1"/>
              </a:solidFill>
              <a:latin typeface="Montserrat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480" y="22807557"/>
            <a:ext cx="1597298" cy="1597298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099" y="22836519"/>
            <a:ext cx="2509935" cy="1411838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754" y="22842858"/>
            <a:ext cx="1944819" cy="1405499"/>
          </a:xfrm>
          <a:prstGeom prst="rect">
            <a:avLst/>
          </a:prstGeom>
        </p:spPr>
      </p:pic>
      <p:cxnSp>
        <p:nvCxnSpPr>
          <p:cNvPr id="25" name="Conector reto 24"/>
          <p:cNvCxnSpPr/>
          <p:nvPr/>
        </p:nvCxnSpPr>
        <p:spPr>
          <a:xfrm>
            <a:off x="3060502" y="21098941"/>
            <a:ext cx="561662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de seta reta 27"/>
          <p:cNvCxnSpPr/>
          <p:nvPr/>
        </p:nvCxnSpPr>
        <p:spPr>
          <a:xfrm>
            <a:off x="3060502" y="21098941"/>
            <a:ext cx="0" cy="49012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de seta reta 43"/>
          <p:cNvCxnSpPr/>
          <p:nvPr/>
        </p:nvCxnSpPr>
        <p:spPr>
          <a:xfrm>
            <a:off x="8677126" y="21098941"/>
            <a:ext cx="0" cy="49012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de seta reta 44"/>
          <p:cNvCxnSpPr/>
          <p:nvPr/>
        </p:nvCxnSpPr>
        <p:spPr>
          <a:xfrm>
            <a:off x="5796806" y="21098941"/>
            <a:ext cx="0" cy="49012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/>
          <p:cNvCxnSpPr>
            <a:endCxn id="3" idx="2"/>
          </p:cNvCxnSpPr>
          <p:nvPr/>
        </p:nvCxnSpPr>
        <p:spPr>
          <a:xfrm flipV="1">
            <a:off x="5796806" y="20598887"/>
            <a:ext cx="0" cy="50005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Imagem 3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2876" y="21773004"/>
            <a:ext cx="1728192" cy="30723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544</Words>
  <Application>Microsoft Office PowerPoint</Application>
  <PresentationFormat>Personalizar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League Spartan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Delton Manoel</cp:lastModifiedBy>
  <cp:revision>31</cp:revision>
  <dcterms:created xsi:type="dcterms:W3CDTF">2025-09-30T13:28:19Z</dcterms:created>
  <dcterms:modified xsi:type="dcterms:W3CDTF">2025-11-07T13:37:39Z</dcterms:modified>
</cp:coreProperties>
</file>