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33" d="100"/>
          <a:sy n="33" d="100"/>
        </p:scale>
        <p:origin x="1430" y="96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15/11/2025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15/11/2025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15/11/2025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15/11/2025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15/11/2025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15/11/2025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15/11/2025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8425533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" name="TextBox 16"/>
          <p:cNvSpPr txBox="1"/>
          <p:nvPr/>
        </p:nvSpPr>
        <p:spPr>
          <a:xfrm>
            <a:off x="1060045" y="9649670"/>
            <a:ext cx="9649072" cy="35747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A terapia trombolítica para tratamento do AVCI agudo em um hospital de referência para AVC em Recife – PE.</a:t>
            </a:r>
          </a:p>
          <a:p>
            <a:pPr algn="just">
              <a:lnSpc>
                <a:spcPts val="5486"/>
              </a:lnSpc>
            </a:pPr>
            <a:endParaRPr lang="pt-BR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8497542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972270" y="4432536"/>
            <a:ext cx="21674408" cy="13542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t-BR" sz="4400" b="1" dirty="0">
                <a:solidFill>
                  <a:srgbClr val="0089CD"/>
                </a:solidFill>
                <a:latin typeface="Montserrat" pitchFamily="2" charset="0"/>
              </a:rPr>
              <a:t>IMPLEMENTAÇÃO DO PROTOCOLO DE TRATAMENTO DO AVCI AGUDO POR TROMBÓLISE ENDOVENOSA EM SALA DE TOMOGRAFIA</a:t>
            </a:r>
          </a:p>
        </p:txBody>
      </p:sp>
      <p:sp>
        <p:nvSpPr>
          <p:cNvPr id="11" name="TextBox 56"/>
          <p:cNvSpPr txBox="1"/>
          <p:nvPr/>
        </p:nvSpPr>
        <p:spPr>
          <a:xfrm>
            <a:off x="972270" y="6042957"/>
            <a:ext cx="21674408" cy="13230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fontAlgn="base">
              <a:lnSpc>
                <a:spcPts val="5486"/>
              </a:lnSpc>
              <a:spcBef>
                <a:spcPct val="0"/>
              </a:spcBef>
            </a:pP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Ana Dolores Firmino Santos do Nascimento¹. Andreza Gomes Bernardo da Silva</a:t>
            </a:r>
            <a:r>
              <a:rPr lang="pt-BR" sz="28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1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. </a:t>
            </a:r>
            <a:r>
              <a:rPr lang="pt-BR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Crisciana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 Maria Gonçalves </a:t>
            </a:r>
            <a:r>
              <a:rPr lang="pt-BR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Nazario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 Borges¹. Deise Mayara Lima Martins¹*. </a:t>
            </a:r>
            <a:r>
              <a:rPr lang="pt-BR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Noelle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 Ventura Jordão¹. Mônica de Assis Carvalho</a:t>
            </a:r>
            <a:r>
              <a:rPr lang="pt-BR" sz="28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1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. </a:t>
            </a:r>
            <a:endParaRPr lang="pt-BR" sz="2800" b="1" baseline="300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862880" y="7392487"/>
            <a:ext cx="21674408" cy="5665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¹Hospital da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Restauração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Gov. Paulo Guerra. *Autor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correspondente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deiselima.martins@upe.br</a:t>
            </a:r>
          </a:p>
        </p:txBody>
      </p:sp>
      <p:sp>
        <p:nvSpPr>
          <p:cNvPr id="15" name="Freeform 14"/>
          <p:cNvSpPr/>
          <p:nvPr/>
        </p:nvSpPr>
        <p:spPr>
          <a:xfrm>
            <a:off x="1044278" y="12169949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16" name="TextBox 16"/>
          <p:cNvSpPr txBox="1"/>
          <p:nvPr/>
        </p:nvSpPr>
        <p:spPr>
          <a:xfrm>
            <a:off x="1044279" y="13394086"/>
            <a:ext cx="9649072" cy="69703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Em novembro de 2024 foi elaborado o planejamento operacional para tratamento do AVCI agudo através da trombólise em sala de tomografia. Em Dezembro de 2024 foram realizadas reuniões de alinhamento entre as equipes participantes do processo: radiologia, emergência e unidade de AVC. Em Janeiro de 2025 foi produzido o kit de materiais necessários para trombólise na sala de tomografia. No dia 30 de Janeiro de 2025 foi realizada a primeira trombólise na sala da tomografia deste hospital.</a:t>
            </a:r>
            <a:endParaRPr dirty="0"/>
          </a:p>
        </p:txBody>
      </p:sp>
      <p:sp>
        <p:nvSpPr>
          <p:cNvPr id="17" name="TextBox 17"/>
          <p:cNvSpPr txBox="1"/>
          <p:nvPr/>
        </p:nvSpPr>
        <p:spPr>
          <a:xfrm>
            <a:off x="1044278" y="12241958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72270" y="2073890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19" name="TextBox 16"/>
          <p:cNvSpPr txBox="1"/>
          <p:nvPr/>
        </p:nvSpPr>
        <p:spPr>
          <a:xfrm>
            <a:off x="972271" y="21891029"/>
            <a:ext cx="9649072" cy="41490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administração do agente trombolítico ainda na sala de tomografia pode reduzir significativamente o tempo porta-agulha, sobretudo em hospitais de grande porte, onde barreiras físicas e estruturais podem retardar o transporte do paciente até a unidade de AVC.</a:t>
            </a:r>
            <a:endParaRPr dirty="0"/>
          </a:p>
        </p:txBody>
      </p:sp>
      <p:sp>
        <p:nvSpPr>
          <p:cNvPr id="20" name="TextBox 17"/>
          <p:cNvSpPr txBox="1"/>
          <p:nvPr/>
        </p:nvSpPr>
        <p:spPr>
          <a:xfrm>
            <a:off x="972270" y="20810910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9" name="TextBox 16"/>
          <p:cNvSpPr txBox="1"/>
          <p:nvPr/>
        </p:nvSpPr>
        <p:spPr>
          <a:xfrm>
            <a:off x="12536428" y="8420340"/>
            <a:ext cx="9649072" cy="498540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suporte da Tomografia e Angiotomografia Computadorizada. A rápida reperfusão do vaso comprometido tem o potencial de limitar a extensão da área isquêmica, contribuindo para a redução ou mesmo reversão dos déficits neurológicos decorrentes do evento vascular ¹.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1" name="Freeform 14"/>
          <p:cNvSpPr/>
          <p:nvPr/>
        </p:nvSpPr>
        <p:spPr>
          <a:xfrm>
            <a:off x="12477784" y="12890029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2" name="TextBox 16"/>
          <p:cNvSpPr txBox="1"/>
          <p:nvPr/>
        </p:nvSpPr>
        <p:spPr>
          <a:xfrm>
            <a:off x="12477785" y="14114166"/>
            <a:ext cx="9649072" cy="41490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implementação do planejamento operacional foi conduzida com êxito, viabilizando a primeira aplicação da terapia trombolítica na sala de tomografia de um hospital de grande porte em Recife – PE, culminando com a redução do tempo porta-agulha médio de 50 </a:t>
            </a:r>
            <a:r>
              <a:rPr lang="pt-BR" sz="280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minutos para 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29 minutos.</a:t>
            </a:r>
            <a:endParaRPr dirty="0"/>
          </a:p>
        </p:txBody>
      </p:sp>
      <p:sp>
        <p:nvSpPr>
          <p:cNvPr id="53" name="TextBox 17"/>
          <p:cNvSpPr txBox="1"/>
          <p:nvPr/>
        </p:nvSpPr>
        <p:spPr>
          <a:xfrm>
            <a:off x="12477784" y="12962038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05776" y="1929874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5" name="TextBox 16"/>
          <p:cNvSpPr txBox="1"/>
          <p:nvPr/>
        </p:nvSpPr>
        <p:spPr>
          <a:xfrm>
            <a:off x="12405777" y="20450869"/>
            <a:ext cx="9649072" cy="69703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No AVCI agudo um maior tempo de isquemia cerebral tem correlação direta com o risco de desfechos clínicos desfavoráveis. Garantir o atendimento ágil, preciso e humanizado aos pacientes com AVC, utilizando protocolos baseados em evidências, equipe altamente capacitada e infraestrutura moderna pode reduzir sequelas e melhorar a qualidade de vida. A adoção de estratégias que reduzam o tempo até o início do tratamento de reperfusão é imperativa.</a:t>
            </a:r>
            <a:endParaRPr dirty="0"/>
          </a:p>
        </p:txBody>
      </p:sp>
      <p:sp>
        <p:nvSpPr>
          <p:cNvPr id="56" name="TextBox 17"/>
          <p:cNvSpPr txBox="1"/>
          <p:nvPr/>
        </p:nvSpPr>
        <p:spPr>
          <a:xfrm>
            <a:off x="12405776" y="19370750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284638" y="30761751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1116286" y="32162227"/>
            <a:ext cx="20867028" cy="9764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latin typeface="Montserrat" pitchFamily="2" charset="0"/>
              </a:rPr>
              <a:t>1- Martins SCO, Pontes- Neto OM, Pille A, </a:t>
            </a:r>
            <a:r>
              <a:rPr lang="pt-BR" sz="2400" dirty="0" err="1">
                <a:latin typeface="Montserrat" pitchFamily="2" charset="0"/>
              </a:rPr>
              <a:t>Secchi</a:t>
            </a:r>
            <a:r>
              <a:rPr lang="pt-BR" sz="2400" dirty="0">
                <a:latin typeface="Montserrat" pitchFamily="2" charset="0"/>
              </a:rPr>
              <a:t> TL, Alves MA de M, Rebello LC, et al.. </a:t>
            </a:r>
            <a:r>
              <a:rPr lang="pt-BR" sz="2400" dirty="0" err="1">
                <a:latin typeface="Montserrat" pitchFamily="2" charset="0"/>
              </a:rPr>
              <a:t>Reperfusion</a:t>
            </a:r>
            <a:r>
              <a:rPr lang="pt-BR" sz="2400" dirty="0">
                <a:latin typeface="Montserrat" pitchFamily="2" charset="0"/>
              </a:rPr>
              <a:t> </a:t>
            </a:r>
            <a:r>
              <a:rPr lang="pt-BR" sz="2400" dirty="0" err="1">
                <a:latin typeface="Montserrat" pitchFamily="2" charset="0"/>
              </a:rPr>
              <a:t>therapy</a:t>
            </a:r>
            <a:r>
              <a:rPr lang="pt-BR" sz="2400" dirty="0">
                <a:latin typeface="Montserrat" pitchFamily="2" charset="0"/>
              </a:rPr>
              <a:t> for </a:t>
            </a:r>
            <a:r>
              <a:rPr lang="pt-BR" sz="2400" dirty="0" err="1">
                <a:latin typeface="Montserrat" pitchFamily="2" charset="0"/>
              </a:rPr>
              <a:t>acute</a:t>
            </a:r>
            <a:r>
              <a:rPr lang="pt-BR" sz="2400" dirty="0">
                <a:latin typeface="Montserrat" pitchFamily="2" charset="0"/>
              </a:rPr>
              <a:t> </a:t>
            </a:r>
            <a:r>
              <a:rPr lang="pt-BR" sz="2400" dirty="0" err="1">
                <a:latin typeface="Montserrat" pitchFamily="2" charset="0"/>
              </a:rPr>
              <a:t>ischemic</a:t>
            </a:r>
            <a:r>
              <a:rPr lang="pt-BR" sz="2400" dirty="0">
                <a:latin typeface="Montserrat" pitchFamily="2" charset="0"/>
              </a:rPr>
              <a:t> </a:t>
            </a:r>
            <a:r>
              <a:rPr lang="pt-BR" sz="2400" dirty="0" err="1">
                <a:latin typeface="Montserrat" pitchFamily="2" charset="0"/>
              </a:rPr>
              <a:t>stroke</a:t>
            </a:r>
            <a:r>
              <a:rPr lang="pt-BR" sz="2400" dirty="0">
                <a:latin typeface="Montserrat" pitchFamily="2" charset="0"/>
              </a:rPr>
              <a:t>: </a:t>
            </a:r>
            <a:r>
              <a:rPr lang="pt-BR" sz="2400" dirty="0" err="1">
                <a:latin typeface="Montserrat" pitchFamily="2" charset="0"/>
              </a:rPr>
              <a:t>where</a:t>
            </a:r>
            <a:r>
              <a:rPr lang="pt-BR" sz="2400" dirty="0">
                <a:latin typeface="Montserrat" pitchFamily="2" charset="0"/>
              </a:rPr>
              <a:t> are </a:t>
            </a:r>
            <a:r>
              <a:rPr lang="pt-BR" sz="2400" dirty="0" err="1">
                <a:latin typeface="Montserrat" pitchFamily="2" charset="0"/>
              </a:rPr>
              <a:t>we</a:t>
            </a:r>
            <a:r>
              <a:rPr lang="pt-BR" sz="2400" dirty="0">
                <a:latin typeface="Montserrat" pitchFamily="2" charset="0"/>
              </a:rPr>
              <a:t> in 2023. </a:t>
            </a:r>
            <a:r>
              <a:rPr lang="pt-BR" sz="2400" dirty="0" err="1">
                <a:latin typeface="Montserrat" pitchFamily="2" charset="0"/>
              </a:rPr>
              <a:t>Arq</a:t>
            </a:r>
            <a:r>
              <a:rPr lang="pt-BR" sz="2400" dirty="0">
                <a:latin typeface="Montserrat" pitchFamily="2" charset="0"/>
              </a:rPr>
              <a:t> Neuro-</a:t>
            </a:r>
            <a:r>
              <a:rPr lang="pt-BR" sz="2400" dirty="0" err="1">
                <a:latin typeface="Montserrat" pitchFamily="2" charset="0"/>
              </a:rPr>
              <a:t>Psiquiatr</a:t>
            </a:r>
            <a:r>
              <a:rPr lang="pt-BR" sz="2400" dirty="0">
                <a:latin typeface="Montserrat" pitchFamily="2" charset="0"/>
              </a:rPr>
              <a:t> [Internet]. 2023Dec;81(12):1030–9. </a:t>
            </a:r>
            <a:r>
              <a:rPr lang="pt-BR" sz="2400" dirty="0" err="1">
                <a:latin typeface="Montserrat" pitchFamily="2" charset="0"/>
              </a:rPr>
              <a:t>Available</a:t>
            </a:r>
            <a:r>
              <a:rPr lang="pt-BR" sz="2400" dirty="0">
                <a:latin typeface="Montserrat" pitchFamily="2" charset="0"/>
              </a:rPr>
              <a:t> </a:t>
            </a:r>
            <a:r>
              <a:rPr lang="pt-BR" sz="2400" dirty="0" err="1">
                <a:latin typeface="Montserrat" pitchFamily="2" charset="0"/>
              </a:rPr>
              <a:t>from</a:t>
            </a:r>
            <a:r>
              <a:rPr lang="pt-BR" sz="2400" dirty="0">
                <a:latin typeface="Montserrat" pitchFamily="2" charset="0"/>
              </a:rPr>
              <a:t>: https://doi.org/10.1055/s-0043-1777721</a:t>
            </a:r>
            <a:endParaRPr lang="pt-BR"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" name="TextBox 16">
            <a:extLst>
              <a:ext uri="{FF2B5EF4-FFF2-40B4-BE49-F238E27FC236}">
                <a16:creationId xmlns:a16="http://schemas.microsoft.com/office/drawing/2014/main" id="{FB4364BB-90D1-EDF8-5718-44A1DA7C78BE}"/>
              </a:ext>
            </a:extLst>
          </p:cNvPr>
          <p:cNvSpPr txBox="1"/>
          <p:nvPr/>
        </p:nvSpPr>
        <p:spPr>
          <a:xfrm>
            <a:off x="972270" y="27579662"/>
            <a:ext cx="9649072" cy="20331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Realizar trombólise nos pacientes com 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AVCi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agudo elegíveis pelos critérios exigidos, de forma segura, eficaz e dentro do menor tempo possível, com </a:t>
            </a:r>
            <a:endParaRPr dirty="0"/>
          </a:p>
        </p:txBody>
      </p:sp>
      <p:sp>
        <p:nvSpPr>
          <p:cNvPr id="13" name="Freeform 14">
            <a:extLst>
              <a:ext uri="{FF2B5EF4-FFF2-40B4-BE49-F238E27FC236}">
                <a16:creationId xmlns:a16="http://schemas.microsoft.com/office/drawing/2014/main" id="{4C75783D-9411-37A5-E4AA-A5831420102E}"/>
              </a:ext>
            </a:extLst>
          </p:cNvPr>
          <p:cNvSpPr/>
          <p:nvPr/>
        </p:nvSpPr>
        <p:spPr>
          <a:xfrm>
            <a:off x="972269" y="2635552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14" name="TextBox 17">
            <a:extLst>
              <a:ext uri="{FF2B5EF4-FFF2-40B4-BE49-F238E27FC236}">
                <a16:creationId xmlns:a16="http://schemas.microsoft.com/office/drawing/2014/main" id="{2E550599-6D55-2547-59CF-59C90A149B4D}"/>
              </a:ext>
            </a:extLst>
          </p:cNvPr>
          <p:cNvSpPr txBox="1"/>
          <p:nvPr/>
        </p:nvSpPr>
        <p:spPr>
          <a:xfrm>
            <a:off x="972269" y="26427534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475</Words>
  <Application>Microsoft Office PowerPoint</Application>
  <PresentationFormat>Personalizar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Deise Martins</cp:lastModifiedBy>
  <cp:revision>14</cp:revision>
  <dcterms:created xsi:type="dcterms:W3CDTF">2025-09-30T13:28:19Z</dcterms:created>
  <dcterms:modified xsi:type="dcterms:W3CDTF">2025-11-15T18:25:23Z</dcterms:modified>
</cp:coreProperties>
</file>