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23402925" cy="40325675"/>
  <p:notesSz cx="6858000" cy="9144000"/>
  <p:defaultTextStyle>
    <a:defPPr>
      <a:defRPr lang="pt-BR"/>
    </a:defPPr>
    <a:lvl1pPr marL="0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1pPr>
    <a:lvl2pPr marL="1820799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2pPr>
    <a:lvl3pPr marL="3641598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3pPr>
    <a:lvl4pPr marL="5462397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4pPr>
    <a:lvl5pPr marL="7283196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5pPr>
    <a:lvl6pPr marL="9103995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6pPr>
    <a:lvl7pPr marL="10924794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7pPr>
    <a:lvl8pPr marL="12745593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8pPr>
    <a:lvl9pPr marL="14566392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2701">
          <p15:clr>
            <a:srgbClr val="A4A3A4"/>
          </p15:clr>
        </p15:guide>
        <p15:guide id="2" pos="737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9CD"/>
    <a:srgbClr val="3E409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74"/>
  </p:normalViewPr>
  <p:slideViewPr>
    <p:cSldViewPr>
      <p:cViewPr>
        <p:scale>
          <a:sx n="40" d="100"/>
          <a:sy n="40" d="100"/>
        </p:scale>
        <p:origin x="396" y="-7134"/>
      </p:cViewPr>
      <p:guideLst>
        <p:guide orient="horz" pos="12701"/>
        <p:guide pos="7371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755220" y="12527099"/>
            <a:ext cx="19892486" cy="8643883"/>
          </a:xfrm>
        </p:spPr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3510439" y="22851216"/>
            <a:ext cx="16382048" cy="10305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82079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36415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546239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72831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910399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092479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27455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45663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03/11/2025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03/11/2025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16967121" y="1614900"/>
            <a:ext cx="5265658" cy="34407509"/>
          </a:xfrm>
        </p:spPr>
        <p:txBody>
          <a:bodyPr vert="eaVert"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1170146" y="1614900"/>
            <a:ext cx="15406926" cy="34407509"/>
          </a:xfrm>
        </p:spPr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03/11/2025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03/11/2025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848670" y="25912983"/>
            <a:ext cx="19892486" cy="8009127"/>
          </a:xfrm>
        </p:spPr>
        <p:txBody>
          <a:bodyPr anchor="t"/>
          <a:lstStyle>
            <a:lvl1pPr algn="l">
              <a:defRPr sz="15900" b="1" cap="all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848670" y="17091745"/>
            <a:ext cx="19892486" cy="8821238"/>
          </a:xfrm>
        </p:spPr>
        <p:txBody>
          <a:bodyPr anchor="b"/>
          <a:lstStyle>
            <a:lvl1pPr marL="0" indent="0">
              <a:buNone/>
              <a:defRPr sz="8000">
                <a:solidFill>
                  <a:schemeClr val="tx1">
                    <a:tint val="75000"/>
                  </a:schemeClr>
                </a:solidFill>
              </a:defRPr>
            </a:lvl1pPr>
            <a:lvl2pPr marL="1820799" indent="0">
              <a:buNone/>
              <a:defRPr sz="7200">
                <a:solidFill>
                  <a:schemeClr val="tx1">
                    <a:tint val="75000"/>
                  </a:schemeClr>
                </a:solidFill>
              </a:defRPr>
            </a:lvl2pPr>
            <a:lvl3pPr marL="3641598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3pPr>
            <a:lvl4pPr marL="5462397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4pPr>
            <a:lvl5pPr marL="7283196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5pPr>
            <a:lvl6pPr marL="9103995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6pPr>
            <a:lvl7pPr marL="10924794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7pPr>
            <a:lvl8pPr marL="12745593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8pPr>
            <a:lvl9pPr marL="14566392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03/11/2025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1170146" y="9409327"/>
            <a:ext cx="10336292" cy="26613082"/>
          </a:xfrm>
        </p:spPr>
        <p:txBody>
          <a:bodyPr/>
          <a:lstStyle>
            <a:lvl1pPr>
              <a:defRPr sz="11200"/>
            </a:lvl1pPr>
            <a:lvl2pPr>
              <a:defRPr sz="9600"/>
            </a:lvl2pPr>
            <a:lvl3pPr>
              <a:defRPr sz="8000"/>
            </a:lvl3pPr>
            <a:lvl4pPr>
              <a:defRPr sz="7200"/>
            </a:lvl4pPr>
            <a:lvl5pPr>
              <a:defRPr sz="7200"/>
            </a:lvl5pPr>
            <a:lvl6pPr>
              <a:defRPr sz="7200"/>
            </a:lvl6pPr>
            <a:lvl7pPr>
              <a:defRPr sz="7200"/>
            </a:lvl7pPr>
            <a:lvl8pPr>
              <a:defRPr sz="7200"/>
            </a:lvl8pPr>
            <a:lvl9pPr>
              <a:defRPr sz="72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11896487" y="9409327"/>
            <a:ext cx="10336292" cy="26613082"/>
          </a:xfrm>
        </p:spPr>
        <p:txBody>
          <a:bodyPr/>
          <a:lstStyle>
            <a:lvl1pPr>
              <a:defRPr sz="11200"/>
            </a:lvl1pPr>
            <a:lvl2pPr>
              <a:defRPr sz="9600"/>
            </a:lvl2pPr>
            <a:lvl3pPr>
              <a:defRPr sz="8000"/>
            </a:lvl3pPr>
            <a:lvl4pPr>
              <a:defRPr sz="7200"/>
            </a:lvl4pPr>
            <a:lvl5pPr>
              <a:defRPr sz="7200"/>
            </a:lvl5pPr>
            <a:lvl6pPr>
              <a:defRPr sz="7200"/>
            </a:lvl6pPr>
            <a:lvl7pPr>
              <a:defRPr sz="7200"/>
            </a:lvl7pPr>
            <a:lvl8pPr>
              <a:defRPr sz="7200"/>
            </a:lvl8pPr>
            <a:lvl9pPr>
              <a:defRPr sz="72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03/11/2025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170146" y="9026606"/>
            <a:ext cx="10340356" cy="3761860"/>
          </a:xfrm>
        </p:spPr>
        <p:txBody>
          <a:bodyPr anchor="b"/>
          <a:lstStyle>
            <a:lvl1pPr marL="0" indent="0">
              <a:buNone/>
              <a:defRPr sz="9600" b="1"/>
            </a:lvl1pPr>
            <a:lvl2pPr marL="1820799" indent="0">
              <a:buNone/>
              <a:defRPr sz="8000" b="1"/>
            </a:lvl2pPr>
            <a:lvl3pPr marL="3641598" indent="0">
              <a:buNone/>
              <a:defRPr sz="7200" b="1"/>
            </a:lvl3pPr>
            <a:lvl4pPr marL="5462397" indent="0">
              <a:buNone/>
              <a:defRPr sz="6400" b="1"/>
            </a:lvl4pPr>
            <a:lvl5pPr marL="7283196" indent="0">
              <a:buNone/>
              <a:defRPr sz="6400" b="1"/>
            </a:lvl5pPr>
            <a:lvl6pPr marL="9103995" indent="0">
              <a:buNone/>
              <a:defRPr sz="6400" b="1"/>
            </a:lvl6pPr>
            <a:lvl7pPr marL="10924794" indent="0">
              <a:buNone/>
              <a:defRPr sz="6400" b="1"/>
            </a:lvl7pPr>
            <a:lvl8pPr marL="12745593" indent="0">
              <a:buNone/>
              <a:defRPr sz="6400" b="1"/>
            </a:lvl8pPr>
            <a:lvl9pPr marL="14566392" indent="0">
              <a:buNone/>
              <a:defRPr sz="64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1170146" y="12788467"/>
            <a:ext cx="10340356" cy="23233939"/>
          </a:xfrm>
        </p:spPr>
        <p:txBody>
          <a:bodyPr/>
          <a:lstStyle>
            <a:lvl1pPr>
              <a:defRPr sz="9600"/>
            </a:lvl1pPr>
            <a:lvl2pPr>
              <a:defRPr sz="8000"/>
            </a:lvl2pPr>
            <a:lvl3pPr>
              <a:defRPr sz="7200"/>
            </a:lvl3pPr>
            <a:lvl4pPr>
              <a:defRPr sz="6400"/>
            </a:lvl4pPr>
            <a:lvl5pPr>
              <a:defRPr sz="6400"/>
            </a:lvl5pPr>
            <a:lvl6pPr>
              <a:defRPr sz="6400"/>
            </a:lvl6pPr>
            <a:lvl7pPr>
              <a:defRPr sz="6400"/>
            </a:lvl7pPr>
            <a:lvl8pPr>
              <a:defRPr sz="6400"/>
            </a:lvl8pPr>
            <a:lvl9pPr>
              <a:defRPr sz="64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11888362" y="9026606"/>
            <a:ext cx="10344418" cy="3761860"/>
          </a:xfrm>
        </p:spPr>
        <p:txBody>
          <a:bodyPr anchor="b"/>
          <a:lstStyle>
            <a:lvl1pPr marL="0" indent="0">
              <a:buNone/>
              <a:defRPr sz="9600" b="1"/>
            </a:lvl1pPr>
            <a:lvl2pPr marL="1820799" indent="0">
              <a:buNone/>
              <a:defRPr sz="8000" b="1"/>
            </a:lvl2pPr>
            <a:lvl3pPr marL="3641598" indent="0">
              <a:buNone/>
              <a:defRPr sz="7200" b="1"/>
            </a:lvl3pPr>
            <a:lvl4pPr marL="5462397" indent="0">
              <a:buNone/>
              <a:defRPr sz="6400" b="1"/>
            </a:lvl4pPr>
            <a:lvl5pPr marL="7283196" indent="0">
              <a:buNone/>
              <a:defRPr sz="6400" b="1"/>
            </a:lvl5pPr>
            <a:lvl6pPr marL="9103995" indent="0">
              <a:buNone/>
              <a:defRPr sz="6400" b="1"/>
            </a:lvl6pPr>
            <a:lvl7pPr marL="10924794" indent="0">
              <a:buNone/>
              <a:defRPr sz="6400" b="1"/>
            </a:lvl7pPr>
            <a:lvl8pPr marL="12745593" indent="0">
              <a:buNone/>
              <a:defRPr sz="6400" b="1"/>
            </a:lvl8pPr>
            <a:lvl9pPr marL="14566392" indent="0">
              <a:buNone/>
              <a:defRPr sz="64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11888362" y="12788467"/>
            <a:ext cx="10344418" cy="23233939"/>
          </a:xfrm>
        </p:spPr>
        <p:txBody>
          <a:bodyPr/>
          <a:lstStyle>
            <a:lvl1pPr>
              <a:defRPr sz="9600"/>
            </a:lvl1pPr>
            <a:lvl2pPr>
              <a:defRPr sz="8000"/>
            </a:lvl2pPr>
            <a:lvl3pPr>
              <a:defRPr sz="7200"/>
            </a:lvl3pPr>
            <a:lvl4pPr>
              <a:defRPr sz="6400"/>
            </a:lvl4pPr>
            <a:lvl5pPr>
              <a:defRPr sz="6400"/>
            </a:lvl5pPr>
            <a:lvl6pPr>
              <a:defRPr sz="6400"/>
            </a:lvl6pPr>
            <a:lvl7pPr>
              <a:defRPr sz="6400"/>
            </a:lvl7pPr>
            <a:lvl8pPr>
              <a:defRPr sz="6400"/>
            </a:lvl8pPr>
            <a:lvl9pPr>
              <a:defRPr sz="64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03/11/2025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03/11/2025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03/11/2025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170148" y="1605559"/>
            <a:ext cx="7699401" cy="6832962"/>
          </a:xfrm>
        </p:spPr>
        <p:txBody>
          <a:bodyPr anchor="b"/>
          <a:lstStyle>
            <a:lvl1pPr algn="l">
              <a:defRPr sz="8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9149894" y="1605562"/>
            <a:ext cx="13082885" cy="34416846"/>
          </a:xfrm>
        </p:spPr>
        <p:txBody>
          <a:bodyPr/>
          <a:lstStyle>
            <a:lvl1pPr>
              <a:defRPr sz="12700"/>
            </a:lvl1pPr>
            <a:lvl2pPr>
              <a:defRPr sz="11200"/>
            </a:lvl2pPr>
            <a:lvl3pPr>
              <a:defRPr sz="9600"/>
            </a:lvl3pPr>
            <a:lvl4pPr>
              <a:defRPr sz="8000"/>
            </a:lvl4pPr>
            <a:lvl5pPr>
              <a:defRPr sz="8000"/>
            </a:lvl5pPr>
            <a:lvl6pPr>
              <a:defRPr sz="8000"/>
            </a:lvl6pPr>
            <a:lvl7pPr>
              <a:defRPr sz="8000"/>
            </a:lvl7pPr>
            <a:lvl8pPr>
              <a:defRPr sz="8000"/>
            </a:lvl8pPr>
            <a:lvl9pPr>
              <a:defRPr sz="80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170148" y="8438524"/>
            <a:ext cx="7699401" cy="27583885"/>
          </a:xfrm>
        </p:spPr>
        <p:txBody>
          <a:bodyPr/>
          <a:lstStyle>
            <a:lvl1pPr marL="0" indent="0">
              <a:buNone/>
              <a:defRPr sz="5600"/>
            </a:lvl1pPr>
            <a:lvl2pPr marL="1820799" indent="0">
              <a:buNone/>
              <a:defRPr sz="4800"/>
            </a:lvl2pPr>
            <a:lvl3pPr marL="3641598" indent="0">
              <a:buNone/>
              <a:defRPr sz="4000"/>
            </a:lvl3pPr>
            <a:lvl4pPr marL="5462397" indent="0">
              <a:buNone/>
              <a:defRPr sz="3600"/>
            </a:lvl4pPr>
            <a:lvl5pPr marL="7283196" indent="0">
              <a:buNone/>
              <a:defRPr sz="3600"/>
            </a:lvl5pPr>
            <a:lvl6pPr marL="9103995" indent="0">
              <a:buNone/>
              <a:defRPr sz="3600"/>
            </a:lvl6pPr>
            <a:lvl7pPr marL="10924794" indent="0">
              <a:buNone/>
              <a:defRPr sz="3600"/>
            </a:lvl7pPr>
            <a:lvl8pPr marL="12745593" indent="0">
              <a:buNone/>
              <a:defRPr sz="3600"/>
            </a:lvl8pPr>
            <a:lvl9pPr marL="14566392" indent="0">
              <a:buNone/>
              <a:defRPr sz="36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03/11/2025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87137" y="28227972"/>
            <a:ext cx="14041755" cy="3332472"/>
          </a:xfrm>
        </p:spPr>
        <p:txBody>
          <a:bodyPr anchor="b"/>
          <a:lstStyle>
            <a:lvl1pPr algn="l">
              <a:defRPr sz="8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4587137" y="3603174"/>
            <a:ext cx="14041755" cy="24195405"/>
          </a:xfrm>
        </p:spPr>
        <p:txBody>
          <a:bodyPr/>
          <a:lstStyle>
            <a:lvl1pPr marL="0" indent="0">
              <a:buNone/>
              <a:defRPr sz="12700"/>
            </a:lvl1pPr>
            <a:lvl2pPr marL="1820799" indent="0">
              <a:buNone/>
              <a:defRPr sz="11200"/>
            </a:lvl2pPr>
            <a:lvl3pPr marL="3641598" indent="0">
              <a:buNone/>
              <a:defRPr sz="9600"/>
            </a:lvl3pPr>
            <a:lvl4pPr marL="5462397" indent="0">
              <a:buNone/>
              <a:defRPr sz="8000"/>
            </a:lvl4pPr>
            <a:lvl5pPr marL="7283196" indent="0">
              <a:buNone/>
              <a:defRPr sz="8000"/>
            </a:lvl5pPr>
            <a:lvl6pPr marL="9103995" indent="0">
              <a:buNone/>
              <a:defRPr sz="8000"/>
            </a:lvl6pPr>
            <a:lvl7pPr marL="10924794" indent="0">
              <a:buNone/>
              <a:defRPr sz="8000"/>
            </a:lvl7pPr>
            <a:lvl8pPr marL="12745593" indent="0">
              <a:buNone/>
              <a:defRPr sz="8000"/>
            </a:lvl8pPr>
            <a:lvl9pPr marL="14566392" indent="0">
              <a:buNone/>
              <a:defRPr sz="8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87137" y="31560444"/>
            <a:ext cx="14041755" cy="4732663"/>
          </a:xfrm>
        </p:spPr>
        <p:txBody>
          <a:bodyPr/>
          <a:lstStyle>
            <a:lvl1pPr marL="0" indent="0">
              <a:buNone/>
              <a:defRPr sz="5600"/>
            </a:lvl1pPr>
            <a:lvl2pPr marL="1820799" indent="0">
              <a:buNone/>
              <a:defRPr sz="4800"/>
            </a:lvl2pPr>
            <a:lvl3pPr marL="3641598" indent="0">
              <a:buNone/>
              <a:defRPr sz="4000"/>
            </a:lvl3pPr>
            <a:lvl4pPr marL="5462397" indent="0">
              <a:buNone/>
              <a:defRPr sz="3600"/>
            </a:lvl4pPr>
            <a:lvl5pPr marL="7283196" indent="0">
              <a:buNone/>
              <a:defRPr sz="3600"/>
            </a:lvl5pPr>
            <a:lvl6pPr marL="9103995" indent="0">
              <a:buNone/>
              <a:defRPr sz="3600"/>
            </a:lvl6pPr>
            <a:lvl7pPr marL="10924794" indent="0">
              <a:buNone/>
              <a:defRPr sz="3600"/>
            </a:lvl7pPr>
            <a:lvl8pPr marL="12745593" indent="0">
              <a:buNone/>
              <a:defRPr sz="3600"/>
            </a:lvl8pPr>
            <a:lvl9pPr marL="14566392" indent="0">
              <a:buNone/>
              <a:defRPr sz="36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03/11/2025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1170146" y="1614897"/>
            <a:ext cx="21062633" cy="6720946"/>
          </a:xfrm>
          <a:prstGeom prst="rect">
            <a:avLst/>
          </a:prstGeom>
        </p:spPr>
        <p:txBody>
          <a:bodyPr vert="horz" lIns="364160" tIns="182080" rIns="364160" bIns="182080" rtlCol="0" anchor="ctr">
            <a:normAutofit/>
          </a:bodyPr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170146" y="9409327"/>
            <a:ext cx="21062633" cy="26613082"/>
          </a:xfrm>
          <a:prstGeom prst="rect">
            <a:avLst/>
          </a:prstGeom>
        </p:spPr>
        <p:txBody>
          <a:bodyPr vert="horz" lIns="364160" tIns="182080" rIns="364160" bIns="182080" rtlCol="0">
            <a:normAutofit/>
          </a:bodyPr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1170146" y="37375929"/>
            <a:ext cx="5460683" cy="2146969"/>
          </a:xfrm>
          <a:prstGeom prst="rect">
            <a:avLst/>
          </a:prstGeom>
        </p:spPr>
        <p:txBody>
          <a:bodyPr vert="horz" lIns="364160" tIns="182080" rIns="364160" bIns="182080" rtlCol="0" anchor="ctr"/>
          <a:lstStyle>
            <a:lvl1pPr algn="l">
              <a:defRPr sz="4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2F750F-035A-4D64-A3BE-CB9F7B801768}" type="datetimeFigureOut">
              <a:rPr lang="pt-BR" smtClean="0"/>
              <a:t>03/11/2025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7996000" y="37375929"/>
            <a:ext cx="7410926" cy="2146969"/>
          </a:xfrm>
          <a:prstGeom prst="rect">
            <a:avLst/>
          </a:prstGeom>
        </p:spPr>
        <p:txBody>
          <a:bodyPr vert="horz" lIns="364160" tIns="182080" rIns="364160" bIns="182080" rtlCol="0" anchor="ctr"/>
          <a:lstStyle>
            <a:lvl1pPr algn="ctr">
              <a:defRPr sz="4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16772096" y="37375929"/>
            <a:ext cx="5460683" cy="2146969"/>
          </a:xfrm>
          <a:prstGeom prst="rect">
            <a:avLst/>
          </a:prstGeom>
        </p:spPr>
        <p:txBody>
          <a:bodyPr vert="horz" lIns="364160" tIns="182080" rIns="364160" bIns="182080" rtlCol="0" anchor="ctr"/>
          <a:lstStyle>
            <a:lvl1pPr algn="r">
              <a:defRPr sz="4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  <p:pic>
        <p:nvPicPr>
          <p:cNvPr id="1026" name="Picture 2" descr="C:\Users\rao656402\Desktop\banner.png"/>
          <p:cNvPicPr>
            <a:picLocks noChangeAspect="1" noChangeArrowheads="1"/>
          </p:cNvPicPr>
          <p:nvPr userDrawn="1"/>
        </p:nvPicPr>
        <p:blipFill>
          <a:blip r:embed="rId13" cstate="print"/>
          <a:stretch>
            <a:fillRect/>
          </a:stretch>
        </p:blipFill>
        <p:spPr bwMode="auto">
          <a:xfrm>
            <a:off x="1641" y="4763"/>
            <a:ext cx="23399643" cy="40316150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3641598" rtl="0" eaLnBrk="1" latinLnBrk="0" hangingPunct="1">
        <a:spcBef>
          <a:spcPct val="0"/>
        </a:spcBef>
        <a:buNone/>
        <a:defRPr sz="175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365599" indent="-1365599" algn="l" defTabSz="3641598" rtl="0" eaLnBrk="1" latinLnBrk="0" hangingPunct="1">
        <a:spcBef>
          <a:spcPct val="20000"/>
        </a:spcBef>
        <a:buFont typeface="Arial" pitchFamily="34" charset="0"/>
        <a:buChar char="•"/>
        <a:defRPr sz="12700" kern="1200">
          <a:solidFill>
            <a:schemeClr val="tx1"/>
          </a:solidFill>
          <a:latin typeface="+mn-lt"/>
          <a:ea typeface="+mn-ea"/>
          <a:cs typeface="+mn-cs"/>
        </a:defRPr>
      </a:lvl1pPr>
      <a:lvl2pPr marL="2958798" indent="-1137999" algn="l" defTabSz="3641598" rtl="0" eaLnBrk="1" latinLnBrk="0" hangingPunct="1">
        <a:spcBef>
          <a:spcPct val="20000"/>
        </a:spcBef>
        <a:buFont typeface="Arial" pitchFamily="34" charset="0"/>
        <a:buChar char="–"/>
        <a:defRPr sz="11200" kern="1200">
          <a:solidFill>
            <a:schemeClr val="tx1"/>
          </a:solidFill>
          <a:latin typeface="+mn-lt"/>
          <a:ea typeface="+mn-ea"/>
          <a:cs typeface="+mn-cs"/>
        </a:defRPr>
      </a:lvl2pPr>
      <a:lvl3pPr marL="4551998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3pPr>
      <a:lvl4pPr marL="6372797" indent="-910400" algn="l" defTabSz="3641598" rtl="0" eaLnBrk="1" latinLnBrk="0" hangingPunct="1">
        <a:spcBef>
          <a:spcPct val="20000"/>
        </a:spcBef>
        <a:buFont typeface="Arial" pitchFamily="34" charset="0"/>
        <a:buChar char="–"/>
        <a:defRPr sz="8000" kern="1200">
          <a:solidFill>
            <a:schemeClr val="tx1"/>
          </a:solidFill>
          <a:latin typeface="+mn-lt"/>
          <a:ea typeface="+mn-ea"/>
          <a:cs typeface="+mn-cs"/>
        </a:defRPr>
      </a:lvl4pPr>
      <a:lvl5pPr marL="8193596" indent="-910400" algn="l" defTabSz="3641598" rtl="0" eaLnBrk="1" latinLnBrk="0" hangingPunct="1">
        <a:spcBef>
          <a:spcPct val="20000"/>
        </a:spcBef>
        <a:buFont typeface="Arial" pitchFamily="34" charset="0"/>
        <a:buChar char="»"/>
        <a:defRPr sz="8000" kern="1200">
          <a:solidFill>
            <a:schemeClr val="tx1"/>
          </a:solidFill>
          <a:latin typeface="+mn-lt"/>
          <a:ea typeface="+mn-ea"/>
          <a:cs typeface="+mn-cs"/>
        </a:defRPr>
      </a:lvl5pPr>
      <a:lvl6pPr marL="10014395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6pPr>
      <a:lvl7pPr marL="11835194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7pPr>
      <a:lvl8pPr marL="13655993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8pPr>
      <a:lvl9pPr marL="15476792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1pPr>
      <a:lvl2pPr marL="1820799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2pPr>
      <a:lvl3pPr marL="3641598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3pPr>
      <a:lvl4pPr marL="5462397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4pPr>
      <a:lvl5pPr marL="7283196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5pPr>
      <a:lvl6pPr marL="9103995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6pPr>
      <a:lvl7pPr marL="10924794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7pPr>
      <a:lvl8pPr marL="12745593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8pPr>
      <a:lvl9pPr marL="14566392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14"/>
          <p:cNvSpPr/>
          <p:nvPr/>
        </p:nvSpPr>
        <p:spPr>
          <a:xfrm>
            <a:off x="1060044" y="9145613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</p:sp>
      <p:sp>
        <p:nvSpPr>
          <p:cNvPr id="5" name="TextBox 16"/>
          <p:cNvSpPr txBox="1"/>
          <p:nvPr/>
        </p:nvSpPr>
        <p:spPr>
          <a:xfrm>
            <a:off x="1060045" y="10369750"/>
            <a:ext cx="9649072" cy="279563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5486"/>
              </a:lnSpc>
            </a:pPr>
            <a:r>
              <a:rPr lang="pt-BR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Socializar a experiência exitosa de </a:t>
            </a:r>
            <a:r>
              <a:rPr lang="pt-BR" sz="28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Educação em Saúde com </a:t>
            </a:r>
            <a:r>
              <a:rPr lang="pt-BR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a equipe do </a:t>
            </a:r>
            <a:r>
              <a:rPr lang="pt-BR" sz="28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CAPS da Ilha de Itamaracá, destacando </a:t>
            </a:r>
            <a:r>
              <a:rPr lang="pt-BR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estratégias de qualificação e </a:t>
            </a:r>
            <a:r>
              <a:rPr lang="pt-BR" sz="28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empoderamento</a:t>
            </a:r>
            <a:r>
              <a:rPr lang="pt-BR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</a:t>
            </a:r>
            <a:r>
              <a:rPr lang="pt-BR" sz="28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técnico-profissional.</a:t>
            </a:r>
            <a:endParaRPr lang="pt-BR" sz="2800" dirty="0">
              <a:solidFill>
                <a:srgbClr val="000000"/>
              </a:solidFill>
              <a:latin typeface="Montserrat" pitchFamily="2" charset="0"/>
              <a:ea typeface="Open Sans"/>
              <a:cs typeface="Open Sans"/>
              <a:sym typeface="Open Sans"/>
            </a:endParaRPr>
          </a:p>
          <a:p>
            <a:pPr algn="ctr">
              <a:lnSpc>
                <a:spcPts val="5337"/>
              </a:lnSpc>
            </a:pPr>
            <a:endParaRPr lang="pt-BR" dirty="0"/>
          </a:p>
        </p:txBody>
      </p:sp>
      <p:sp>
        <p:nvSpPr>
          <p:cNvPr id="6" name="TextBox 17"/>
          <p:cNvSpPr txBox="1"/>
          <p:nvPr/>
        </p:nvSpPr>
        <p:spPr>
          <a:xfrm>
            <a:off x="1060044" y="9217622"/>
            <a:ext cx="9489290" cy="82073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pt-BR" sz="4000" dirty="0" smtClean="0">
                <a:solidFill>
                  <a:srgbClr val="FFFFFF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OBJETIVO DA EXPERIÊNCIA</a:t>
            </a:r>
            <a:endParaRPr lang="pt-BR" sz="4000" dirty="0">
              <a:solidFill>
                <a:srgbClr val="FFFFFF"/>
              </a:solidFill>
              <a:latin typeface="Montserrat" pitchFamily="2" charset="0"/>
              <a:ea typeface="Open Sans"/>
              <a:cs typeface="Open Sans"/>
              <a:sym typeface="Open Sans"/>
            </a:endParaRPr>
          </a:p>
        </p:txBody>
      </p:sp>
      <p:sp>
        <p:nvSpPr>
          <p:cNvPr id="10" name="TextBox 55"/>
          <p:cNvSpPr txBox="1"/>
          <p:nvPr/>
        </p:nvSpPr>
        <p:spPr>
          <a:xfrm>
            <a:off x="2844478" y="4388356"/>
            <a:ext cx="17754921" cy="229402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9509"/>
              </a:lnSpc>
            </a:pPr>
            <a:r>
              <a:rPr lang="pt-BR" sz="5400" b="1" dirty="0" smtClean="0">
                <a:solidFill>
                  <a:srgbClr val="0089CD"/>
                </a:solidFill>
                <a:latin typeface="Montserrat" pitchFamily="2" charset="0"/>
                <a:ea typeface="League Spartan"/>
                <a:cs typeface="League Spartan"/>
                <a:sym typeface="League Spartan"/>
              </a:rPr>
              <a:t>Da Imaturidade Técnica à Prática Qualificada: Educação em Saúde como Transformação no CAPS</a:t>
            </a:r>
            <a:endParaRPr lang="pt-BR" sz="5400" b="1" dirty="0">
              <a:solidFill>
                <a:srgbClr val="0089CD"/>
              </a:solidFill>
              <a:latin typeface="Montserrat" pitchFamily="2" charset="0"/>
              <a:ea typeface="League Spartan"/>
              <a:cs typeface="League Spartan"/>
              <a:sym typeface="League Spartan"/>
            </a:endParaRPr>
          </a:p>
        </p:txBody>
      </p:sp>
      <p:sp>
        <p:nvSpPr>
          <p:cNvPr id="11" name="TextBox 56"/>
          <p:cNvSpPr txBox="1"/>
          <p:nvPr/>
        </p:nvSpPr>
        <p:spPr>
          <a:xfrm>
            <a:off x="5545822" y="7057381"/>
            <a:ext cx="12311281" cy="70532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5486"/>
              </a:lnSpc>
              <a:spcBef>
                <a:spcPct val="0"/>
              </a:spcBef>
            </a:pPr>
            <a:r>
              <a:rPr lang="pt-BR" sz="2800" b="1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João Henrique Medeiros Priston</a:t>
            </a:r>
            <a:r>
              <a:rPr lang="pt-BR" sz="2800" b="1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¹*, </a:t>
            </a:r>
            <a:r>
              <a:rPr lang="pt-BR" sz="2800" b="1" dirty="0" err="1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Marcelly</a:t>
            </a:r>
            <a:r>
              <a:rPr lang="pt-BR" sz="2800" b="1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Jatobá de Freitas Maciel</a:t>
            </a:r>
            <a:r>
              <a:rPr lang="pt-BR" sz="2800" b="1" baseline="300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2</a:t>
            </a:r>
            <a:endParaRPr lang="pt-BR" sz="2800" b="1" baseline="30000" dirty="0">
              <a:solidFill>
                <a:srgbClr val="000000"/>
              </a:solidFill>
              <a:latin typeface="Montserrat" pitchFamily="2" charset="0"/>
              <a:ea typeface="Open Sans"/>
              <a:cs typeface="Open Sans"/>
              <a:sym typeface="Open Sans"/>
            </a:endParaRPr>
          </a:p>
        </p:txBody>
      </p:sp>
      <p:sp>
        <p:nvSpPr>
          <p:cNvPr id="12" name="TextBox 57"/>
          <p:cNvSpPr txBox="1"/>
          <p:nvPr/>
        </p:nvSpPr>
        <p:spPr>
          <a:xfrm>
            <a:off x="756246" y="7783773"/>
            <a:ext cx="21674408" cy="121424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5120"/>
              </a:lnSpc>
              <a:spcBef>
                <a:spcPct val="0"/>
              </a:spcBef>
            </a:pPr>
            <a:r>
              <a:rPr lang="pt-BR" sz="24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¹Secretaria Municipal de Saúde da Ilha de Itamaracá, Ilha de Itamaracá, Pernambuco. ²Centro de Atenção Psicossocial (CAPS), Ilha de Itamaracá, Pernambuco. </a:t>
            </a:r>
          </a:p>
          <a:p>
            <a:pPr algn="ctr">
              <a:lnSpc>
                <a:spcPts val="5120"/>
              </a:lnSpc>
              <a:spcBef>
                <a:spcPct val="0"/>
              </a:spcBef>
            </a:pPr>
            <a:r>
              <a:rPr lang="pt-BR" sz="24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*Autor correspondente: profjoaopriston@gmail.com</a:t>
            </a:r>
            <a:endParaRPr lang="pt-BR" sz="2400" dirty="0">
              <a:solidFill>
                <a:srgbClr val="000000"/>
              </a:solidFill>
              <a:latin typeface="Montserrat" pitchFamily="2" charset="0"/>
              <a:ea typeface="Open Sans"/>
              <a:cs typeface="Open Sans"/>
              <a:sym typeface="Open Sans"/>
            </a:endParaRPr>
          </a:p>
        </p:txBody>
      </p:sp>
      <p:sp>
        <p:nvSpPr>
          <p:cNvPr id="15" name="Freeform 14"/>
          <p:cNvSpPr/>
          <p:nvPr/>
        </p:nvSpPr>
        <p:spPr>
          <a:xfrm>
            <a:off x="1044278" y="15410309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</p:sp>
      <p:sp>
        <p:nvSpPr>
          <p:cNvPr id="16" name="TextBox 16"/>
          <p:cNvSpPr txBox="1"/>
          <p:nvPr/>
        </p:nvSpPr>
        <p:spPr>
          <a:xfrm>
            <a:off x="1044279" y="16634446"/>
            <a:ext cx="9649072" cy="625286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5486"/>
              </a:lnSpc>
            </a:pPr>
            <a:r>
              <a:rPr lang="pt-BR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</a:rPr>
              <a:t>Assumindo a coordenação da saúde mental, percebi a imaturidade da equipe, que nunca havia trabalhado em CAPS e ainda mantinha práticas ambulatoriais. A equipe desconhecia conceitos fundamentais, como a função do técnico de referência, o perfil do serviço e seus objetivos, além das normativas e diretrizes do CAPS estabelecidas pelo Ministério da Saúde. Isso evidenciou a necessidade urgente de capacitação e reestruturação para alinhar a equipe aos princípios do serviço.</a:t>
            </a:r>
          </a:p>
        </p:txBody>
      </p:sp>
      <p:sp>
        <p:nvSpPr>
          <p:cNvPr id="17" name="TextBox 17"/>
          <p:cNvSpPr txBox="1"/>
          <p:nvPr/>
        </p:nvSpPr>
        <p:spPr>
          <a:xfrm>
            <a:off x="1044278" y="15482318"/>
            <a:ext cx="9849330" cy="82073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pt-BR" sz="4000" dirty="0" smtClean="0">
                <a:solidFill>
                  <a:srgbClr val="FFFFFF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DESCRIÇÃO DA EXPERIÊNCIA</a:t>
            </a:r>
            <a:endParaRPr lang="pt-BR" sz="4000" dirty="0">
              <a:solidFill>
                <a:srgbClr val="FFFFFF"/>
              </a:solidFill>
              <a:latin typeface="Montserrat" pitchFamily="2" charset="0"/>
              <a:ea typeface="Open Sans"/>
              <a:cs typeface="Open Sans"/>
              <a:sym typeface="Open Sans"/>
            </a:endParaRPr>
          </a:p>
        </p:txBody>
      </p:sp>
      <p:sp>
        <p:nvSpPr>
          <p:cNvPr id="18" name="Freeform 14"/>
          <p:cNvSpPr/>
          <p:nvPr/>
        </p:nvSpPr>
        <p:spPr>
          <a:xfrm>
            <a:off x="972270" y="23043157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</p:sp>
      <p:sp>
        <p:nvSpPr>
          <p:cNvPr id="19" name="TextBox 16"/>
          <p:cNvSpPr txBox="1"/>
          <p:nvPr/>
        </p:nvSpPr>
        <p:spPr>
          <a:xfrm>
            <a:off x="972271" y="24195285"/>
            <a:ext cx="9649072" cy="625286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5486"/>
              </a:lnSpc>
            </a:pPr>
            <a:r>
              <a:rPr lang="pt-BR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</a:rPr>
              <a:t>A análise crítica revela que, apesar da imaturidade inicial, a educação em saúde foi essencial para a evolução da equipe, promovendo a transição das práticas ambulatoriais para o cuidado psicossocial. O aprimoramento das atividades e registros demonstra que a capacitação contínua é fundamental para o fortalecimento do serviço. A principal aprendizagem foi que a mudança efetiva depende de um processo contínuo de adaptação e acolhimento das necessidades da equipe e do serviço.</a:t>
            </a:r>
          </a:p>
        </p:txBody>
      </p:sp>
      <p:sp>
        <p:nvSpPr>
          <p:cNvPr id="20" name="TextBox 17"/>
          <p:cNvSpPr txBox="1"/>
          <p:nvPr/>
        </p:nvSpPr>
        <p:spPr>
          <a:xfrm>
            <a:off x="972270" y="23115166"/>
            <a:ext cx="9849330" cy="82073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pt-BR" sz="4000" dirty="0" smtClean="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APRENDIZADO E ANÁLISE CRÍTICA</a:t>
            </a:r>
            <a:endParaRPr lang="pt-BR" sz="4000" dirty="0">
              <a:solidFill>
                <a:srgbClr val="FFFFFF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48" name="Freeform 14"/>
          <p:cNvSpPr/>
          <p:nvPr/>
        </p:nvSpPr>
        <p:spPr>
          <a:xfrm>
            <a:off x="12493550" y="9171252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</p:sp>
      <p:sp>
        <p:nvSpPr>
          <p:cNvPr id="49" name="TextBox 16"/>
          <p:cNvSpPr txBox="1"/>
          <p:nvPr/>
        </p:nvSpPr>
        <p:spPr>
          <a:xfrm>
            <a:off x="12493551" y="10395389"/>
            <a:ext cx="9649072" cy="561692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5486"/>
              </a:lnSpc>
            </a:pPr>
            <a:r>
              <a:rPr lang="pt-BR" sz="28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</a:rPr>
              <a:t>- Desenvolver </a:t>
            </a:r>
            <a:r>
              <a:rPr lang="pt-BR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</a:rPr>
              <a:t>um processo de educação em saúde</a:t>
            </a:r>
            <a:r>
              <a:rPr lang="pt-BR" sz="28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</a:rPr>
              <a:t>; </a:t>
            </a:r>
          </a:p>
          <a:p>
            <a:pPr algn="just">
              <a:lnSpc>
                <a:spcPts val="5486"/>
              </a:lnSpc>
            </a:pPr>
            <a:r>
              <a:rPr lang="pt-BR" sz="28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</a:rPr>
              <a:t>- Qualificar </a:t>
            </a:r>
            <a:r>
              <a:rPr lang="pt-BR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</a:rPr>
              <a:t>a equipe do CAPS</a:t>
            </a:r>
            <a:r>
              <a:rPr lang="pt-BR" sz="28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</a:rPr>
              <a:t>; </a:t>
            </a:r>
          </a:p>
          <a:p>
            <a:pPr algn="just">
              <a:lnSpc>
                <a:spcPts val="5486"/>
              </a:lnSpc>
            </a:pPr>
            <a:r>
              <a:rPr lang="pt-BR" sz="28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</a:rPr>
              <a:t>- </a:t>
            </a:r>
            <a:r>
              <a:rPr lang="pt-BR" sz="2800" dirty="0" err="1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</a:rPr>
              <a:t>Empoderar</a:t>
            </a:r>
            <a:r>
              <a:rPr lang="pt-BR" sz="28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</a:rPr>
              <a:t> </a:t>
            </a:r>
            <a:r>
              <a:rPr lang="pt-BR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</a:rPr>
              <a:t>os profissionais para as práticas assistenciais</a:t>
            </a:r>
            <a:r>
              <a:rPr lang="pt-BR" sz="28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</a:rPr>
              <a:t>; </a:t>
            </a:r>
          </a:p>
          <a:p>
            <a:pPr algn="just">
              <a:lnSpc>
                <a:spcPts val="5486"/>
              </a:lnSpc>
            </a:pPr>
            <a:r>
              <a:rPr lang="pt-BR" sz="28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</a:rPr>
              <a:t>- Fortalecendo </a:t>
            </a:r>
            <a:r>
              <a:rPr lang="pt-BR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</a:rPr>
              <a:t>a atuação interdisciplinar e a efetividade do cuidado em saúde mental</a:t>
            </a:r>
            <a:r>
              <a:rPr lang="pt-BR" sz="28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</a:rPr>
              <a:t>; </a:t>
            </a:r>
          </a:p>
          <a:p>
            <a:pPr algn="just">
              <a:lnSpc>
                <a:spcPts val="5486"/>
              </a:lnSpc>
            </a:pPr>
            <a:r>
              <a:rPr lang="pt-BR" sz="28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</a:rPr>
              <a:t>- Favorecer </a:t>
            </a:r>
            <a:r>
              <a:rPr lang="pt-BR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</a:rPr>
              <a:t>o aprimoramento das competências profissionais por meio de ações educativas.</a:t>
            </a:r>
            <a:endParaRPr lang="pt-BR" sz="2800" dirty="0">
              <a:solidFill>
                <a:srgbClr val="000000"/>
              </a:solidFill>
              <a:latin typeface="Montserrat" pitchFamily="2" charset="0"/>
              <a:ea typeface="Open Sans"/>
              <a:cs typeface="Open Sans"/>
              <a:sym typeface="Open Sans"/>
            </a:endParaRPr>
          </a:p>
          <a:p>
            <a:pPr algn="ctr">
              <a:lnSpc>
                <a:spcPts val="5337"/>
              </a:lnSpc>
            </a:pPr>
            <a:endParaRPr lang="pt-BR" sz="2800" dirty="0">
              <a:solidFill>
                <a:srgbClr val="000000"/>
              </a:solidFill>
              <a:latin typeface="Montserrat" pitchFamily="2" charset="0"/>
              <a:ea typeface="Open Sans"/>
              <a:cs typeface="Open Sans"/>
            </a:endParaRPr>
          </a:p>
        </p:txBody>
      </p:sp>
      <p:sp>
        <p:nvSpPr>
          <p:cNvPr id="50" name="TextBox 17"/>
          <p:cNvSpPr txBox="1"/>
          <p:nvPr/>
        </p:nvSpPr>
        <p:spPr>
          <a:xfrm>
            <a:off x="12493550" y="9243261"/>
            <a:ext cx="9489290" cy="82073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pt-BR" sz="4000" dirty="0" smtClean="0">
                <a:solidFill>
                  <a:srgbClr val="FFFFFF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OBJETIVOS</a:t>
            </a:r>
            <a:endParaRPr lang="pt-BR" sz="4000" dirty="0">
              <a:solidFill>
                <a:srgbClr val="FFFFFF"/>
              </a:solidFill>
              <a:latin typeface="Montserrat" pitchFamily="2" charset="0"/>
              <a:ea typeface="Open Sans"/>
              <a:cs typeface="Open Sans"/>
              <a:sym typeface="Open Sans"/>
            </a:endParaRPr>
          </a:p>
        </p:txBody>
      </p:sp>
      <p:sp>
        <p:nvSpPr>
          <p:cNvPr id="51" name="Freeform 14"/>
          <p:cNvSpPr/>
          <p:nvPr/>
        </p:nvSpPr>
        <p:spPr>
          <a:xfrm>
            <a:off x="12477784" y="15435948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</p:sp>
      <p:sp>
        <p:nvSpPr>
          <p:cNvPr id="52" name="TextBox 16"/>
          <p:cNvSpPr txBox="1"/>
          <p:nvPr/>
        </p:nvSpPr>
        <p:spPr>
          <a:xfrm>
            <a:off x="12477785" y="16660085"/>
            <a:ext cx="9649072" cy="625286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5486"/>
              </a:lnSpc>
            </a:pPr>
            <a:r>
              <a:rPr lang="pt-BR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</a:rPr>
              <a:t>Após alguns encontros de educação em saúde, observamos uma evolução gradual e positiva na equipe. Começaram a internalizar os conceitos do CAPS, demonstrando engajamento nas práticas psicossociais. Iniciaram o cuidado psicossocial de forma mais estruturada, realizando atividades de grupo e aprimorando os registros das produções de maneira mais adequada e consistente. Essa mudança refletiu no fortalecimento da equipe e na qualidade do atendimento oferecido aos usuários.</a:t>
            </a:r>
          </a:p>
        </p:txBody>
      </p:sp>
      <p:sp>
        <p:nvSpPr>
          <p:cNvPr id="53" name="TextBox 17"/>
          <p:cNvSpPr txBox="1"/>
          <p:nvPr/>
        </p:nvSpPr>
        <p:spPr>
          <a:xfrm>
            <a:off x="12477784" y="15507957"/>
            <a:ext cx="9849330" cy="82073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pt-BR" sz="4000" dirty="0" smtClean="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RESULTADOS</a:t>
            </a:r>
            <a:endParaRPr lang="pt-BR" sz="4000" dirty="0">
              <a:solidFill>
                <a:srgbClr val="FFFFFF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54" name="Freeform 14"/>
          <p:cNvSpPr/>
          <p:nvPr/>
        </p:nvSpPr>
        <p:spPr>
          <a:xfrm>
            <a:off x="12405776" y="23068796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</p:sp>
      <p:sp>
        <p:nvSpPr>
          <p:cNvPr id="55" name="TextBox 16"/>
          <p:cNvSpPr txBox="1"/>
          <p:nvPr/>
        </p:nvSpPr>
        <p:spPr>
          <a:xfrm>
            <a:off x="12405777" y="24220924"/>
            <a:ext cx="9649072" cy="554754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5486"/>
              </a:lnSpc>
            </a:pPr>
            <a:r>
              <a:rPr lang="pt-BR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</a:rPr>
              <a:t>Os avanços são notáveis, com a equipe aprimorando suas práticas e registros, e iniciando o cuidado psicossocial de forma mais estruturada. No entanto, é fundamental continuar investindo na capacitação, pois o processo é dinâmico e os desafios se renovam constantemente. À medida que o trabalho se aprofunda, surgem novas questões, exigindo ajustes e articulações contínuas para superar os desafios e garantir a evolução do serviço.</a:t>
            </a:r>
          </a:p>
        </p:txBody>
      </p:sp>
      <p:sp>
        <p:nvSpPr>
          <p:cNvPr id="56" name="TextBox 17"/>
          <p:cNvSpPr txBox="1"/>
          <p:nvPr/>
        </p:nvSpPr>
        <p:spPr>
          <a:xfrm>
            <a:off x="12405776" y="23140805"/>
            <a:ext cx="9849330" cy="82073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pt-BR" sz="4000" dirty="0" smtClean="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CONCLUSÃO E/OU RECOMENDAÇÕES</a:t>
            </a:r>
            <a:endParaRPr lang="pt-BR" sz="4000" dirty="0">
              <a:solidFill>
                <a:srgbClr val="FFFFFF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57" name="TextBox 58"/>
          <p:cNvSpPr txBox="1"/>
          <p:nvPr/>
        </p:nvSpPr>
        <p:spPr>
          <a:xfrm>
            <a:off x="4284638" y="30243776"/>
            <a:ext cx="14830893" cy="82073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pt-BR" sz="4572" b="1" dirty="0" smtClean="0">
                <a:solidFill>
                  <a:srgbClr val="000000"/>
                </a:solidFill>
                <a:latin typeface="Montserrat" pitchFamily="2" charset="0"/>
                <a:ea typeface="League Spartan"/>
                <a:cs typeface="League Spartan"/>
                <a:sym typeface="League Spartan"/>
              </a:rPr>
              <a:t>Referências</a:t>
            </a:r>
            <a:endParaRPr lang="pt-BR" sz="4572" b="1" dirty="0">
              <a:solidFill>
                <a:srgbClr val="000000"/>
              </a:solidFill>
              <a:latin typeface="Montserrat" pitchFamily="2" charset="0"/>
              <a:ea typeface="League Spartan"/>
              <a:cs typeface="League Spartan"/>
              <a:sym typeface="League Spartan"/>
            </a:endParaRPr>
          </a:p>
        </p:txBody>
      </p:sp>
      <p:sp>
        <p:nvSpPr>
          <p:cNvPr id="58" name="TextBox 59"/>
          <p:cNvSpPr txBox="1"/>
          <p:nvPr/>
        </p:nvSpPr>
        <p:spPr>
          <a:xfrm>
            <a:off x="1116286" y="30925874"/>
            <a:ext cx="9705314" cy="682238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4023"/>
              </a:lnSpc>
              <a:spcBef>
                <a:spcPct val="0"/>
              </a:spcBef>
            </a:pPr>
            <a:r>
              <a:rPr lang="pt-BR" sz="2400" dirty="0" smtClean="0"/>
              <a:t>BRASIL. </a:t>
            </a:r>
            <a:r>
              <a:rPr lang="pt-BR" sz="2400" dirty="0"/>
              <a:t>Ministério da Saúde. Laboratório de Inovação em Educação na Saúde com ênfase em Educação Permanente / Ministério da Saúde, Organização </a:t>
            </a:r>
            <a:r>
              <a:rPr lang="pt-BR" sz="2400" dirty="0" err="1"/>
              <a:t>PanAmericana</a:t>
            </a:r>
            <a:r>
              <a:rPr lang="pt-BR" sz="2400" dirty="0"/>
              <a:t> da Saúde / Organização Mundial Saúde no Brasil. – Brasília : Ministério da Saúde, 2018. 92 p. (Série Técnica </a:t>
            </a:r>
            <a:r>
              <a:rPr lang="pt-BR" sz="2400" dirty="0" err="1"/>
              <a:t>NavegadorSUS</a:t>
            </a:r>
            <a:r>
              <a:rPr lang="pt-BR" sz="2400" dirty="0"/>
              <a:t> 1) </a:t>
            </a:r>
            <a:r>
              <a:rPr lang="pt-BR" sz="2400" dirty="0" smtClean="0"/>
              <a:t>Disponível </a:t>
            </a:r>
            <a:r>
              <a:rPr lang="pt-BR" sz="2400" dirty="0"/>
              <a:t>em: https://apsredes.org/wp-content/uploads/2018/07/NavegadorSUS-WEB-INTER.pdf</a:t>
            </a:r>
            <a:endParaRPr lang="pt-BR" sz="2400" dirty="0" smtClean="0"/>
          </a:p>
          <a:p>
            <a:pPr algn="just">
              <a:spcBef>
                <a:spcPct val="0"/>
              </a:spcBef>
            </a:pPr>
            <a:endParaRPr lang="pt-BR" sz="1000" dirty="0">
              <a:solidFill>
                <a:srgbClr val="000000"/>
              </a:solidFill>
              <a:latin typeface="Montserrat" pitchFamily="2" charset="0"/>
              <a:ea typeface="Open Sans"/>
              <a:cs typeface="Open Sans"/>
              <a:sym typeface="Open Sans"/>
            </a:endParaRPr>
          </a:p>
          <a:p>
            <a:pPr algn="just">
              <a:lnSpc>
                <a:spcPts val="4023"/>
              </a:lnSpc>
              <a:spcBef>
                <a:spcPct val="0"/>
              </a:spcBef>
            </a:pPr>
            <a:r>
              <a:rPr lang="pt-BR" sz="2400" dirty="0" smtClean="0"/>
              <a:t>BRASIL. </a:t>
            </a:r>
            <a:r>
              <a:rPr lang="pt-BR" sz="2400" dirty="0"/>
              <a:t>Ministério da Saúde. Secretaria-Executiva. Secretaria de Gestão do Trabalho e da Educação na Saúde. Glossário temático : gestão do trabalho e da educação na saúde / Ministério da Saúde. Secretaria-Executiva. Secretaria de Gestão do Trabalho e da Educação na Saúde. – 2. ed., 2. </a:t>
            </a:r>
            <a:r>
              <a:rPr lang="pt-BR" sz="2400" dirty="0" err="1"/>
              <a:t>reimpr</a:t>
            </a:r>
            <a:r>
              <a:rPr lang="pt-BR" sz="2400" dirty="0"/>
              <a:t>. – Brasília : Ministério da Saúde, 2013. 44 p. </a:t>
            </a:r>
            <a:r>
              <a:rPr lang="pt-BR" sz="2400" dirty="0" smtClean="0"/>
              <a:t> </a:t>
            </a:r>
            <a:r>
              <a:rPr lang="pt-BR" sz="2400" dirty="0"/>
              <a:t>Disponível em: https://bvsms.saude.gov.br/bvs/publicacoes/glossario_tematico_gestao_trabalho_educacao_saude_2ed.pdf</a:t>
            </a:r>
            <a:endParaRPr lang="pt-BR" sz="2400" dirty="0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59" name="TextBox 60"/>
          <p:cNvSpPr txBox="1"/>
          <p:nvPr/>
        </p:nvSpPr>
        <p:spPr>
          <a:xfrm>
            <a:off x="11989494" y="30968262"/>
            <a:ext cx="9993346" cy="682238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4023"/>
              </a:lnSpc>
              <a:spcBef>
                <a:spcPct val="0"/>
              </a:spcBef>
            </a:pPr>
            <a:r>
              <a:rPr lang="pt-BR" sz="2400" dirty="0" smtClean="0"/>
              <a:t>BRASIL. </a:t>
            </a:r>
            <a:r>
              <a:rPr lang="pt-BR" sz="2400" dirty="0"/>
              <a:t>Ministério da Saúde. Secretaria de Gestão do Trabalho e da Educação na Saúde. Departamento de Gestão da Educação na Saúde. Política Nacional de Educação Permanente em Saúde: o que se tem produzido para o seu fortalecimento? / Ministério da Saúde, Secretaria de Gestão do Trabalho e da Educação na Saúde, Departamento de Gestão da Educação na Saúde – 1. ed. rev. – Brasília : Ministério da Saúde, 2018. 73 p. : </a:t>
            </a:r>
            <a:r>
              <a:rPr lang="pt-BR" sz="2400" dirty="0" smtClean="0"/>
              <a:t>il. Disponível </a:t>
            </a:r>
            <a:r>
              <a:rPr lang="pt-BR" sz="2400" dirty="0"/>
              <a:t>em: https://bvsms.saude.gov.br/bvs/publicacoes/politica_nacional_educacao_permanente_saude_fortalecimento.pdf</a:t>
            </a:r>
            <a:endParaRPr lang="pt-BR" sz="2400" dirty="0" smtClean="0"/>
          </a:p>
          <a:p>
            <a:pPr algn="just">
              <a:spcBef>
                <a:spcPct val="0"/>
              </a:spcBef>
            </a:pPr>
            <a:endParaRPr lang="pt-BR" sz="1000" dirty="0" smtClean="0">
              <a:latin typeface="Montserrat" pitchFamily="2" charset="0"/>
            </a:endParaRPr>
          </a:p>
          <a:p>
            <a:pPr algn="just">
              <a:lnSpc>
                <a:spcPts val="4023"/>
              </a:lnSpc>
              <a:spcBef>
                <a:spcPct val="0"/>
              </a:spcBef>
            </a:pPr>
            <a:r>
              <a:rPr lang="pt-BR" sz="2400" dirty="0"/>
              <a:t>BRASIL. Ministério da Saúde. </a:t>
            </a:r>
            <a:r>
              <a:rPr lang="pt-BR" sz="2400" dirty="0"/>
              <a:t>Portaria nº 336, de 19 de fevereiro de 2002. Estabelece que os Centros de Atenção Psicossocial (CAPS) poderão ser constituídos nas seguintes modalidades: CAPS I, CAPS II e CAPS III. Diário Oficial da União, Brasília, DF, 19 fev. 2002. </a:t>
            </a:r>
            <a:r>
              <a:rPr lang="pt-BR" sz="2400" dirty="0"/>
              <a:t>Disponível em: </a:t>
            </a:r>
            <a:r>
              <a:rPr lang="pt-BR" sz="2400" dirty="0"/>
              <a:t>https://</a:t>
            </a:r>
            <a:r>
              <a:rPr lang="pt-BR" sz="2400" dirty="0" smtClean="0"/>
              <a:t>bvsms.saude.gov.br/bvs/saudelegis/gm/2002/prt0336_19_02_2002.html</a:t>
            </a:r>
            <a:endParaRPr lang="pt-BR" sz="2400" dirty="0">
              <a:solidFill>
                <a:srgbClr val="000000"/>
              </a:solidFill>
              <a:latin typeface="Montserrat" pitchFamily="2" charset="0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259</TotalTime>
  <Words>687</Words>
  <Application>Microsoft Office PowerPoint</Application>
  <PresentationFormat>Personalizar</PresentationFormat>
  <Paragraphs>27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7" baseType="lpstr">
      <vt:lpstr>Arial</vt:lpstr>
      <vt:lpstr>Calibri</vt:lpstr>
      <vt:lpstr>League Spartan</vt:lpstr>
      <vt:lpstr>Montserrat</vt:lpstr>
      <vt:lpstr>Open Sans</vt:lpstr>
      <vt:lpstr>Tema do Office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rao656402</dc:creator>
  <cp:lastModifiedBy>João Henrique</cp:lastModifiedBy>
  <cp:revision>19</cp:revision>
  <dcterms:created xsi:type="dcterms:W3CDTF">2025-09-30T13:28:19Z</dcterms:created>
  <dcterms:modified xsi:type="dcterms:W3CDTF">2025-11-03T10:31:50Z</dcterms:modified>
</cp:coreProperties>
</file>