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97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38931" y="111618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7397" y="12356575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Descentralizar a coleta do Teste do Pezinho para as Unidades de Saúde da Família (USF), incluindo a zona rural e domicílios</a:t>
            </a:r>
            <a:r>
              <a:rPr lang="pt-BR" sz="2800" dirty="0" smtClean="0">
                <a:latin typeface="Montserrat"/>
              </a:rPr>
              <a:t>. </a:t>
            </a:r>
            <a:r>
              <a:rPr lang="pt-BR" sz="2800" dirty="0">
                <a:latin typeface="Montserrat"/>
              </a:rPr>
              <a:t>O projeto, iniciado em 2023 segue em andamento de forma regular</a:t>
            </a:r>
            <a:r>
              <a:rPr lang="pt-BR" sz="2800" dirty="0" smtClean="0">
                <a:latin typeface="Montserrat"/>
              </a:rPr>
              <a:t>.</a:t>
            </a:r>
            <a:endParaRPr lang="pt-BR" sz="2800" dirty="0">
              <a:latin typeface="Montserrat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11246047"/>
            <a:ext cx="9489290" cy="73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224135" y="4564391"/>
            <a:ext cx="20918487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DESCENTRALIZAÇÃO DO TESTE DO PEZINHO: ESTRATÉGIA PARA AMPLIAR O ACESSO E A COBERTURA EM JOÃO ALFREDO-PE</a:t>
            </a:r>
            <a:endParaRPr lang="pt-BR" sz="5400" b="1" dirty="0">
              <a:solidFill>
                <a:srgbClr val="0089CD"/>
              </a:solidFill>
              <a:latin typeface="Montserrat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908374" y="7101657"/>
            <a:ext cx="19514168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>
                <a:latin typeface="Montserrat"/>
              </a:rPr>
              <a:t>Maria Giselda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latin typeface="Montserrat"/>
              </a:rPr>
              <a:t>Patrícia Lima de </a:t>
            </a:r>
            <a:r>
              <a:rPr lang="pt-BR" sz="2800" b="1" dirty="0" smtClean="0">
                <a:latin typeface="Montserrat"/>
              </a:rPr>
              <a:t>Santana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Karla </a:t>
            </a:r>
            <a:r>
              <a:rPr lang="pt-BR" sz="2800" b="1" dirty="0" err="1">
                <a:latin typeface="Montserrat"/>
              </a:rPr>
              <a:t>Michelly</a:t>
            </a:r>
            <a:r>
              <a:rPr lang="pt-BR" sz="2800" b="1" dirty="0">
                <a:latin typeface="Montserrat"/>
              </a:rPr>
              <a:t> Silva de Medeiros </a:t>
            </a:r>
            <a:r>
              <a:rPr lang="pt-BR" sz="2800" b="1" dirty="0" smtClean="0">
                <a:latin typeface="Montserrat"/>
              </a:rPr>
              <a:t>Arruda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>
                <a:latin typeface="Montserrat"/>
              </a:rPr>
              <a:t>Eletiane</a:t>
            </a:r>
            <a:r>
              <a:rPr lang="pt-BR" sz="2800" b="1" dirty="0">
                <a:latin typeface="Montserrat"/>
              </a:rPr>
              <a:t> Rodrigues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>
                <a:latin typeface="Montserrat"/>
              </a:rPr>
              <a:t>Rayka</a:t>
            </a:r>
            <a:r>
              <a:rPr lang="pt-BR" sz="2800" b="1" dirty="0">
                <a:latin typeface="Montserrat"/>
              </a:rPr>
              <a:t> </a:t>
            </a:r>
            <a:r>
              <a:rPr lang="pt-BR" sz="2800" b="1" dirty="0" err="1">
                <a:latin typeface="Montserrat"/>
              </a:rPr>
              <a:t>Lannay</a:t>
            </a:r>
            <a:r>
              <a:rPr lang="pt-BR" sz="2800" b="1" dirty="0">
                <a:latin typeface="Montserrat"/>
              </a:rPr>
              <a:t> Almeida </a:t>
            </a:r>
            <a:r>
              <a:rPr lang="pt-BR" sz="2800" b="1" dirty="0" smtClean="0">
                <a:latin typeface="Montserrat"/>
              </a:rPr>
              <a:t>Moura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Renata Maria dos Santos </a:t>
            </a:r>
            <a:r>
              <a:rPr lang="pt-BR" sz="2800" b="1" dirty="0" smtClean="0">
                <a:latin typeface="Montserrat"/>
              </a:rPr>
              <a:t>Barros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>
                <a:latin typeface="Montserrat"/>
              </a:rPr>
              <a:t>Geisilani</a:t>
            </a:r>
            <a:r>
              <a:rPr lang="pt-BR" sz="2800" b="1" dirty="0">
                <a:latin typeface="Montserrat"/>
              </a:rPr>
              <a:t> Carla Vitorino de </a:t>
            </a:r>
            <a:r>
              <a:rPr lang="pt-BR" sz="2800" b="1" dirty="0" smtClean="0">
                <a:latin typeface="Montserrat"/>
              </a:rPr>
              <a:t>Oliveira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Delton </a:t>
            </a:r>
            <a:r>
              <a:rPr lang="pt-BR" sz="2800" b="1" dirty="0">
                <a:latin typeface="Montserrat"/>
              </a:rPr>
              <a:t>Manoel dos Santos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.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2880" y="9349731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SMSJA),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mariagiselda89@gmail.com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9863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210509"/>
            <a:ext cx="9649072" cy="7109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Anteriormente centralizada apenas uma policlínica na zona urbana, a coleta foi descentralizada para as Unidades de Saúde da Família. </a:t>
            </a:r>
            <a:endParaRPr lang="pt-BR" sz="28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endParaRPr lang="pt-BR" sz="28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Considerando </a:t>
            </a:r>
            <a:r>
              <a:rPr lang="pt-BR" sz="2800" dirty="0">
                <a:latin typeface="Montserrat"/>
              </a:rPr>
              <a:t>que 9 das 13 unidades são rurais, a estratégia inclui a coleta de forma ativa no domicílio da paciente pela equipe de enfermagem da USF. </a:t>
            </a:r>
            <a:endParaRPr lang="pt-BR" sz="28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endParaRPr lang="pt-BR" sz="28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Atualmente</a:t>
            </a:r>
            <a:r>
              <a:rPr lang="pt-BR" sz="2800" dirty="0">
                <a:latin typeface="Montserrat"/>
              </a:rPr>
              <a:t>, o projeto está em expansão para todas as unidades através de capacitações contínuas, treinamentos e palestras para as equipes.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4278" y="1605838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519168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6343816"/>
            <a:ext cx="9649072" cy="4524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descentralização é uma estratégia eficaz para superar barreiras geográficas e garantir direitos. A visita domiciliar mostrou-se crucial para alcançar a equidade. O processo contínuo de treinamento é fundamental para a sustentabilidade e qualidade da ação, exigindo engajamento permanente da gestão e das equipes para o sucesso e consolidação do projeto.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972270" y="2526369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0837" y="111192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72030" y="12291070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Garantir que todas as crianças realizem o Teste do Pezinho entre o 3º e 5º dia de vida, facilitando o acesso às famílias, especialmente da zona rural, aumentando a cobertura e a oportunidade do exame.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493550" y="1119172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</a:t>
            </a:r>
            <a:endParaRPr lang="en-US" sz="4000" b="1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477784" y="160157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138501"/>
            <a:ext cx="9649072" cy="4524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Observou-se a ampliação da cobertura do teste, com melhoria significativa nos índices de coleta. Houve ganho em eficácia e na realização do exame em tempo hábil, dentro do período ideal. A ação também fortaleceu a execução dos princípios do SUS, como a equidade, ao priorizar áreas rurais, a descentralização e o cuidado continuado.</a:t>
            </a:r>
          </a:p>
        </p:txBody>
      </p:sp>
      <p:sp>
        <p:nvSpPr>
          <p:cNvPr id="53" name="TextBox 17"/>
          <p:cNvSpPr txBox="1"/>
          <p:nvPr/>
        </p:nvSpPr>
        <p:spPr>
          <a:xfrm>
            <a:off x="12477784" y="1608778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5217327"/>
            <a:ext cx="971532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6369455"/>
            <a:ext cx="9649072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Conclui-se que a descentralização e a busca ativa são fundamentais para a efetividade do Teste do Pezinho. Recomenda-se a continuidade e expansão do projeto para todas as unidades, com investimento em educação permanente. A iniciativa serve como modelo para outras ações de saúde, demonstrando que a reorganização do processo de trabalho melhora o acesso e a integralidade do cuidado.</a:t>
            </a:r>
          </a:p>
        </p:txBody>
      </p:sp>
      <p:sp>
        <p:nvSpPr>
          <p:cNvPr id="56" name="TextBox 17"/>
          <p:cNvSpPr txBox="1"/>
          <p:nvPr/>
        </p:nvSpPr>
        <p:spPr>
          <a:xfrm>
            <a:off x="12405776" y="25289336"/>
            <a:ext cx="9849330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1985887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52291" y="33423364"/>
            <a:ext cx="9433048" cy="3532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MALLMANN, M. B.; TOMASI, Y. T.; BOING, A. F.. Neonatal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screening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tests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Brazil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prevalence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rates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and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and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socioeconomic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inequalities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Jornal de Pediatria, v. 96, n. 4, p. 487–494, jul. 2020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MENDES, C. A. et al.. Knowledge of parents regarding newborn screening test, after accessing the website “Babies’ Portal” - Heel prick test.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Revista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CEFAC, v. 19, n. 4, p. 475–483,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jul.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2017.</a:t>
            </a: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3413077"/>
            <a:ext cx="9721080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MELO, W. S. DE . et al.. Prevalência e fatores associados à realização dos exames de triagem neonatal no Brasil: comparação da PNS 2013 e 2019. Ciência &amp; Saúde Coletiva, v. 29, n. 6, p. e10482023, jun. 2024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CARRIJO, M. E. T.; MACHADO, J. V. D.; SOUSA , M. E. P. de; ASSIS , I. F. de. TESTE DO PEZINHO: CONDIÇÕES QUE GERAM INTERFERÊNCIA NO EXAME. REVISTA FOCO, [S. l.], v. 18, n. 10, p. e10064, 2025.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196" y="21842931"/>
            <a:ext cx="4534275" cy="2550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837" y="21832072"/>
            <a:ext cx="3337659" cy="25032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93948" y="21832072"/>
            <a:ext cx="1218705" cy="25356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656</Words>
  <Application>Microsoft Office PowerPoint</Application>
  <PresentationFormat>Personalizar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Delton Manoel</cp:lastModifiedBy>
  <cp:revision>28</cp:revision>
  <dcterms:created xsi:type="dcterms:W3CDTF">2025-09-30T13:28:19Z</dcterms:created>
  <dcterms:modified xsi:type="dcterms:W3CDTF">2025-11-07T13:47:18Z</dcterms:modified>
</cp:coreProperties>
</file>