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F17F78-E0C1-46DD-9276-2EECC21902EA}" v="7" dt="2025-11-03T17:48:05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6" d="100"/>
          <a:sy n="16" d="100"/>
        </p:scale>
        <p:origin x="3564" y="28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A946E-5FF9-BEB7-B478-8830804A0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>
            <a:extLst>
              <a:ext uri="{FF2B5EF4-FFF2-40B4-BE49-F238E27FC236}">
                <a16:creationId xmlns:a16="http://schemas.microsoft.com/office/drawing/2014/main" id="{CD9EEA72-461A-68F6-2F9A-FB8672661775}"/>
              </a:ext>
            </a:extLst>
          </p:cNvPr>
          <p:cNvSpPr/>
          <p:nvPr/>
        </p:nvSpPr>
        <p:spPr>
          <a:xfrm>
            <a:off x="1060044" y="1189667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C63FEF52-CC9F-7813-EB60-516CC9E9B499}"/>
              </a:ext>
            </a:extLst>
          </p:cNvPr>
          <p:cNvSpPr txBox="1"/>
          <p:nvPr/>
        </p:nvSpPr>
        <p:spPr>
          <a:xfrm>
            <a:off x="1116286" y="13186947"/>
            <a:ext cx="9521296" cy="27384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Apoio técnico e integração das áreas municipais para o fortalecimento das ações de prevenção e cuidado às Infecções Sexualmente Transmissíveis (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ISTs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).</a:t>
            </a:r>
            <a:endParaRPr dirty="0"/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B476A444-DFFF-5B69-5300-B56E7B411719}"/>
              </a:ext>
            </a:extLst>
          </p:cNvPr>
          <p:cNvSpPr txBox="1"/>
          <p:nvPr/>
        </p:nvSpPr>
        <p:spPr>
          <a:xfrm>
            <a:off x="1060044" y="11968684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>
            <a:extLst>
              <a:ext uri="{FF2B5EF4-FFF2-40B4-BE49-F238E27FC236}">
                <a16:creationId xmlns:a16="http://schemas.microsoft.com/office/drawing/2014/main" id="{209532C5-0B42-74F4-57C4-68DC2F920727}"/>
              </a:ext>
            </a:extLst>
          </p:cNvPr>
          <p:cNvSpPr txBox="1"/>
          <p:nvPr/>
        </p:nvSpPr>
        <p:spPr>
          <a:xfrm>
            <a:off x="581064" y="4260084"/>
            <a:ext cx="22240795" cy="3521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TECENDO REDES DE CUIDADO: a força do apoio técnico da VIII Geres no enfrentamento às Infecções Sexualmente Transmissíveis</a:t>
            </a:r>
          </a:p>
        </p:txBody>
      </p:sp>
      <p:sp>
        <p:nvSpPr>
          <p:cNvPr id="11" name="TextBox 56">
            <a:extLst>
              <a:ext uri="{FF2B5EF4-FFF2-40B4-BE49-F238E27FC236}">
                <a16:creationId xmlns:a16="http://schemas.microsoft.com/office/drawing/2014/main" id="{0ED58D73-2B6B-6E17-777D-F58DE130F8C1}"/>
              </a:ext>
            </a:extLst>
          </p:cNvPr>
          <p:cNvSpPr txBox="1"/>
          <p:nvPr/>
        </p:nvSpPr>
        <p:spPr>
          <a:xfrm>
            <a:off x="612230" y="8165768"/>
            <a:ext cx="22209630" cy="64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Michelle Gomes Caldas De Sá ¹*, Thiago Das Virgens Santos ¹,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Kalliny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Mirella Gonçalves Barbosa¹, Ana Célia de Almeida Carvalho¹</a:t>
            </a:r>
            <a:endParaRPr lang="en-US" sz="24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188F07B-40DE-67FA-4B2E-5FA2D0583F7C}"/>
              </a:ext>
            </a:extLst>
          </p:cNvPr>
          <p:cNvSpPr/>
          <p:nvPr/>
        </p:nvSpPr>
        <p:spPr>
          <a:xfrm>
            <a:off x="1024277" y="1993750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19230BC9-276B-00A8-8671-64DCCE3901DB}"/>
              </a:ext>
            </a:extLst>
          </p:cNvPr>
          <p:cNvSpPr txBox="1"/>
          <p:nvPr/>
        </p:nvSpPr>
        <p:spPr>
          <a:xfrm>
            <a:off x="1024277" y="21232566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equipe da VIII GERES realizou visitas técnicas aos municípios da VIII Região de Saúde, com participação das coordenações municipais de Vigilância em Saúde, Atenção Primária à Saúde e Assistência Farmacêutica. Durante os encontros, foram analisados fluxos de atendimento, notificações, uso de insumos e estratégias de prevenção. A ação teve caráter de cooperação técnica, promovendo um espaço de diálogo para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para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aprimorar o enfrentamento das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ISTs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fortalecer a rede de cuidado municipal.</a:t>
            </a:r>
            <a:endParaRPr dirty="0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37E5369-9B1D-CF72-6DB8-3A1A09E25B00}"/>
              </a:ext>
            </a:extLst>
          </p:cNvPr>
          <p:cNvSpPr txBox="1"/>
          <p:nvPr/>
        </p:nvSpPr>
        <p:spPr>
          <a:xfrm>
            <a:off x="1024277" y="2000951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09F3B2EF-A2B9-2D98-FDBD-50F4A700E810}"/>
              </a:ext>
            </a:extLst>
          </p:cNvPr>
          <p:cNvSpPr/>
          <p:nvPr/>
        </p:nvSpPr>
        <p:spPr>
          <a:xfrm>
            <a:off x="971796" y="2904107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DFBF5CCB-D885-70B4-D6B6-7438CA0479F4}"/>
              </a:ext>
            </a:extLst>
          </p:cNvPr>
          <p:cNvSpPr txBox="1"/>
          <p:nvPr/>
        </p:nvSpPr>
        <p:spPr>
          <a:xfrm>
            <a:off x="971797" y="30193203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experiência evidenciou a importância da presença técnica regional como instrumento de apoio, escuta e qualificação da gestão local. As visitas permitiram identificar fragilidades operacionais e potencialidades das equipes, reforçando que o enfrentamento das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ISTs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requer integração contínua, planejamento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territorializado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diálogo permanente entre as áreas técnicas. O aprendizado destaca que o apoio institucional é essencial para sustentar práticas resolutivas e integradas no SUS.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47B189EC-7722-4E9C-7960-AC6FF18025E0}"/>
              </a:ext>
            </a:extLst>
          </p:cNvPr>
          <p:cNvSpPr txBox="1"/>
          <p:nvPr/>
        </p:nvSpPr>
        <p:spPr>
          <a:xfrm>
            <a:off x="971796" y="2911308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>
            <a:extLst>
              <a:ext uri="{FF2B5EF4-FFF2-40B4-BE49-F238E27FC236}">
                <a16:creationId xmlns:a16="http://schemas.microsoft.com/office/drawing/2014/main" id="{C53E6806-1D86-9AC0-E02A-E0633BED6A6B}"/>
              </a:ext>
            </a:extLst>
          </p:cNvPr>
          <p:cNvSpPr/>
          <p:nvPr/>
        </p:nvSpPr>
        <p:spPr>
          <a:xfrm>
            <a:off x="12493550" y="1192231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>
            <a:extLst>
              <a:ext uri="{FF2B5EF4-FFF2-40B4-BE49-F238E27FC236}">
                <a16:creationId xmlns:a16="http://schemas.microsoft.com/office/drawing/2014/main" id="{C9351239-3255-553F-268D-ADF5BB68687D}"/>
              </a:ext>
            </a:extLst>
          </p:cNvPr>
          <p:cNvSpPr txBox="1"/>
          <p:nvPr/>
        </p:nvSpPr>
        <p:spPr>
          <a:xfrm>
            <a:off x="12493551" y="13146451"/>
            <a:ext cx="9649072" cy="3443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Promover o alinhamento dos fluxos assistenciais e de vigilância das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ISTs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entre a VIII Geres e os municípios da região, fortalecendo a integração entre Vigilância em Saúde, Atenção Primária e Assistência Farmacêutica.</a:t>
            </a:r>
            <a:endParaRPr dirty="0"/>
          </a:p>
        </p:txBody>
      </p:sp>
      <p:sp>
        <p:nvSpPr>
          <p:cNvPr id="50" name="TextBox 17">
            <a:extLst>
              <a:ext uri="{FF2B5EF4-FFF2-40B4-BE49-F238E27FC236}">
                <a16:creationId xmlns:a16="http://schemas.microsoft.com/office/drawing/2014/main" id="{C04AD374-A85F-ED95-937D-051C2E879577}"/>
              </a:ext>
            </a:extLst>
          </p:cNvPr>
          <p:cNvSpPr txBox="1"/>
          <p:nvPr/>
        </p:nvSpPr>
        <p:spPr>
          <a:xfrm>
            <a:off x="12493550" y="11994323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13227566-05DB-C71E-4F72-1B77EB4A3505}"/>
              </a:ext>
            </a:extLst>
          </p:cNvPr>
          <p:cNvSpPr/>
          <p:nvPr/>
        </p:nvSpPr>
        <p:spPr>
          <a:xfrm>
            <a:off x="12501408" y="1681287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>
            <a:extLst>
              <a:ext uri="{FF2B5EF4-FFF2-40B4-BE49-F238E27FC236}">
                <a16:creationId xmlns:a16="http://schemas.microsoft.com/office/drawing/2014/main" id="{F3F26CB1-F68C-D0D6-1279-84C8ABE5B7AE}"/>
              </a:ext>
            </a:extLst>
          </p:cNvPr>
          <p:cNvSpPr txBox="1"/>
          <p:nvPr/>
        </p:nvSpPr>
        <p:spPr>
          <a:xfrm>
            <a:off x="12465641" y="17914119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As visitas resultaram na revisão e pactuação dos fluxos de atendimento e notificação das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ISTs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ampliando a integração entre os serviços. Foram incentivadas ações educativas e preventivas voltadas a grupos prioritários e reforçada a importância do uso racional de medicamentos e insumos. O processo fortaleceu a articulação intersetorial e a corresponsabilidade entre vigilância, atenção básica e assistência farmacêutica, promovendo avanços na gestão e na resposta às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ISTs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nos territórios visitados.</a:t>
            </a:r>
            <a:endParaRPr dirty="0"/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A4496D4A-3C60-2342-6C1F-63C1C250756A}"/>
              </a:ext>
            </a:extLst>
          </p:cNvPr>
          <p:cNvSpPr txBox="1"/>
          <p:nvPr/>
        </p:nvSpPr>
        <p:spPr>
          <a:xfrm>
            <a:off x="12501408" y="1688488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>
            <a:extLst>
              <a:ext uri="{FF2B5EF4-FFF2-40B4-BE49-F238E27FC236}">
                <a16:creationId xmlns:a16="http://schemas.microsoft.com/office/drawing/2014/main" id="{E9816462-AC3D-0B0C-3409-6DD284A1A5C8}"/>
              </a:ext>
            </a:extLst>
          </p:cNvPr>
          <p:cNvSpPr/>
          <p:nvPr/>
        </p:nvSpPr>
        <p:spPr>
          <a:xfrm>
            <a:off x="12422015" y="2904107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>
            <a:extLst>
              <a:ext uri="{FF2B5EF4-FFF2-40B4-BE49-F238E27FC236}">
                <a16:creationId xmlns:a16="http://schemas.microsoft.com/office/drawing/2014/main" id="{BC5F33D5-6085-DE5F-A3CF-697DF54F356D}"/>
              </a:ext>
            </a:extLst>
          </p:cNvPr>
          <p:cNvSpPr txBox="1"/>
          <p:nvPr/>
        </p:nvSpPr>
        <p:spPr>
          <a:xfrm>
            <a:off x="12422016" y="30193203"/>
            <a:ext cx="9649072" cy="5559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As visitas técnicas fortaleceram a governança regional da vigilância em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ISTs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aproximaram as equipes municipais da gestão estadual. Recomenda-se a continuidade da agenda de apoio técnico e o monitoramento sistemático das ações pactuadas, com incentivo à educação permanente e à ampliação das estratégias intersetoriais voltadas à prevenção e cuidado integral às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ISTs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pt-BR" dirty="0"/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F38C25A6-8F96-38FB-5367-1E965CE049D3}"/>
              </a:ext>
            </a:extLst>
          </p:cNvPr>
          <p:cNvSpPr txBox="1"/>
          <p:nvPr/>
        </p:nvSpPr>
        <p:spPr>
          <a:xfrm>
            <a:off x="12422015" y="29113084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04FA747-2077-5302-F64A-388994595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65641" y="25095785"/>
            <a:ext cx="6552728" cy="3685909"/>
          </a:xfrm>
          <a:prstGeom prst="rect">
            <a:avLst/>
          </a:prstGeom>
        </p:spPr>
      </p:pic>
      <p:sp>
        <p:nvSpPr>
          <p:cNvPr id="8" name="TextBox 57">
            <a:extLst>
              <a:ext uri="{FF2B5EF4-FFF2-40B4-BE49-F238E27FC236}">
                <a16:creationId xmlns:a16="http://schemas.microsoft.com/office/drawing/2014/main" id="{84E9AD12-23F2-2AC5-0965-6BEF5DEBAA87}"/>
              </a:ext>
            </a:extLst>
          </p:cNvPr>
          <p:cNvSpPr txBox="1"/>
          <p:nvPr/>
        </p:nvSpPr>
        <p:spPr>
          <a:xfrm>
            <a:off x="879841" y="9068210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¹VIII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– VIII GERES, Petrolina,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aforsavigilancia8geres@gmail.com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E24A6A7-73D5-E965-1714-8F75EFEFB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4" t="6397" b="6397"/>
          <a:stretch>
            <a:fillRect/>
          </a:stretch>
        </p:blipFill>
        <p:spPr>
          <a:xfrm>
            <a:off x="5119897" y="15462468"/>
            <a:ext cx="5400600" cy="4079478"/>
          </a:xfrm>
          <a:prstGeom prst="rect">
            <a:avLst/>
          </a:prstGeom>
        </p:spPr>
      </p:pic>
      <p:sp>
        <p:nvSpPr>
          <p:cNvPr id="2" name="TextBox 16">
            <a:extLst>
              <a:ext uri="{FF2B5EF4-FFF2-40B4-BE49-F238E27FC236}">
                <a16:creationId xmlns:a16="http://schemas.microsoft.com/office/drawing/2014/main" id="{2A8A680E-981D-E8BD-C48A-6E7B779F644D}"/>
              </a:ext>
            </a:extLst>
          </p:cNvPr>
          <p:cNvSpPr txBox="1"/>
          <p:nvPr/>
        </p:nvSpPr>
        <p:spPr>
          <a:xfrm>
            <a:off x="1229942" y="18605556"/>
            <a:ext cx="377287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1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Figura 1. Alinhamento com os profissionais de um município da VIII Região de Saúde sobre os fluxos para o cuidado às IST.</a:t>
            </a:r>
            <a:endParaRPr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2D21914E-5C34-12E1-B85F-F0A9E932A3F8}"/>
              </a:ext>
            </a:extLst>
          </p:cNvPr>
          <p:cNvSpPr txBox="1"/>
          <p:nvPr/>
        </p:nvSpPr>
        <p:spPr>
          <a:xfrm>
            <a:off x="19048989" y="27442459"/>
            <a:ext cx="295056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1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Figura 2. Encontro com a área técnica de um município da VIII Região de Saúde para o fortalecimento do cuidado às IST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76324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477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Hallmeberg Lucena</cp:lastModifiedBy>
  <cp:revision>21</cp:revision>
  <dcterms:created xsi:type="dcterms:W3CDTF">2025-09-30T13:28:19Z</dcterms:created>
  <dcterms:modified xsi:type="dcterms:W3CDTF">2025-11-13T21:29:14Z</dcterms:modified>
</cp:coreProperties>
</file>