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0" d="100"/>
          <a:sy n="40" d="100"/>
        </p:scale>
        <p:origin x="396" y="3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180978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060045" y="13076534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Diminuir o tempo de espera dos atendimentos de teleconsultas no Centro Integrado de Saúde Amaury de Medeiros (CISAM-UPE). Tendo em vista a colaboração da inteligência artificial (IA), usada no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pré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-diagnóstico de teleconsultas, para o alívio da pressão sobre as instituições de saúde. Possibilitando maior assertividade na orientação e encaminhamento do paciente, de modo que, mais pessoas sejam atendidas (MORALES et al., 2021). </a:t>
            </a:r>
            <a:endParaRPr lang="pt-BR"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1924406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404318" y="4177061"/>
            <a:ext cx="20850788" cy="19604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5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INTELIGÊNCIA ARTIFICAL DE PRÉ-DIAGNÓSTICO PARA AUXILIAR NA TOMADA DE DECISÕES EM TELECONSULTAS NO CISAM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972270" y="6265293"/>
            <a:ext cx="21354844" cy="27336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Dr.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Jabiael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Carneiro da Silva Filho</a:t>
            </a:r>
            <a:r>
              <a:rPr lang="pt-BR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Dr.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Hemir da Cunha Santiago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2*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Mateus Barbosa de Souza Cavalcanti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Emmanoel Barbosa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Rodrigo C. de O. Cabral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Gabriel S. Borges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José Lúcio O. da S. Júnior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Ana Karoline M. de Souza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1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Gabriel da S. Couto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3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Arthur M. B. da Silva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Dyhego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A. P. G. da Silva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Guilherme R. G. de M. Larré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3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Henrique S. S. Pacheco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Mateus de A. Cavalcanti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Matheus I. G. B. de Albuquerque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Sérgio da S. A. Filho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Thiago C. F. Filho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468214" y="9001597"/>
            <a:ext cx="22178464" cy="25286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Faculdade de Enfermagem Nossa Senhora das Graças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(FENSG-UPE), Recife, Pernambuco. ²Escola Politécnica de Pernambuco (POLI-UPE), Recife, Pernambuco.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3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Universidade de Pernambuco (UPE),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Surubim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Universidade de Pernambuco (UPE),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Garanhuns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hemir.santiago@upe.br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987468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6" name="TextBox 16"/>
          <p:cNvSpPr txBox="1"/>
          <p:nvPr/>
        </p:nvSpPr>
        <p:spPr>
          <a:xfrm>
            <a:off x="1044279" y="21054312"/>
            <a:ext cx="9649072" cy="41490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projeto reuniu uma equipe multidisciplinar envolvendo professores, profissionais de saúde e alunos de graduação da UPE. As atividades incluíram a aplicação de metodologias de gestão de projetos e mineração de dados, direcionadas para apoiar o fluxo de teleconsultas do CISAM.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999349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569234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26844470"/>
            <a:ext cx="9649072" cy="5559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desenvolvimento evidenciou o benefício de integrar o uso de ferramentas digitais em processos institucionais. Houveram desafios na padronização dos dados clínicos e na adaptação da solução para o fluxo singular do CISAM. Contudo, a experiência permitiu maior confiança na adoção de ferramentas de IA na saúde, indicando o potencial impacto positivo no serviço e no acesso à saúde digital.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581114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187803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1" y="13102173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Desenvolver uma solução integrada baseada em Mineração de Dados e Inteligência Artificial para o Centro Universitário Integrado de Saúde Amaury de Medeiros, permitindo o armazenamento seguro e centralizado de documentos médicos, a identificação de padrões em atendimentos, e a criação de modelos de diagnóstico clínico baseados em IA Generativa e Machine Learning.</a:t>
            </a:r>
            <a:endParaRPr lang="pt-BR" sz="2800" dirty="0"/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11950045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91547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3" name="TextBox 17"/>
          <p:cNvSpPr txBox="1"/>
          <p:nvPr/>
        </p:nvSpPr>
        <p:spPr>
          <a:xfrm>
            <a:off x="12477784" y="1922673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775307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405777" y="28975192"/>
            <a:ext cx="9649072" cy="41490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Para esta pesquisa, recebemos dados de prontuários médicos e exames de apenas três especialidades de atendimento por teleconsulta no CISAM. A perspectiva para o futuro é a obtenção de dados das demais especialidades, incluindo àquelas de atendimento presencial.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786769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3609890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5010366"/>
            <a:ext cx="9433048" cy="20023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MORALES, H.; GUEDES, M.; SILVA, J.; et al. COVID-19 in Brazil-Preliminary Analysis of Response Supported by Artificial Intelligence in Municipalities. Frontiers in Digital Health, v. 3, p. 648585, 2021. Doi: 10.3389/fdgth.2021.648585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2" name="Group 10">
            <a:extLst>
              <a:ext uri="{FF2B5EF4-FFF2-40B4-BE49-F238E27FC236}">
                <a16:creationId xmlns:a16="http://schemas.microsoft.com/office/drawing/2014/main" id="{95AF5A20-B8EF-75A0-16A1-0965D1E6D537}"/>
              </a:ext>
            </a:extLst>
          </p:cNvPr>
          <p:cNvGrpSpPr/>
          <p:nvPr/>
        </p:nvGrpSpPr>
        <p:grpSpPr>
          <a:xfrm>
            <a:off x="12134362" y="20420340"/>
            <a:ext cx="10205979" cy="2420918"/>
            <a:chOff x="0" y="0"/>
            <a:chExt cx="21622644" cy="5556243"/>
          </a:xfrm>
        </p:grpSpPr>
        <p:sp>
          <p:nvSpPr>
            <p:cNvPr id="3" name="Freeform 11">
              <a:extLst>
                <a:ext uri="{FF2B5EF4-FFF2-40B4-BE49-F238E27FC236}">
                  <a16:creationId xmlns:a16="http://schemas.microsoft.com/office/drawing/2014/main" id="{8A8FF0B0-2246-21A0-9B4C-51EE6048D1E7}"/>
                </a:ext>
              </a:extLst>
            </p:cNvPr>
            <p:cNvSpPr/>
            <p:nvPr/>
          </p:nvSpPr>
          <p:spPr>
            <a:xfrm>
              <a:off x="0" y="0"/>
              <a:ext cx="21622668" cy="5556250"/>
            </a:xfrm>
            <a:custGeom>
              <a:avLst/>
              <a:gdLst/>
              <a:ahLst/>
              <a:cxnLst/>
              <a:rect l="l" t="t" r="r" b="b"/>
              <a:pathLst>
                <a:path w="21622668" h="5556250">
                  <a:moveTo>
                    <a:pt x="0" y="0"/>
                  </a:moveTo>
                  <a:lnTo>
                    <a:pt x="21622668" y="0"/>
                  </a:lnTo>
                  <a:lnTo>
                    <a:pt x="21622668" y="5556250"/>
                  </a:lnTo>
                  <a:lnTo>
                    <a:pt x="0" y="55562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385" r="-385"/>
              </a:stretch>
            </a:blip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7" name="Freeform 12">
            <a:extLst>
              <a:ext uri="{FF2B5EF4-FFF2-40B4-BE49-F238E27FC236}">
                <a16:creationId xmlns:a16="http://schemas.microsoft.com/office/drawing/2014/main" id="{2FB730B6-82BF-0F5B-A106-1845FDD17292}"/>
              </a:ext>
            </a:extLst>
          </p:cNvPr>
          <p:cNvSpPr/>
          <p:nvPr/>
        </p:nvSpPr>
        <p:spPr>
          <a:xfrm>
            <a:off x="12381815" y="21202026"/>
            <a:ext cx="9849330" cy="1841131"/>
          </a:xfrm>
          <a:custGeom>
            <a:avLst/>
            <a:gdLst/>
            <a:ahLst/>
            <a:cxnLst/>
            <a:rect l="l" t="t" r="r" b="b"/>
            <a:pathLst>
              <a:path w="10871124" h="2201403">
                <a:moveTo>
                  <a:pt x="0" y="0"/>
                </a:moveTo>
                <a:lnTo>
                  <a:pt x="10871124" y="0"/>
                </a:lnTo>
                <a:lnTo>
                  <a:pt x="10871124" y="2201402"/>
                </a:lnTo>
                <a:lnTo>
                  <a:pt x="0" y="220140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C392145B-ED4C-384C-3DB3-B0E79B21F972}"/>
              </a:ext>
            </a:extLst>
          </p:cNvPr>
          <p:cNvSpPr/>
          <p:nvPr/>
        </p:nvSpPr>
        <p:spPr>
          <a:xfrm>
            <a:off x="11649692" y="23073766"/>
            <a:ext cx="6454134" cy="4277994"/>
          </a:xfrm>
          <a:custGeom>
            <a:avLst/>
            <a:gdLst/>
            <a:ahLst/>
            <a:cxnLst/>
            <a:rect l="l" t="t" r="r" b="b"/>
            <a:pathLst>
              <a:path w="8666073" h="5838767">
                <a:moveTo>
                  <a:pt x="0" y="0"/>
                </a:moveTo>
                <a:lnTo>
                  <a:pt x="8666073" y="0"/>
                </a:lnTo>
                <a:lnTo>
                  <a:pt x="8666073" y="5838767"/>
                </a:lnTo>
                <a:lnTo>
                  <a:pt x="0" y="583876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E31E6D77-CFCA-870C-A471-FC124BB1FE77}"/>
              </a:ext>
            </a:extLst>
          </p:cNvPr>
          <p:cNvSpPr/>
          <p:nvPr/>
        </p:nvSpPr>
        <p:spPr>
          <a:xfrm>
            <a:off x="16598006" y="24050637"/>
            <a:ext cx="6377180" cy="3529024"/>
          </a:xfrm>
          <a:custGeom>
            <a:avLst/>
            <a:gdLst/>
            <a:ahLst/>
            <a:cxnLst/>
            <a:rect l="l" t="t" r="r" b="b"/>
            <a:pathLst>
              <a:path w="8562746" h="4816545">
                <a:moveTo>
                  <a:pt x="0" y="0"/>
                </a:moveTo>
                <a:lnTo>
                  <a:pt x="8562746" y="0"/>
                </a:lnTo>
                <a:lnTo>
                  <a:pt x="8562746" y="4816545"/>
                </a:lnTo>
                <a:lnTo>
                  <a:pt x="0" y="481654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551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Hemir da Cunha Santiago</cp:lastModifiedBy>
  <cp:revision>15</cp:revision>
  <dcterms:created xsi:type="dcterms:W3CDTF">2025-09-30T13:28:19Z</dcterms:created>
  <dcterms:modified xsi:type="dcterms:W3CDTF">2025-11-11T13:23:39Z</dcterms:modified>
</cp:coreProperties>
</file>