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74"/>
  </p:normalViewPr>
  <p:slideViewPr>
    <p:cSldViewPr>
      <p:cViewPr>
        <p:scale>
          <a:sx n="25" d="100"/>
          <a:sy n="25" d="100"/>
        </p:scale>
        <p:origin x="-1982" y="2126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ta para baixo 37"/>
          <p:cNvSpPr/>
          <p:nvPr/>
        </p:nvSpPr>
        <p:spPr>
          <a:xfrm rot="16200000">
            <a:off x="5736391" y="22270258"/>
            <a:ext cx="500066" cy="7143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 para baixo 36"/>
          <p:cNvSpPr/>
          <p:nvPr/>
        </p:nvSpPr>
        <p:spPr>
          <a:xfrm rot="5400000">
            <a:off x="6057860" y="18948391"/>
            <a:ext cx="571504" cy="10001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baixo 35"/>
          <p:cNvSpPr/>
          <p:nvPr/>
        </p:nvSpPr>
        <p:spPr>
          <a:xfrm rot="16200000">
            <a:off x="6772243" y="16876689"/>
            <a:ext cx="357190" cy="35718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baixo 34"/>
          <p:cNvSpPr/>
          <p:nvPr/>
        </p:nvSpPr>
        <p:spPr>
          <a:xfrm>
            <a:off x="3271778" y="20877217"/>
            <a:ext cx="357190" cy="57150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baixo 33"/>
          <p:cNvSpPr/>
          <p:nvPr/>
        </p:nvSpPr>
        <p:spPr>
          <a:xfrm>
            <a:off x="8772504" y="18448325"/>
            <a:ext cx="357190" cy="57150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baixo 32"/>
          <p:cNvSpPr/>
          <p:nvPr/>
        </p:nvSpPr>
        <p:spPr>
          <a:xfrm>
            <a:off x="3843282" y="15876557"/>
            <a:ext cx="357190" cy="50006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reeform 14"/>
          <p:cNvSpPr/>
          <p:nvPr/>
        </p:nvSpPr>
        <p:spPr>
          <a:xfrm>
            <a:off x="1060044" y="1037583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1474577"/>
            <a:ext cx="9498409" cy="1845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  <a:buClr>
                <a:schemeClr val="tx2"/>
              </a:buClr>
              <a:buSzPct val="110000"/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Integração do cuidado multiprofissional de cinco usuários acompanhados pela Atenção Básica do município de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Pedra-PE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em articulação com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UPAE-Arcoverde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1060044" y="10483787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OBJETIVO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1271514" y="4303601"/>
            <a:ext cx="2078845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CUIDADO MULTIPROFISSIONAL INTEGRADO NA REDE DE ATENÇÃO À SAÚDE: EXPERIÊNCIA EXITOSA ENTRE A ATENÇÃO BÁSICA DE PEDRA-PE E A UPAE DE ARCOVERDE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1414390" y="6473988"/>
            <a:ext cx="20645581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Brito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Elys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Flávia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Farias¹;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Rocha,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Isabor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Áquilla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Rodrigues¹;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Brito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Sóstenes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Jariton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Sousa¹;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Silva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Janiedson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Barros¹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Amaral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Tatiana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Carneiro de Albuquerque de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Santana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²;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Magalhães,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Georgia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Samara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Santos²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; Sousa,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Geybssom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Tarcio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Evaristo²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; Paz,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Eliane³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0000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771448" y="8194006"/>
            <a:ext cx="2167440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¹Secretaria Municipal de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Saúde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de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Pedra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(SMSP),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Pedra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Pernambuco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.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²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Unidade Pernambucana de Atenção Especializada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(UPAE)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Open Sans"/>
              </a:rPr>
              <a:t>Arcoverde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Pernambuco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.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³VI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Gerência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Regional de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Saúde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(IV GERES),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Arcoverde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Pernambuco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.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*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Autor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correspondente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: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elysflavia@gmail.com</a:t>
            </a:r>
            <a:endParaRPr lang="en-US" sz="2400" i="1" dirty="0">
              <a:solidFill>
                <a:srgbClr val="000000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44278" y="13968580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044279" y="15305053"/>
            <a:ext cx="9585613" cy="7053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Seleção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de 5 </a:t>
            </a:r>
            <a:r>
              <a:rPr lang="en-US" sz="32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usuários</a:t>
            </a:r>
            <a:endParaRPr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44278" y="14090607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914324" y="24091927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12410900" y="25306373"/>
            <a:ext cx="9649072" cy="7066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buClr>
                <a:schemeClr val="tx2"/>
              </a:buClr>
              <a:buSzPct val="110000"/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integração entre APS e UPAE, baseada na metodologia da Planificação da Assistência à Saúde, mostrou-se eficaz na ampliação da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resolutividade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qualidade do cuidado.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4900"/>
              </a:lnSpc>
              <a:buClr>
                <a:schemeClr val="tx2"/>
              </a:buClr>
              <a:buSzPct val="110000"/>
              <a:buFont typeface="Wingdings" pitchFamily="2" charset="2"/>
              <a:buChar char="v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Recomenda-se: </a:t>
            </a:r>
          </a:p>
          <a:p>
            <a:pPr lvl="1" algn="just">
              <a:lnSpc>
                <a:spcPts val="4900"/>
              </a:lnSpc>
              <a:buClr>
                <a:schemeClr val="tx2"/>
              </a:buClr>
              <a:buSzPct val="110000"/>
              <a:buFont typeface="Wingdings" pitchFamily="2" charset="2"/>
              <a:buChar char="q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institucionalização do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matriciamento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regular; </a:t>
            </a:r>
          </a:p>
          <a:p>
            <a:pPr lvl="1" algn="just">
              <a:lnSpc>
                <a:spcPts val="4900"/>
              </a:lnSpc>
              <a:buClr>
                <a:schemeClr val="tx2"/>
              </a:buClr>
              <a:buSzPct val="110000"/>
              <a:buFont typeface="Wingdings" pitchFamily="2" charset="2"/>
              <a:buChar char="q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Ampliação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para outras linhas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cuidado;</a:t>
            </a:r>
          </a:p>
          <a:p>
            <a:pPr lvl="1" algn="just">
              <a:lnSpc>
                <a:spcPts val="4900"/>
              </a:lnSpc>
              <a:buClr>
                <a:schemeClr val="tx2"/>
              </a:buClr>
              <a:buSzPct val="110000"/>
              <a:buFont typeface="Wingdings" pitchFamily="2" charset="2"/>
              <a:buChar char="q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Incorporação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 monitoramento sistemático de indicadores como estratégia de sustentabilidade da prática.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5486"/>
              </a:lnSpc>
            </a:pP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Palavras-chave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Planificação; Cuidado Integrado;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Multiprofissionalidade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972270" y="24306241"/>
            <a:ext cx="9443308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10468118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87280" y="14894542"/>
            <a:ext cx="9577634" cy="12038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  <a:buClr>
                <a:schemeClr val="tx2"/>
              </a:buClr>
              <a:buSzPct val="110000"/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 acesso e a continuidade do cuidado, otimizando tempo de resolução e retrabalho assistencial.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12493550" y="10483787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77784" y="16376623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3" name="TextBox 17"/>
          <p:cNvSpPr txBox="1"/>
          <p:nvPr/>
        </p:nvSpPr>
        <p:spPr>
          <a:xfrm>
            <a:off x="12477784" y="16413141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05776" y="24163365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6" name="TextBox 17"/>
          <p:cNvSpPr txBox="1"/>
          <p:nvPr/>
        </p:nvSpPr>
        <p:spPr>
          <a:xfrm>
            <a:off x="12272966" y="24234803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284638" y="32986757"/>
            <a:ext cx="1483089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Arial" pitchFamily="34" charset="0"/>
                <a:ea typeface="League Spartan"/>
                <a:cs typeface="Arial" pitchFamily="34" charset="0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Arial" pitchFamily="34" charset="0"/>
              <a:ea typeface="League Spartan"/>
              <a:cs typeface="Arial" pitchFamily="34" charset="0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1116286" y="34158753"/>
            <a:ext cx="9433048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endParaRPr sz="2400" dirty="0">
              <a:latin typeface="Montserrat" pitchFamily="2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BRASIL.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Ministério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Política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Nacional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Básica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Brasília, 2020.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endParaRPr sz="2400" dirty="0">
              <a:latin typeface="Montserrat" pitchFamily="2" charset="0"/>
            </a:endParaRPr>
          </a:p>
          <a:p>
            <a:pPr algn="just">
              <a:spcBef>
                <a:spcPct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CONASS.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Planificação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Metodologia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Experiências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Brasília, 2023.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12201528" y="34591900"/>
            <a:ext cx="972108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MENDES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E. V. 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Redes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2. ed. Brasília: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Organização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Pan-Americana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2015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MENDES, E. V. 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cuidado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condições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crônicas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primária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imperativo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consolidação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estratégia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família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Brasília: OPAS, 2020.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7200868" y="16376623"/>
            <a:ext cx="3429024" cy="21159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Discussão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e </a:t>
            </a:r>
          </a:p>
          <a:p>
            <a:pPr algn="ctr">
              <a:lnSpc>
                <a:spcPts val="5486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Compartilhamento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do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cuidado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1057200" y="16376623"/>
            <a:ext cx="5715040" cy="1316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Portadores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Condições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Crônicas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Hipertensão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e/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ou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Diabetes)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6843678" y="19100326"/>
            <a:ext cx="3786214" cy="6107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Modelo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da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Planificação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1271514" y="18519763"/>
            <a:ext cx="4500594" cy="2367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Equipes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multiprofissionais</a:t>
            </a:r>
            <a:endParaRPr lang="en-US" sz="2800" dirty="0" smtClean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/>
            <a:endParaRPr lang="en-US" sz="2800" dirty="0" smtClean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800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APS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Pedra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-PE</a:t>
            </a:r>
          </a:p>
          <a:p>
            <a:pPr algn="ctr">
              <a:lnSpc>
                <a:spcPts val="4800"/>
              </a:lnSpc>
            </a:pP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UPAE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Arcoverde</a:t>
            </a:r>
            <a:endParaRPr dirty="0"/>
          </a:p>
        </p:txBody>
      </p:sp>
      <p:sp>
        <p:nvSpPr>
          <p:cNvPr id="31" name="TextBox 16"/>
          <p:cNvSpPr txBox="1"/>
          <p:nvPr/>
        </p:nvSpPr>
        <p:spPr>
          <a:xfrm>
            <a:off x="1485828" y="21520159"/>
            <a:ext cx="4143404" cy="21159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Estratificação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Risco</a:t>
            </a:r>
            <a:endParaRPr lang="en-US" sz="2800" dirty="0" smtClean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486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Elaboração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Planos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cuidados</a:t>
            </a:r>
            <a:r>
              <a:rPr lang="en-US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Interdisciplinar</a:t>
            </a:r>
            <a:endParaRPr dirty="0"/>
          </a:p>
        </p:txBody>
      </p:sp>
      <p:sp>
        <p:nvSpPr>
          <p:cNvPr id="32" name="TextBox 16"/>
          <p:cNvSpPr txBox="1"/>
          <p:nvPr/>
        </p:nvSpPr>
        <p:spPr>
          <a:xfrm>
            <a:off x="6415050" y="21895466"/>
            <a:ext cx="4143404" cy="1316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Plano de </a:t>
            </a:r>
          </a:p>
          <a:p>
            <a:pPr algn="ctr">
              <a:lnSpc>
                <a:spcPts val="5486"/>
              </a:lnSpc>
            </a:pP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Autocuidado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Open Sans"/>
              </a:rPr>
              <a:t>apoiado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neggo\Downloads\ChatGPT Image 3 de nov. de 2025, 20_54_38.png"/>
          <p:cNvPicPr>
            <a:picLocks noChangeAspect="1" noChangeArrowheads="1"/>
          </p:cNvPicPr>
          <p:nvPr/>
        </p:nvPicPr>
        <p:blipFill>
          <a:blip r:embed="rId2"/>
          <a:srcRect l="9000" t="6000" r="8000" b="4000"/>
          <a:stretch>
            <a:fillRect/>
          </a:stretch>
        </p:blipFill>
        <p:spPr bwMode="auto">
          <a:xfrm>
            <a:off x="12836135" y="17591069"/>
            <a:ext cx="8795209" cy="6357982"/>
          </a:xfrm>
          <a:prstGeom prst="rect">
            <a:avLst/>
          </a:prstGeom>
          <a:noFill/>
        </p:spPr>
      </p:pic>
      <p:sp>
        <p:nvSpPr>
          <p:cNvPr id="41" name="Retângulo 40"/>
          <p:cNvSpPr/>
          <p:nvPr/>
        </p:nvSpPr>
        <p:spPr>
          <a:xfrm>
            <a:off x="12487280" y="11658937"/>
            <a:ext cx="9572692" cy="1296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5000"/>
              </a:lnSpc>
              <a:buClr>
                <a:schemeClr val="tx2"/>
              </a:buClr>
              <a:buSzPct val="110000"/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Fortalecer a coordenação do cuidado e a comunicação entre os pontos de atenção.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12487279" y="13302011"/>
            <a:ext cx="9572693" cy="1296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5000"/>
              </a:lnSpc>
              <a:buClr>
                <a:schemeClr val="tx2"/>
              </a:buClr>
              <a:buSzPct val="110000"/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Garantir o acompanhamento integral e multiprofissional dos usuários com condições crônicas complexas.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16"/>
          <p:cNvSpPr txBox="1"/>
          <p:nvPr/>
        </p:nvSpPr>
        <p:spPr>
          <a:xfrm>
            <a:off x="985762" y="25386870"/>
            <a:ext cx="9577634" cy="705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  <a:buClr>
                <a:schemeClr val="tx2"/>
              </a:buClr>
              <a:buSzPct val="110000"/>
              <a:buFont typeface="Wingdings" pitchFamily="2" charset="2"/>
              <a:buChar char="v"/>
            </a:pP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Corresponsabilização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entre os pontos de atenção;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6"/>
          <p:cNvSpPr txBox="1"/>
          <p:nvPr/>
        </p:nvSpPr>
        <p:spPr>
          <a:xfrm>
            <a:off x="985762" y="26235067"/>
            <a:ext cx="9577634" cy="1410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  <a:buClr>
                <a:schemeClr val="tx2"/>
              </a:buClr>
              <a:buSzPct val="110000"/>
              <a:buFont typeface="Wingdings" pitchFamily="2" charset="2"/>
              <a:buChar char="v"/>
            </a:pP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Protagonismo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da equipe da Atenção Básica como Coordenadora do cuidado;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6"/>
          <p:cNvSpPr txBox="1"/>
          <p:nvPr/>
        </p:nvSpPr>
        <p:spPr>
          <a:xfrm>
            <a:off x="985762" y="27806703"/>
            <a:ext cx="9577634" cy="1410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  <a:buClr>
                <a:schemeClr val="tx2"/>
              </a:buClr>
              <a:buSzPct val="110000"/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Comunicação estruturada, apoiada por reuniões de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matriciamento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protocolos clínicos;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985762" y="29378339"/>
            <a:ext cx="9577634" cy="705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  <a:buClr>
                <a:schemeClr val="tx2"/>
              </a:buClr>
              <a:buSzPct val="110000"/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Redução de fragmentações e melhor gestão do cuidado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14325" y="30164157"/>
            <a:ext cx="964413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000"/>
              </a:lnSpc>
              <a:buClr>
                <a:schemeClr val="tx2"/>
              </a:buClr>
              <a:buSzPct val="110000"/>
              <a:buFont typeface="Wingdings" pitchFamily="2" charset="2"/>
              <a:buChar char="Ø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Como desafio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destacou-se a necessidade de maior disponibilidade de tempo e suporte tecnológico para manter a periodicidade dos encontros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intersetoriais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454</Words>
  <Application>Microsoft Macintosh PowerPoint</Application>
  <PresentationFormat>Personalizar</PresentationFormat>
  <Paragraphs>47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neggo</cp:lastModifiedBy>
  <cp:revision>25</cp:revision>
  <dcterms:created xsi:type="dcterms:W3CDTF">2025-09-30T13:28:19Z</dcterms:created>
  <dcterms:modified xsi:type="dcterms:W3CDTF">2025-11-04T01:33:26Z</dcterms:modified>
</cp:coreProperties>
</file>