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6" r:id="rId2"/>
  </p:sldIdLst>
  <p:sldSz cx="23402925" cy="40325675"/>
  <p:notesSz cx="6858000" cy="9144000"/>
  <p:defaultTextStyle>
    <a:defPPr>
      <a:defRPr lang="pt-BR"/>
    </a:defPPr>
    <a:lvl1pPr marL="0" algn="l" defTabSz="3641598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1pPr>
    <a:lvl2pPr marL="1820799" algn="l" defTabSz="3641598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2pPr>
    <a:lvl3pPr marL="3641598" algn="l" defTabSz="3641598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3pPr>
    <a:lvl4pPr marL="5462397" algn="l" defTabSz="3641598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4pPr>
    <a:lvl5pPr marL="7283196" algn="l" defTabSz="3641598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5pPr>
    <a:lvl6pPr marL="9103995" algn="l" defTabSz="3641598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6pPr>
    <a:lvl7pPr marL="10924794" algn="l" defTabSz="3641598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7pPr>
    <a:lvl8pPr marL="12745593" algn="l" defTabSz="3641598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8pPr>
    <a:lvl9pPr marL="14566392" algn="l" defTabSz="3641598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2701">
          <p15:clr>
            <a:srgbClr val="A4A3A4"/>
          </p15:clr>
        </p15:guide>
        <p15:guide id="2" pos="737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89CD"/>
    <a:srgbClr val="3E409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674"/>
  </p:normalViewPr>
  <p:slideViewPr>
    <p:cSldViewPr>
      <p:cViewPr>
        <p:scale>
          <a:sx n="30" d="100"/>
          <a:sy n="30" d="100"/>
        </p:scale>
        <p:origin x="1170" y="-4680"/>
      </p:cViewPr>
      <p:guideLst>
        <p:guide orient="horz" pos="12701"/>
        <p:guide pos="7371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6180A65-7C59-4164-A17A-CAA416F85A2C}" type="datetimeFigureOut">
              <a:rPr lang="pt-BR" smtClean="0"/>
              <a:t>14/11/2025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2533650" y="1143000"/>
            <a:ext cx="17907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D5C5E7A-83AB-40BC-8488-626D3B7D125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3934129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D5C5E7A-83AB-40BC-8488-626D3B7D1259}" type="slidenum">
              <a:rPr lang="pt-BR" smtClean="0"/>
              <a:t>1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0392481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755220" y="12527099"/>
            <a:ext cx="19892486" cy="8643883"/>
          </a:xfrm>
        </p:spPr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3510439" y="22851216"/>
            <a:ext cx="16382048" cy="10305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18207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36415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546239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728319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910399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092479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127455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145663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t>14/11/2025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t>14/11/2025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16967121" y="1614900"/>
            <a:ext cx="5265658" cy="34407509"/>
          </a:xfrm>
        </p:spPr>
        <p:txBody>
          <a:bodyPr vert="eaVert"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1170146" y="1614900"/>
            <a:ext cx="15406926" cy="34407509"/>
          </a:xfrm>
        </p:spPr>
        <p:txBody>
          <a:bodyPr vert="eaVert"/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t>14/11/2025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t>14/11/2025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848670" y="25912983"/>
            <a:ext cx="19892486" cy="8009127"/>
          </a:xfrm>
        </p:spPr>
        <p:txBody>
          <a:bodyPr anchor="t"/>
          <a:lstStyle>
            <a:lvl1pPr algn="l">
              <a:defRPr sz="15900" b="1" cap="all"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1848670" y="17091745"/>
            <a:ext cx="19892486" cy="8821238"/>
          </a:xfrm>
        </p:spPr>
        <p:txBody>
          <a:bodyPr anchor="b"/>
          <a:lstStyle>
            <a:lvl1pPr marL="0" indent="0">
              <a:buNone/>
              <a:defRPr sz="8000">
                <a:solidFill>
                  <a:schemeClr val="tx1">
                    <a:tint val="75000"/>
                  </a:schemeClr>
                </a:solidFill>
              </a:defRPr>
            </a:lvl1pPr>
            <a:lvl2pPr marL="1820799" indent="0">
              <a:buNone/>
              <a:defRPr sz="7200">
                <a:solidFill>
                  <a:schemeClr val="tx1">
                    <a:tint val="75000"/>
                  </a:schemeClr>
                </a:solidFill>
              </a:defRPr>
            </a:lvl2pPr>
            <a:lvl3pPr marL="3641598" indent="0">
              <a:buNone/>
              <a:defRPr sz="6400">
                <a:solidFill>
                  <a:schemeClr val="tx1">
                    <a:tint val="75000"/>
                  </a:schemeClr>
                </a:solidFill>
              </a:defRPr>
            </a:lvl3pPr>
            <a:lvl4pPr marL="5462397" indent="0">
              <a:buNone/>
              <a:defRPr sz="5600">
                <a:solidFill>
                  <a:schemeClr val="tx1">
                    <a:tint val="75000"/>
                  </a:schemeClr>
                </a:solidFill>
              </a:defRPr>
            </a:lvl4pPr>
            <a:lvl5pPr marL="7283196" indent="0">
              <a:buNone/>
              <a:defRPr sz="5600">
                <a:solidFill>
                  <a:schemeClr val="tx1">
                    <a:tint val="75000"/>
                  </a:schemeClr>
                </a:solidFill>
              </a:defRPr>
            </a:lvl5pPr>
            <a:lvl6pPr marL="9103995" indent="0">
              <a:buNone/>
              <a:defRPr sz="5600">
                <a:solidFill>
                  <a:schemeClr val="tx1">
                    <a:tint val="75000"/>
                  </a:schemeClr>
                </a:solidFill>
              </a:defRPr>
            </a:lvl6pPr>
            <a:lvl7pPr marL="10924794" indent="0">
              <a:buNone/>
              <a:defRPr sz="5600">
                <a:solidFill>
                  <a:schemeClr val="tx1">
                    <a:tint val="75000"/>
                  </a:schemeClr>
                </a:solidFill>
              </a:defRPr>
            </a:lvl7pPr>
            <a:lvl8pPr marL="12745593" indent="0">
              <a:buNone/>
              <a:defRPr sz="5600">
                <a:solidFill>
                  <a:schemeClr val="tx1">
                    <a:tint val="75000"/>
                  </a:schemeClr>
                </a:solidFill>
              </a:defRPr>
            </a:lvl8pPr>
            <a:lvl9pPr marL="14566392" indent="0">
              <a:buNone/>
              <a:defRPr sz="5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t>14/11/2025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1170146" y="9409327"/>
            <a:ext cx="10336292" cy="26613082"/>
          </a:xfrm>
        </p:spPr>
        <p:txBody>
          <a:bodyPr/>
          <a:lstStyle>
            <a:lvl1pPr>
              <a:defRPr sz="11200"/>
            </a:lvl1pPr>
            <a:lvl2pPr>
              <a:defRPr sz="9600"/>
            </a:lvl2pPr>
            <a:lvl3pPr>
              <a:defRPr sz="8000"/>
            </a:lvl3pPr>
            <a:lvl4pPr>
              <a:defRPr sz="7200"/>
            </a:lvl4pPr>
            <a:lvl5pPr>
              <a:defRPr sz="7200"/>
            </a:lvl5pPr>
            <a:lvl6pPr>
              <a:defRPr sz="7200"/>
            </a:lvl6pPr>
            <a:lvl7pPr>
              <a:defRPr sz="7200"/>
            </a:lvl7pPr>
            <a:lvl8pPr>
              <a:defRPr sz="7200"/>
            </a:lvl8pPr>
            <a:lvl9pPr>
              <a:defRPr sz="72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11896487" y="9409327"/>
            <a:ext cx="10336292" cy="26613082"/>
          </a:xfrm>
        </p:spPr>
        <p:txBody>
          <a:bodyPr/>
          <a:lstStyle>
            <a:lvl1pPr>
              <a:defRPr sz="11200"/>
            </a:lvl1pPr>
            <a:lvl2pPr>
              <a:defRPr sz="9600"/>
            </a:lvl2pPr>
            <a:lvl3pPr>
              <a:defRPr sz="8000"/>
            </a:lvl3pPr>
            <a:lvl4pPr>
              <a:defRPr sz="7200"/>
            </a:lvl4pPr>
            <a:lvl5pPr>
              <a:defRPr sz="7200"/>
            </a:lvl5pPr>
            <a:lvl6pPr>
              <a:defRPr sz="7200"/>
            </a:lvl6pPr>
            <a:lvl7pPr>
              <a:defRPr sz="7200"/>
            </a:lvl7pPr>
            <a:lvl8pPr>
              <a:defRPr sz="7200"/>
            </a:lvl8pPr>
            <a:lvl9pPr>
              <a:defRPr sz="72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t>14/11/2025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1170146" y="9026606"/>
            <a:ext cx="10340356" cy="3761860"/>
          </a:xfrm>
        </p:spPr>
        <p:txBody>
          <a:bodyPr anchor="b"/>
          <a:lstStyle>
            <a:lvl1pPr marL="0" indent="0">
              <a:buNone/>
              <a:defRPr sz="9600" b="1"/>
            </a:lvl1pPr>
            <a:lvl2pPr marL="1820799" indent="0">
              <a:buNone/>
              <a:defRPr sz="8000" b="1"/>
            </a:lvl2pPr>
            <a:lvl3pPr marL="3641598" indent="0">
              <a:buNone/>
              <a:defRPr sz="7200" b="1"/>
            </a:lvl3pPr>
            <a:lvl4pPr marL="5462397" indent="0">
              <a:buNone/>
              <a:defRPr sz="6400" b="1"/>
            </a:lvl4pPr>
            <a:lvl5pPr marL="7283196" indent="0">
              <a:buNone/>
              <a:defRPr sz="6400" b="1"/>
            </a:lvl5pPr>
            <a:lvl6pPr marL="9103995" indent="0">
              <a:buNone/>
              <a:defRPr sz="6400" b="1"/>
            </a:lvl6pPr>
            <a:lvl7pPr marL="10924794" indent="0">
              <a:buNone/>
              <a:defRPr sz="6400" b="1"/>
            </a:lvl7pPr>
            <a:lvl8pPr marL="12745593" indent="0">
              <a:buNone/>
              <a:defRPr sz="6400" b="1"/>
            </a:lvl8pPr>
            <a:lvl9pPr marL="14566392" indent="0">
              <a:buNone/>
              <a:defRPr sz="6400" b="1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1170146" y="12788467"/>
            <a:ext cx="10340356" cy="23233939"/>
          </a:xfrm>
        </p:spPr>
        <p:txBody>
          <a:bodyPr/>
          <a:lstStyle>
            <a:lvl1pPr>
              <a:defRPr sz="9600"/>
            </a:lvl1pPr>
            <a:lvl2pPr>
              <a:defRPr sz="8000"/>
            </a:lvl2pPr>
            <a:lvl3pPr>
              <a:defRPr sz="7200"/>
            </a:lvl3pPr>
            <a:lvl4pPr>
              <a:defRPr sz="6400"/>
            </a:lvl4pPr>
            <a:lvl5pPr>
              <a:defRPr sz="6400"/>
            </a:lvl5pPr>
            <a:lvl6pPr>
              <a:defRPr sz="6400"/>
            </a:lvl6pPr>
            <a:lvl7pPr>
              <a:defRPr sz="6400"/>
            </a:lvl7pPr>
            <a:lvl8pPr>
              <a:defRPr sz="6400"/>
            </a:lvl8pPr>
            <a:lvl9pPr>
              <a:defRPr sz="64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11888362" y="9026606"/>
            <a:ext cx="10344418" cy="3761860"/>
          </a:xfrm>
        </p:spPr>
        <p:txBody>
          <a:bodyPr anchor="b"/>
          <a:lstStyle>
            <a:lvl1pPr marL="0" indent="0">
              <a:buNone/>
              <a:defRPr sz="9600" b="1"/>
            </a:lvl1pPr>
            <a:lvl2pPr marL="1820799" indent="0">
              <a:buNone/>
              <a:defRPr sz="8000" b="1"/>
            </a:lvl2pPr>
            <a:lvl3pPr marL="3641598" indent="0">
              <a:buNone/>
              <a:defRPr sz="7200" b="1"/>
            </a:lvl3pPr>
            <a:lvl4pPr marL="5462397" indent="0">
              <a:buNone/>
              <a:defRPr sz="6400" b="1"/>
            </a:lvl4pPr>
            <a:lvl5pPr marL="7283196" indent="0">
              <a:buNone/>
              <a:defRPr sz="6400" b="1"/>
            </a:lvl5pPr>
            <a:lvl6pPr marL="9103995" indent="0">
              <a:buNone/>
              <a:defRPr sz="6400" b="1"/>
            </a:lvl6pPr>
            <a:lvl7pPr marL="10924794" indent="0">
              <a:buNone/>
              <a:defRPr sz="6400" b="1"/>
            </a:lvl7pPr>
            <a:lvl8pPr marL="12745593" indent="0">
              <a:buNone/>
              <a:defRPr sz="6400" b="1"/>
            </a:lvl8pPr>
            <a:lvl9pPr marL="14566392" indent="0">
              <a:buNone/>
              <a:defRPr sz="6400" b="1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11888362" y="12788467"/>
            <a:ext cx="10344418" cy="23233939"/>
          </a:xfrm>
        </p:spPr>
        <p:txBody>
          <a:bodyPr/>
          <a:lstStyle>
            <a:lvl1pPr>
              <a:defRPr sz="9600"/>
            </a:lvl1pPr>
            <a:lvl2pPr>
              <a:defRPr sz="8000"/>
            </a:lvl2pPr>
            <a:lvl3pPr>
              <a:defRPr sz="7200"/>
            </a:lvl3pPr>
            <a:lvl4pPr>
              <a:defRPr sz="6400"/>
            </a:lvl4pPr>
            <a:lvl5pPr>
              <a:defRPr sz="6400"/>
            </a:lvl5pPr>
            <a:lvl6pPr>
              <a:defRPr sz="6400"/>
            </a:lvl6pPr>
            <a:lvl7pPr>
              <a:defRPr sz="6400"/>
            </a:lvl7pPr>
            <a:lvl8pPr>
              <a:defRPr sz="6400"/>
            </a:lvl8pPr>
            <a:lvl9pPr>
              <a:defRPr sz="64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t>14/11/2025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t>14/11/2025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t>14/11/2025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170148" y="1605559"/>
            <a:ext cx="7699401" cy="6832962"/>
          </a:xfrm>
        </p:spPr>
        <p:txBody>
          <a:bodyPr anchor="b"/>
          <a:lstStyle>
            <a:lvl1pPr algn="l">
              <a:defRPr sz="8000" b="1"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9149894" y="1605562"/>
            <a:ext cx="13082885" cy="34416846"/>
          </a:xfrm>
        </p:spPr>
        <p:txBody>
          <a:bodyPr/>
          <a:lstStyle>
            <a:lvl1pPr>
              <a:defRPr sz="12700"/>
            </a:lvl1pPr>
            <a:lvl2pPr>
              <a:defRPr sz="11200"/>
            </a:lvl2pPr>
            <a:lvl3pPr>
              <a:defRPr sz="9600"/>
            </a:lvl3pPr>
            <a:lvl4pPr>
              <a:defRPr sz="8000"/>
            </a:lvl4pPr>
            <a:lvl5pPr>
              <a:defRPr sz="8000"/>
            </a:lvl5pPr>
            <a:lvl6pPr>
              <a:defRPr sz="8000"/>
            </a:lvl6pPr>
            <a:lvl7pPr>
              <a:defRPr sz="8000"/>
            </a:lvl7pPr>
            <a:lvl8pPr>
              <a:defRPr sz="8000"/>
            </a:lvl8pPr>
            <a:lvl9pPr>
              <a:defRPr sz="80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170148" y="8438524"/>
            <a:ext cx="7699401" cy="27583885"/>
          </a:xfrm>
        </p:spPr>
        <p:txBody>
          <a:bodyPr/>
          <a:lstStyle>
            <a:lvl1pPr marL="0" indent="0">
              <a:buNone/>
              <a:defRPr sz="5600"/>
            </a:lvl1pPr>
            <a:lvl2pPr marL="1820799" indent="0">
              <a:buNone/>
              <a:defRPr sz="4800"/>
            </a:lvl2pPr>
            <a:lvl3pPr marL="3641598" indent="0">
              <a:buNone/>
              <a:defRPr sz="4000"/>
            </a:lvl3pPr>
            <a:lvl4pPr marL="5462397" indent="0">
              <a:buNone/>
              <a:defRPr sz="3600"/>
            </a:lvl4pPr>
            <a:lvl5pPr marL="7283196" indent="0">
              <a:buNone/>
              <a:defRPr sz="3600"/>
            </a:lvl5pPr>
            <a:lvl6pPr marL="9103995" indent="0">
              <a:buNone/>
              <a:defRPr sz="3600"/>
            </a:lvl6pPr>
            <a:lvl7pPr marL="10924794" indent="0">
              <a:buNone/>
              <a:defRPr sz="3600"/>
            </a:lvl7pPr>
            <a:lvl8pPr marL="12745593" indent="0">
              <a:buNone/>
              <a:defRPr sz="3600"/>
            </a:lvl8pPr>
            <a:lvl9pPr marL="14566392" indent="0">
              <a:buNone/>
              <a:defRPr sz="3600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t>14/11/2025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87137" y="28227972"/>
            <a:ext cx="14041755" cy="3332472"/>
          </a:xfrm>
        </p:spPr>
        <p:txBody>
          <a:bodyPr anchor="b"/>
          <a:lstStyle>
            <a:lvl1pPr algn="l">
              <a:defRPr sz="8000" b="1"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4587137" y="3603174"/>
            <a:ext cx="14041755" cy="24195405"/>
          </a:xfrm>
        </p:spPr>
        <p:txBody>
          <a:bodyPr/>
          <a:lstStyle>
            <a:lvl1pPr marL="0" indent="0">
              <a:buNone/>
              <a:defRPr sz="12700"/>
            </a:lvl1pPr>
            <a:lvl2pPr marL="1820799" indent="0">
              <a:buNone/>
              <a:defRPr sz="11200"/>
            </a:lvl2pPr>
            <a:lvl3pPr marL="3641598" indent="0">
              <a:buNone/>
              <a:defRPr sz="9600"/>
            </a:lvl3pPr>
            <a:lvl4pPr marL="5462397" indent="0">
              <a:buNone/>
              <a:defRPr sz="8000"/>
            </a:lvl4pPr>
            <a:lvl5pPr marL="7283196" indent="0">
              <a:buNone/>
              <a:defRPr sz="8000"/>
            </a:lvl5pPr>
            <a:lvl6pPr marL="9103995" indent="0">
              <a:buNone/>
              <a:defRPr sz="8000"/>
            </a:lvl6pPr>
            <a:lvl7pPr marL="10924794" indent="0">
              <a:buNone/>
              <a:defRPr sz="8000"/>
            </a:lvl7pPr>
            <a:lvl8pPr marL="12745593" indent="0">
              <a:buNone/>
              <a:defRPr sz="8000"/>
            </a:lvl8pPr>
            <a:lvl9pPr marL="14566392" indent="0">
              <a:buNone/>
              <a:defRPr sz="8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87137" y="31560444"/>
            <a:ext cx="14041755" cy="4732663"/>
          </a:xfrm>
        </p:spPr>
        <p:txBody>
          <a:bodyPr/>
          <a:lstStyle>
            <a:lvl1pPr marL="0" indent="0">
              <a:buNone/>
              <a:defRPr sz="5600"/>
            </a:lvl1pPr>
            <a:lvl2pPr marL="1820799" indent="0">
              <a:buNone/>
              <a:defRPr sz="4800"/>
            </a:lvl2pPr>
            <a:lvl3pPr marL="3641598" indent="0">
              <a:buNone/>
              <a:defRPr sz="4000"/>
            </a:lvl3pPr>
            <a:lvl4pPr marL="5462397" indent="0">
              <a:buNone/>
              <a:defRPr sz="3600"/>
            </a:lvl4pPr>
            <a:lvl5pPr marL="7283196" indent="0">
              <a:buNone/>
              <a:defRPr sz="3600"/>
            </a:lvl5pPr>
            <a:lvl6pPr marL="9103995" indent="0">
              <a:buNone/>
              <a:defRPr sz="3600"/>
            </a:lvl6pPr>
            <a:lvl7pPr marL="10924794" indent="0">
              <a:buNone/>
              <a:defRPr sz="3600"/>
            </a:lvl7pPr>
            <a:lvl8pPr marL="12745593" indent="0">
              <a:buNone/>
              <a:defRPr sz="3600"/>
            </a:lvl8pPr>
            <a:lvl9pPr marL="14566392" indent="0">
              <a:buNone/>
              <a:defRPr sz="3600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t>14/11/2025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1170146" y="1614897"/>
            <a:ext cx="21062633" cy="6720946"/>
          </a:xfrm>
          <a:prstGeom prst="rect">
            <a:avLst/>
          </a:prstGeom>
        </p:spPr>
        <p:txBody>
          <a:bodyPr vert="horz" lIns="364160" tIns="182080" rIns="364160" bIns="182080" rtlCol="0" anchor="ctr">
            <a:normAutofit/>
          </a:bodyPr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1170146" y="9409327"/>
            <a:ext cx="21062633" cy="26613082"/>
          </a:xfrm>
          <a:prstGeom prst="rect">
            <a:avLst/>
          </a:prstGeom>
        </p:spPr>
        <p:txBody>
          <a:bodyPr vert="horz" lIns="364160" tIns="182080" rIns="364160" bIns="182080" rtlCol="0">
            <a:normAutofit/>
          </a:bodyPr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1170146" y="37375929"/>
            <a:ext cx="5460683" cy="2146969"/>
          </a:xfrm>
          <a:prstGeom prst="rect">
            <a:avLst/>
          </a:prstGeom>
        </p:spPr>
        <p:txBody>
          <a:bodyPr vert="horz" lIns="364160" tIns="182080" rIns="364160" bIns="182080" rtlCol="0" anchor="ctr"/>
          <a:lstStyle>
            <a:lvl1pPr algn="l">
              <a:defRPr sz="4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72F750F-035A-4D64-A3BE-CB9F7B801768}" type="datetimeFigureOut">
              <a:rPr lang="pt-BR" smtClean="0"/>
              <a:t>14/11/2025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7996000" y="37375929"/>
            <a:ext cx="7410926" cy="2146969"/>
          </a:xfrm>
          <a:prstGeom prst="rect">
            <a:avLst/>
          </a:prstGeom>
        </p:spPr>
        <p:txBody>
          <a:bodyPr vert="horz" lIns="364160" tIns="182080" rIns="364160" bIns="182080" rtlCol="0" anchor="ctr"/>
          <a:lstStyle>
            <a:lvl1pPr algn="ctr">
              <a:defRPr sz="4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16772096" y="37375929"/>
            <a:ext cx="5460683" cy="2146969"/>
          </a:xfrm>
          <a:prstGeom prst="rect">
            <a:avLst/>
          </a:prstGeom>
        </p:spPr>
        <p:txBody>
          <a:bodyPr vert="horz" lIns="364160" tIns="182080" rIns="364160" bIns="182080" rtlCol="0" anchor="ctr"/>
          <a:lstStyle>
            <a:lvl1pPr algn="r">
              <a:defRPr sz="4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  <p:pic>
        <p:nvPicPr>
          <p:cNvPr id="1026" name="Picture 2" descr="C:\Users\rao656402\Desktop\banner.png"/>
          <p:cNvPicPr>
            <a:picLocks noChangeAspect="1" noChangeArrowheads="1"/>
          </p:cNvPicPr>
          <p:nvPr userDrawn="1"/>
        </p:nvPicPr>
        <p:blipFill>
          <a:blip r:embed="rId13" cstate="print"/>
          <a:stretch>
            <a:fillRect/>
          </a:stretch>
        </p:blipFill>
        <p:spPr bwMode="auto">
          <a:xfrm>
            <a:off x="1641" y="4763"/>
            <a:ext cx="23399643" cy="40316150"/>
          </a:xfrm>
          <a:prstGeom prst="rect">
            <a:avLst/>
          </a:prstGeom>
          <a:noFill/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3641598" rtl="0" eaLnBrk="1" latinLnBrk="0" hangingPunct="1">
        <a:spcBef>
          <a:spcPct val="0"/>
        </a:spcBef>
        <a:buNone/>
        <a:defRPr sz="175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365599" indent="-1365599" algn="l" defTabSz="3641598" rtl="0" eaLnBrk="1" latinLnBrk="0" hangingPunct="1">
        <a:spcBef>
          <a:spcPct val="20000"/>
        </a:spcBef>
        <a:buFont typeface="Arial" pitchFamily="34" charset="0"/>
        <a:buChar char="•"/>
        <a:defRPr sz="12700" kern="1200">
          <a:solidFill>
            <a:schemeClr val="tx1"/>
          </a:solidFill>
          <a:latin typeface="+mn-lt"/>
          <a:ea typeface="+mn-ea"/>
          <a:cs typeface="+mn-cs"/>
        </a:defRPr>
      </a:lvl1pPr>
      <a:lvl2pPr marL="2958798" indent="-1137999" algn="l" defTabSz="3641598" rtl="0" eaLnBrk="1" latinLnBrk="0" hangingPunct="1">
        <a:spcBef>
          <a:spcPct val="20000"/>
        </a:spcBef>
        <a:buFont typeface="Arial" pitchFamily="34" charset="0"/>
        <a:buChar char="–"/>
        <a:defRPr sz="11200" kern="1200">
          <a:solidFill>
            <a:schemeClr val="tx1"/>
          </a:solidFill>
          <a:latin typeface="+mn-lt"/>
          <a:ea typeface="+mn-ea"/>
          <a:cs typeface="+mn-cs"/>
        </a:defRPr>
      </a:lvl2pPr>
      <a:lvl3pPr marL="4551998" indent="-910400" algn="l" defTabSz="3641598" rtl="0" eaLnBrk="1" latinLnBrk="0" hangingPunct="1">
        <a:spcBef>
          <a:spcPct val="20000"/>
        </a:spcBef>
        <a:buFont typeface="Arial" pitchFamily="34" charset="0"/>
        <a:buChar char="•"/>
        <a:defRPr sz="9600" kern="1200">
          <a:solidFill>
            <a:schemeClr val="tx1"/>
          </a:solidFill>
          <a:latin typeface="+mn-lt"/>
          <a:ea typeface="+mn-ea"/>
          <a:cs typeface="+mn-cs"/>
        </a:defRPr>
      </a:lvl3pPr>
      <a:lvl4pPr marL="6372797" indent="-910400" algn="l" defTabSz="3641598" rtl="0" eaLnBrk="1" latinLnBrk="0" hangingPunct="1">
        <a:spcBef>
          <a:spcPct val="20000"/>
        </a:spcBef>
        <a:buFont typeface="Arial" pitchFamily="34" charset="0"/>
        <a:buChar char="–"/>
        <a:defRPr sz="8000" kern="1200">
          <a:solidFill>
            <a:schemeClr val="tx1"/>
          </a:solidFill>
          <a:latin typeface="+mn-lt"/>
          <a:ea typeface="+mn-ea"/>
          <a:cs typeface="+mn-cs"/>
        </a:defRPr>
      </a:lvl4pPr>
      <a:lvl5pPr marL="8193596" indent="-910400" algn="l" defTabSz="3641598" rtl="0" eaLnBrk="1" latinLnBrk="0" hangingPunct="1">
        <a:spcBef>
          <a:spcPct val="20000"/>
        </a:spcBef>
        <a:buFont typeface="Arial" pitchFamily="34" charset="0"/>
        <a:buChar char="»"/>
        <a:defRPr sz="8000" kern="1200">
          <a:solidFill>
            <a:schemeClr val="tx1"/>
          </a:solidFill>
          <a:latin typeface="+mn-lt"/>
          <a:ea typeface="+mn-ea"/>
          <a:cs typeface="+mn-cs"/>
        </a:defRPr>
      </a:lvl5pPr>
      <a:lvl6pPr marL="10014395" indent="-910400" algn="l" defTabSz="3641598" rtl="0" eaLnBrk="1" latinLnBrk="0" hangingPunct="1">
        <a:spcBef>
          <a:spcPct val="20000"/>
        </a:spcBef>
        <a:buFont typeface="Arial" pitchFamily="34" charset="0"/>
        <a:buChar char="•"/>
        <a:defRPr sz="8000" kern="1200">
          <a:solidFill>
            <a:schemeClr val="tx1"/>
          </a:solidFill>
          <a:latin typeface="+mn-lt"/>
          <a:ea typeface="+mn-ea"/>
          <a:cs typeface="+mn-cs"/>
        </a:defRPr>
      </a:lvl6pPr>
      <a:lvl7pPr marL="11835194" indent="-910400" algn="l" defTabSz="3641598" rtl="0" eaLnBrk="1" latinLnBrk="0" hangingPunct="1">
        <a:spcBef>
          <a:spcPct val="20000"/>
        </a:spcBef>
        <a:buFont typeface="Arial" pitchFamily="34" charset="0"/>
        <a:buChar char="•"/>
        <a:defRPr sz="8000" kern="1200">
          <a:solidFill>
            <a:schemeClr val="tx1"/>
          </a:solidFill>
          <a:latin typeface="+mn-lt"/>
          <a:ea typeface="+mn-ea"/>
          <a:cs typeface="+mn-cs"/>
        </a:defRPr>
      </a:lvl7pPr>
      <a:lvl8pPr marL="13655993" indent="-910400" algn="l" defTabSz="3641598" rtl="0" eaLnBrk="1" latinLnBrk="0" hangingPunct="1">
        <a:spcBef>
          <a:spcPct val="20000"/>
        </a:spcBef>
        <a:buFont typeface="Arial" pitchFamily="34" charset="0"/>
        <a:buChar char="•"/>
        <a:defRPr sz="8000" kern="1200">
          <a:solidFill>
            <a:schemeClr val="tx1"/>
          </a:solidFill>
          <a:latin typeface="+mn-lt"/>
          <a:ea typeface="+mn-ea"/>
          <a:cs typeface="+mn-cs"/>
        </a:defRPr>
      </a:lvl8pPr>
      <a:lvl9pPr marL="15476792" indent="-910400" algn="l" defTabSz="3641598" rtl="0" eaLnBrk="1" latinLnBrk="0" hangingPunct="1">
        <a:spcBef>
          <a:spcPct val="20000"/>
        </a:spcBef>
        <a:buFont typeface="Arial" pitchFamily="34" charset="0"/>
        <a:buChar char="•"/>
        <a:defRPr sz="8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3641598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1pPr>
      <a:lvl2pPr marL="1820799" algn="l" defTabSz="3641598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2pPr>
      <a:lvl3pPr marL="3641598" algn="l" defTabSz="3641598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3pPr>
      <a:lvl4pPr marL="5462397" algn="l" defTabSz="3641598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4pPr>
      <a:lvl5pPr marL="7283196" algn="l" defTabSz="3641598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5pPr>
      <a:lvl6pPr marL="9103995" algn="l" defTabSz="3641598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6pPr>
      <a:lvl7pPr marL="10924794" algn="l" defTabSz="3641598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7pPr>
      <a:lvl8pPr marL="12745593" algn="l" defTabSz="3641598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8pPr>
      <a:lvl9pPr marL="14566392" algn="l" defTabSz="3641598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14"/>
          <p:cNvSpPr/>
          <p:nvPr/>
        </p:nvSpPr>
        <p:spPr>
          <a:xfrm>
            <a:off x="1060044" y="9865692"/>
            <a:ext cx="9577538" cy="1050721"/>
          </a:xfrm>
          <a:custGeom>
            <a:avLst/>
            <a:gdLst/>
            <a:ahLst/>
            <a:cxnLst/>
            <a:rect l="l" t="t" r="r" b="b"/>
            <a:pathLst>
              <a:path w="788275" h="115581">
                <a:moveTo>
                  <a:pt x="0" y="0"/>
                </a:moveTo>
                <a:lnTo>
                  <a:pt x="788275" y="0"/>
                </a:lnTo>
                <a:lnTo>
                  <a:pt x="788275" y="115581"/>
                </a:lnTo>
                <a:lnTo>
                  <a:pt x="0" y="115581"/>
                </a:lnTo>
                <a:close/>
              </a:path>
            </a:pathLst>
          </a:custGeom>
          <a:solidFill>
            <a:srgbClr val="3E4094"/>
          </a:solidFill>
        </p:spPr>
      </p:sp>
      <p:sp>
        <p:nvSpPr>
          <p:cNvPr id="5" name="TextBox 16"/>
          <p:cNvSpPr txBox="1"/>
          <p:nvPr/>
        </p:nvSpPr>
        <p:spPr>
          <a:xfrm>
            <a:off x="1060045" y="11089829"/>
            <a:ext cx="9649072" cy="310854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/>
            <a:r>
              <a:rPr lang="pt-BR" sz="2800" dirty="0">
                <a:latin typeface="Montserrat" panose="00000500000000000000" pitchFamily="2" charset="0"/>
              </a:rPr>
              <a:t>Reorganização do programa municipal de dispensação de dietas especiais e fórmulas infantis, a partir da construção de </a:t>
            </a:r>
            <a:r>
              <a:rPr lang="pt-BR" sz="2800" dirty="0" smtClean="0">
                <a:latin typeface="Montserrat" panose="00000500000000000000" pitchFamily="2" charset="0"/>
              </a:rPr>
              <a:t>um protocolo </a:t>
            </a:r>
            <a:r>
              <a:rPr lang="pt-BR" sz="2800" dirty="0">
                <a:latin typeface="Montserrat" panose="00000500000000000000" pitchFamily="2" charset="0"/>
              </a:rPr>
              <a:t>interprofissional.</a:t>
            </a:r>
          </a:p>
          <a:p>
            <a:pPr algn="just">
              <a:lnSpc>
                <a:spcPts val="5486"/>
              </a:lnSpc>
            </a:pPr>
            <a:endParaRPr lang="en-US" sz="2800" dirty="0">
              <a:solidFill>
                <a:srgbClr val="000000"/>
              </a:solidFill>
              <a:latin typeface="Montserrat" pitchFamily="2" charset="0"/>
              <a:ea typeface="Open Sans"/>
              <a:cs typeface="Open Sans"/>
              <a:sym typeface="Open Sans"/>
            </a:endParaRPr>
          </a:p>
          <a:p>
            <a:pPr algn="ctr">
              <a:lnSpc>
                <a:spcPts val="5337"/>
              </a:lnSpc>
            </a:pPr>
            <a:endParaRPr dirty="0"/>
          </a:p>
        </p:txBody>
      </p:sp>
      <p:sp>
        <p:nvSpPr>
          <p:cNvPr id="6" name="TextBox 17"/>
          <p:cNvSpPr txBox="1"/>
          <p:nvPr/>
        </p:nvSpPr>
        <p:spPr>
          <a:xfrm>
            <a:off x="1060044" y="9937701"/>
            <a:ext cx="9489290" cy="82073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400"/>
              </a:lnSpc>
            </a:pPr>
            <a:r>
              <a:rPr lang="en-US" sz="4000" dirty="0">
                <a:solidFill>
                  <a:srgbClr val="FFFFFF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OBJETIVO DA EXPERIÊNCIA</a:t>
            </a:r>
          </a:p>
        </p:txBody>
      </p:sp>
      <p:sp>
        <p:nvSpPr>
          <p:cNvPr id="10" name="TextBox 55"/>
          <p:cNvSpPr txBox="1"/>
          <p:nvPr/>
        </p:nvSpPr>
        <p:spPr>
          <a:xfrm>
            <a:off x="1332310" y="4388356"/>
            <a:ext cx="20373560" cy="203132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en-US" sz="4400" b="1" dirty="0" smtClean="0">
                <a:solidFill>
                  <a:srgbClr val="0089CD"/>
                </a:solidFill>
                <a:latin typeface="Montserrat" pitchFamily="2" charset="0"/>
                <a:ea typeface="League Spartan"/>
                <a:cs typeface="League Spartan"/>
                <a:sym typeface="League Spartan"/>
              </a:rPr>
              <a:t>GARANTIA DE DIREITOS E ACESSO SUSTENTÁVEL: </a:t>
            </a:r>
          </a:p>
          <a:p>
            <a:pPr algn="ctr"/>
            <a:r>
              <a:rPr lang="en-US" sz="4400" b="1" dirty="0" smtClean="0">
                <a:solidFill>
                  <a:srgbClr val="0089CD"/>
                </a:solidFill>
                <a:latin typeface="Montserrat" pitchFamily="2" charset="0"/>
                <a:ea typeface="League Spartan"/>
                <a:cs typeface="League Spartan"/>
                <a:sym typeface="League Spartan"/>
              </a:rPr>
              <a:t>A </a:t>
            </a:r>
            <a:r>
              <a:rPr lang="en-US" sz="4400" b="1" dirty="0">
                <a:solidFill>
                  <a:srgbClr val="0089CD"/>
                </a:solidFill>
                <a:latin typeface="Montserrat" pitchFamily="2" charset="0"/>
                <a:ea typeface="League Spartan"/>
                <a:cs typeface="League Spartan"/>
                <a:sym typeface="League Spartan"/>
              </a:rPr>
              <a:t>IMPLANTAÇÃO DE UM PROTOCOLO PARA A DISPENSAÇÃO DE DIETAS ESPECIAIS E FÓRMULAS INFANTIS NO SUS MUNICIPAL</a:t>
            </a:r>
          </a:p>
        </p:txBody>
      </p:sp>
      <p:sp>
        <p:nvSpPr>
          <p:cNvPr id="11" name="TextBox 56"/>
          <p:cNvSpPr txBox="1"/>
          <p:nvPr/>
        </p:nvSpPr>
        <p:spPr>
          <a:xfrm>
            <a:off x="1723518" y="6755029"/>
            <a:ext cx="20049765" cy="146469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spcBef>
                <a:spcPct val="0"/>
              </a:spcBef>
            </a:pPr>
            <a:r>
              <a:rPr lang="en-US" sz="3918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</a:t>
            </a:r>
            <a:r>
              <a:rPr lang="en-US" sz="2800" b="1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Marcela de Albuquerque Melo¹*, Mércia Maria da Silva </a:t>
            </a:r>
            <a:r>
              <a:rPr lang="en-US" sz="2800" b="1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Santos¹, </a:t>
            </a:r>
            <a:r>
              <a:rPr lang="en-US" sz="2800" b="1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Benigna Lopes de Almeida </a:t>
            </a:r>
            <a:r>
              <a:rPr lang="en-US" sz="2800" b="1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Correia¹, </a:t>
            </a:r>
            <a:r>
              <a:rPr lang="en-US" sz="2800" b="1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José de Siqueira </a:t>
            </a:r>
            <a:r>
              <a:rPr lang="en-US" sz="2800" b="1" dirty="0" err="1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Gonçalves</a:t>
            </a:r>
            <a:r>
              <a:rPr lang="en-US" sz="2800" b="1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</a:t>
            </a:r>
            <a:r>
              <a:rPr lang="en-US" sz="2800" b="1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Júnior¹, </a:t>
            </a:r>
            <a:r>
              <a:rPr lang="en-US" sz="2800" b="1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Maria Rosana de Souza </a:t>
            </a:r>
            <a:r>
              <a:rPr lang="en-US" sz="2800" b="1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Ferrreira¹,</a:t>
            </a:r>
          </a:p>
          <a:p>
            <a:pPr algn="ctr">
              <a:spcBef>
                <a:spcPct val="0"/>
              </a:spcBef>
            </a:pPr>
            <a:r>
              <a:rPr lang="en-US" sz="2800" b="1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</a:t>
            </a:r>
            <a:r>
              <a:rPr lang="en-US" sz="2800" b="1" dirty="0" err="1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Alexsandro</a:t>
            </a:r>
            <a:r>
              <a:rPr lang="en-US" sz="2800" b="1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</a:t>
            </a:r>
            <a:r>
              <a:rPr lang="en-US" sz="2800" b="1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de Miranda </a:t>
            </a:r>
            <a:r>
              <a:rPr lang="en-US" sz="2800" b="1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Vasconcelos¹</a:t>
            </a:r>
            <a:endParaRPr lang="en-US" sz="2800" b="1" dirty="0">
              <a:solidFill>
                <a:srgbClr val="000000"/>
              </a:solidFill>
              <a:latin typeface="Montserrat" pitchFamily="2" charset="0"/>
              <a:ea typeface="Open Sans"/>
              <a:cs typeface="Open Sans"/>
              <a:sym typeface="Open Sans"/>
            </a:endParaRPr>
          </a:p>
        </p:txBody>
      </p:sp>
      <p:sp>
        <p:nvSpPr>
          <p:cNvPr id="12" name="TextBox 57"/>
          <p:cNvSpPr txBox="1"/>
          <p:nvPr/>
        </p:nvSpPr>
        <p:spPr>
          <a:xfrm>
            <a:off x="681886" y="8315890"/>
            <a:ext cx="21674408" cy="130805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5120"/>
              </a:lnSpc>
              <a:spcBef>
                <a:spcPct val="0"/>
              </a:spcBef>
            </a:pPr>
            <a:r>
              <a:rPr lang="en-US" sz="2400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¹Secretaria Municipal de </a:t>
            </a:r>
            <a:r>
              <a:rPr lang="en-US" sz="2400" dirty="0" err="1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Saúde</a:t>
            </a:r>
            <a:r>
              <a:rPr lang="en-US" sz="24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</a:t>
            </a:r>
            <a:r>
              <a:rPr lang="en-US" sz="2400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e </a:t>
            </a:r>
            <a:r>
              <a:rPr lang="en-US" sz="2400" dirty="0" err="1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Bem</a:t>
            </a:r>
            <a:r>
              <a:rPr lang="en-US" sz="2400" dirty="0" err="1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-</a:t>
            </a:r>
            <a:r>
              <a:rPr lang="en-US" sz="2400" dirty="0" err="1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Estar</a:t>
            </a:r>
            <a:r>
              <a:rPr lang="en-US" sz="2400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; </a:t>
            </a:r>
            <a:r>
              <a:rPr lang="en-US" sz="2400" dirty="0" err="1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Vitória</a:t>
            </a:r>
            <a:r>
              <a:rPr lang="en-US" sz="2400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de Santo </a:t>
            </a:r>
            <a:r>
              <a:rPr lang="en-US" sz="2400" dirty="0" err="1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Antão</a:t>
            </a:r>
            <a:r>
              <a:rPr lang="en-US" sz="24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,</a:t>
            </a:r>
            <a:r>
              <a:rPr lang="en-US" sz="2400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Pernambuco</a:t>
            </a:r>
            <a:r>
              <a:rPr lang="en-US" sz="2400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, </a:t>
            </a:r>
            <a:r>
              <a:rPr lang="en-US" sz="2400" dirty="0" err="1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Brasil</a:t>
            </a:r>
            <a:endParaRPr lang="en-US" sz="2400" dirty="0" smtClean="0">
              <a:solidFill>
                <a:srgbClr val="000000"/>
              </a:solidFill>
              <a:latin typeface="Montserrat" pitchFamily="2" charset="0"/>
              <a:ea typeface="Open Sans"/>
              <a:cs typeface="Open Sans"/>
              <a:sym typeface="Open Sans"/>
            </a:endParaRPr>
          </a:p>
          <a:p>
            <a:pPr algn="ctr">
              <a:lnSpc>
                <a:spcPts val="5120"/>
              </a:lnSpc>
              <a:spcBef>
                <a:spcPct val="0"/>
              </a:spcBef>
            </a:pPr>
            <a:r>
              <a:rPr lang="en-US" sz="2400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*</a:t>
            </a:r>
            <a:r>
              <a:rPr lang="en-US" sz="24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Marcela de Albuquerque Melo: </a:t>
            </a:r>
            <a:r>
              <a:rPr lang="en-US" sz="2400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marcelamelonutri28@mail.com</a:t>
            </a:r>
            <a:endParaRPr lang="en-US" sz="2400" dirty="0">
              <a:solidFill>
                <a:srgbClr val="000000"/>
              </a:solidFill>
              <a:latin typeface="Montserrat" pitchFamily="2" charset="0"/>
              <a:ea typeface="Open Sans"/>
              <a:cs typeface="Open Sans"/>
              <a:sym typeface="Open Sans"/>
            </a:endParaRPr>
          </a:p>
        </p:txBody>
      </p:sp>
      <p:sp>
        <p:nvSpPr>
          <p:cNvPr id="15" name="Freeform 14"/>
          <p:cNvSpPr/>
          <p:nvPr/>
        </p:nvSpPr>
        <p:spPr>
          <a:xfrm>
            <a:off x="1244062" y="13723715"/>
            <a:ext cx="9577538" cy="1050721"/>
          </a:xfrm>
          <a:custGeom>
            <a:avLst/>
            <a:gdLst/>
            <a:ahLst/>
            <a:cxnLst/>
            <a:rect l="l" t="t" r="r" b="b"/>
            <a:pathLst>
              <a:path w="788275" h="115581">
                <a:moveTo>
                  <a:pt x="0" y="0"/>
                </a:moveTo>
                <a:lnTo>
                  <a:pt x="788275" y="0"/>
                </a:lnTo>
                <a:lnTo>
                  <a:pt x="788275" y="115581"/>
                </a:lnTo>
                <a:lnTo>
                  <a:pt x="0" y="115581"/>
                </a:lnTo>
                <a:close/>
              </a:path>
            </a:pathLst>
          </a:custGeom>
          <a:solidFill>
            <a:srgbClr val="3E4094"/>
          </a:solidFill>
        </p:spPr>
      </p:sp>
      <p:sp>
        <p:nvSpPr>
          <p:cNvPr id="16" name="TextBox 16"/>
          <p:cNvSpPr txBox="1"/>
          <p:nvPr/>
        </p:nvSpPr>
        <p:spPr>
          <a:xfrm>
            <a:off x="1208295" y="15094154"/>
            <a:ext cx="9649072" cy="517064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/>
            <a:r>
              <a:rPr lang="pt-BR" sz="2800" dirty="0">
                <a:latin typeface="Montserrat" panose="00000500000000000000" pitchFamily="2" charset="0"/>
              </a:rPr>
              <a:t>O município da Vitória de Santo Antão - PE implantou em novembro 2024 o Protocolo Municipal de Dietas Especiais e Fórmulas Infantis, fruto da construção </a:t>
            </a:r>
            <a:r>
              <a:rPr lang="pt-BR" sz="2800" dirty="0" smtClean="0">
                <a:latin typeface="Montserrat" panose="00000500000000000000" pitchFamily="2" charset="0"/>
              </a:rPr>
              <a:t>interprofissional, </a:t>
            </a:r>
            <a:r>
              <a:rPr lang="pt-BR" sz="2800" dirty="0">
                <a:latin typeface="Montserrat" panose="00000500000000000000" pitchFamily="2" charset="0"/>
              </a:rPr>
              <a:t>envolvendo profissionais da nutrição, assistência social, medicina, regulação e gestão. O protocolo sistematizou critérios claros de inclusão e dispensação, eliminando cadastros </a:t>
            </a:r>
            <a:r>
              <a:rPr lang="pt-BR" sz="2800" dirty="0" smtClean="0">
                <a:latin typeface="Montserrat" panose="00000500000000000000" pitchFamily="2" charset="0"/>
              </a:rPr>
              <a:t>irregulares</a:t>
            </a:r>
            <a:r>
              <a:rPr lang="pt-BR" sz="2800" dirty="0">
                <a:latin typeface="Montserrat" panose="00000500000000000000" pitchFamily="2" charset="0"/>
              </a:rPr>
              <a:t>, situações de revenda e uso indevido dos produtos. Cada Unidade Básica de </a:t>
            </a:r>
            <a:r>
              <a:rPr lang="pt-BR" sz="2800" dirty="0" smtClean="0">
                <a:latin typeface="Montserrat" panose="00000500000000000000" pitchFamily="2" charset="0"/>
              </a:rPr>
              <a:t>Saúde (UBS) </a:t>
            </a:r>
            <a:r>
              <a:rPr lang="pt-BR" sz="2800" dirty="0">
                <a:latin typeface="Montserrat" panose="00000500000000000000" pitchFamily="2" charset="0"/>
              </a:rPr>
              <a:t>recebeu uma via </a:t>
            </a:r>
            <a:r>
              <a:rPr lang="pt-BR" sz="2800" dirty="0" smtClean="0">
                <a:latin typeface="Montserrat" panose="00000500000000000000" pitchFamily="2" charset="0"/>
              </a:rPr>
              <a:t>impressa do </a:t>
            </a:r>
            <a:r>
              <a:rPr lang="pt-BR" sz="2800" dirty="0">
                <a:latin typeface="Montserrat" panose="00000500000000000000" pitchFamily="2" charset="0"/>
              </a:rPr>
              <a:t>protocolo.</a:t>
            </a:r>
            <a:endParaRPr sz="2800" dirty="0">
              <a:latin typeface="Montserrat" panose="00000500000000000000" pitchFamily="2" charset="0"/>
            </a:endParaRPr>
          </a:p>
        </p:txBody>
      </p:sp>
      <p:sp>
        <p:nvSpPr>
          <p:cNvPr id="17" name="TextBox 17"/>
          <p:cNvSpPr txBox="1"/>
          <p:nvPr/>
        </p:nvSpPr>
        <p:spPr>
          <a:xfrm>
            <a:off x="860482" y="13802264"/>
            <a:ext cx="9849330" cy="76040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400"/>
              </a:lnSpc>
            </a:pPr>
            <a:r>
              <a:rPr lang="en-US" sz="4000" dirty="0">
                <a:solidFill>
                  <a:srgbClr val="FFFFFF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DESCRIÇÃO DA EXPERIÊNCIA</a:t>
            </a:r>
          </a:p>
        </p:txBody>
      </p:sp>
      <p:sp>
        <p:nvSpPr>
          <p:cNvPr id="18" name="Freeform 14"/>
          <p:cNvSpPr/>
          <p:nvPr/>
        </p:nvSpPr>
        <p:spPr>
          <a:xfrm>
            <a:off x="1095812" y="21063612"/>
            <a:ext cx="9577538" cy="1050721"/>
          </a:xfrm>
          <a:custGeom>
            <a:avLst/>
            <a:gdLst/>
            <a:ahLst/>
            <a:cxnLst/>
            <a:rect l="l" t="t" r="r" b="b"/>
            <a:pathLst>
              <a:path w="788275" h="115581">
                <a:moveTo>
                  <a:pt x="0" y="0"/>
                </a:moveTo>
                <a:lnTo>
                  <a:pt x="788275" y="0"/>
                </a:lnTo>
                <a:lnTo>
                  <a:pt x="788275" y="115581"/>
                </a:lnTo>
                <a:lnTo>
                  <a:pt x="0" y="115581"/>
                </a:lnTo>
                <a:close/>
              </a:path>
            </a:pathLst>
          </a:custGeom>
          <a:solidFill>
            <a:srgbClr val="3E4094"/>
          </a:solidFill>
        </p:spPr>
      </p:sp>
      <p:sp>
        <p:nvSpPr>
          <p:cNvPr id="19" name="TextBox 16"/>
          <p:cNvSpPr txBox="1"/>
          <p:nvPr/>
        </p:nvSpPr>
        <p:spPr>
          <a:xfrm>
            <a:off x="1124943" y="22506301"/>
            <a:ext cx="9424391" cy="635500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/>
            <a:r>
              <a:rPr lang="pt-BR" sz="2800" dirty="0">
                <a:latin typeface="Montserrat" panose="00000500000000000000" pitchFamily="2" charset="0"/>
              </a:rPr>
              <a:t>A experiência demonstrou que a garantia de direitos só é sustentável quando acompanhada de critérios técnicos e gestão responsável. A interprofissionalidade foi essencial para articular equidade, integralidade e eficiência administrativa. O principal desafio foi enfrentar resistências de parte da população que antes recebia os insumos sem indicação </a:t>
            </a:r>
            <a:r>
              <a:rPr lang="pt-BR" sz="2800" dirty="0" smtClean="0">
                <a:latin typeface="Montserrat" panose="00000500000000000000" pitchFamily="2" charset="0"/>
              </a:rPr>
              <a:t>formal. </a:t>
            </a:r>
            <a:r>
              <a:rPr lang="pt-BR" sz="2800" dirty="0">
                <a:latin typeface="Montserrat" panose="00000500000000000000" pitchFamily="2" charset="0"/>
              </a:rPr>
              <a:t>E</a:t>
            </a:r>
            <a:r>
              <a:rPr lang="pt-BR" sz="2800" dirty="0" smtClean="0">
                <a:latin typeface="Montserrat" panose="00000500000000000000" pitchFamily="2" charset="0"/>
              </a:rPr>
              <a:t>ste atual formato de dispensação exige </a:t>
            </a:r>
            <a:r>
              <a:rPr lang="pt-BR" sz="2800" dirty="0">
                <a:latin typeface="Montserrat" panose="00000500000000000000" pitchFamily="2" charset="0"/>
              </a:rPr>
              <a:t>diálogo transparente com </a:t>
            </a:r>
            <a:r>
              <a:rPr lang="pt-BR" sz="2800" dirty="0" smtClean="0">
                <a:latin typeface="Montserrat" panose="00000500000000000000" pitchFamily="2" charset="0"/>
              </a:rPr>
              <a:t>os usuários e com os profissionais da saúde; </a:t>
            </a:r>
            <a:r>
              <a:rPr lang="pt-BR" sz="2800" dirty="0">
                <a:latin typeface="Montserrat" panose="00000500000000000000" pitchFamily="2" charset="0"/>
              </a:rPr>
              <a:t>como também, o cumprimento do novo fluxo estabelecido no </a:t>
            </a:r>
            <a:r>
              <a:rPr lang="pt-BR" sz="2800" dirty="0" smtClean="0">
                <a:latin typeface="Montserrat" panose="00000500000000000000" pitchFamily="2" charset="0"/>
              </a:rPr>
              <a:t>protocolo municipal.</a:t>
            </a:r>
            <a:endParaRPr lang="pt-BR" sz="2800" dirty="0">
              <a:latin typeface="Montserrat" panose="00000500000000000000" pitchFamily="2" charset="0"/>
            </a:endParaRPr>
          </a:p>
          <a:p>
            <a:pPr algn="ctr">
              <a:lnSpc>
                <a:spcPts val="5337"/>
              </a:lnSpc>
            </a:pPr>
            <a:endParaRPr dirty="0"/>
          </a:p>
        </p:txBody>
      </p:sp>
      <p:sp>
        <p:nvSpPr>
          <p:cNvPr id="20" name="TextBox 17"/>
          <p:cNvSpPr txBox="1"/>
          <p:nvPr/>
        </p:nvSpPr>
        <p:spPr>
          <a:xfrm>
            <a:off x="1116286" y="21208771"/>
            <a:ext cx="9849330" cy="76040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400"/>
              </a:lnSpc>
            </a:pPr>
            <a:r>
              <a:rPr lang="en-US" sz="4000" dirty="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APRENDIZADO E ANÁLISE CRÍTICA</a:t>
            </a:r>
          </a:p>
        </p:txBody>
      </p:sp>
      <p:sp>
        <p:nvSpPr>
          <p:cNvPr id="48" name="Freeform 14"/>
          <p:cNvSpPr/>
          <p:nvPr/>
        </p:nvSpPr>
        <p:spPr>
          <a:xfrm>
            <a:off x="1060044" y="28835823"/>
            <a:ext cx="9577538" cy="1050721"/>
          </a:xfrm>
          <a:custGeom>
            <a:avLst/>
            <a:gdLst/>
            <a:ahLst/>
            <a:cxnLst/>
            <a:rect l="l" t="t" r="r" b="b"/>
            <a:pathLst>
              <a:path w="788275" h="115581">
                <a:moveTo>
                  <a:pt x="0" y="0"/>
                </a:moveTo>
                <a:lnTo>
                  <a:pt x="788275" y="0"/>
                </a:lnTo>
                <a:lnTo>
                  <a:pt x="788275" y="115581"/>
                </a:lnTo>
                <a:lnTo>
                  <a:pt x="0" y="115581"/>
                </a:lnTo>
                <a:close/>
              </a:path>
            </a:pathLst>
          </a:custGeom>
          <a:solidFill>
            <a:srgbClr val="3E4094"/>
          </a:solidFill>
        </p:spPr>
      </p:sp>
      <p:sp>
        <p:nvSpPr>
          <p:cNvPr id="49" name="TextBox 16"/>
          <p:cNvSpPr txBox="1"/>
          <p:nvPr/>
        </p:nvSpPr>
        <p:spPr>
          <a:xfrm>
            <a:off x="1060044" y="30229729"/>
            <a:ext cx="9649072" cy="404412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/>
            <a:r>
              <a:rPr lang="pt-BR" sz="2800" dirty="0">
                <a:latin typeface="Montserrat" panose="00000500000000000000" pitchFamily="2" charset="0"/>
              </a:rPr>
              <a:t>Garantir a dispensação de fórmulas, suplementos e dietas especiais com base em critérios técnicos e legais, fortalecendo a equidade, reduzindo cadastros indevidos de não munícipes e de usuários sem indicação clínico-nutricional, assegurando o acesso justo.</a:t>
            </a:r>
          </a:p>
          <a:p>
            <a:pPr algn="just">
              <a:lnSpc>
                <a:spcPts val="5486"/>
              </a:lnSpc>
            </a:pPr>
            <a:endParaRPr lang="en-US" sz="2800" dirty="0">
              <a:solidFill>
                <a:srgbClr val="000000"/>
              </a:solidFill>
              <a:latin typeface="Montserrat" pitchFamily="2" charset="0"/>
              <a:ea typeface="Open Sans"/>
              <a:cs typeface="Open Sans"/>
              <a:sym typeface="Open Sans"/>
            </a:endParaRPr>
          </a:p>
          <a:p>
            <a:pPr algn="ctr">
              <a:lnSpc>
                <a:spcPts val="5337"/>
              </a:lnSpc>
            </a:pPr>
            <a:endParaRPr dirty="0"/>
          </a:p>
        </p:txBody>
      </p:sp>
      <p:sp>
        <p:nvSpPr>
          <p:cNvPr id="50" name="TextBox 17"/>
          <p:cNvSpPr txBox="1"/>
          <p:nvPr/>
        </p:nvSpPr>
        <p:spPr>
          <a:xfrm>
            <a:off x="860482" y="28949403"/>
            <a:ext cx="9489290" cy="82073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400"/>
              </a:lnSpc>
            </a:pPr>
            <a:r>
              <a:rPr lang="en-US" sz="4000" dirty="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OBJETIVOS</a:t>
            </a:r>
          </a:p>
        </p:txBody>
      </p:sp>
      <p:sp>
        <p:nvSpPr>
          <p:cNvPr id="51" name="Freeform 14"/>
          <p:cNvSpPr/>
          <p:nvPr/>
        </p:nvSpPr>
        <p:spPr>
          <a:xfrm>
            <a:off x="12195745" y="9945989"/>
            <a:ext cx="9577538" cy="1050721"/>
          </a:xfrm>
          <a:custGeom>
            <a:avLst/>
            <a:gdLst/>
            <a:ahLst/>
            <a:cxnLst/>
            <a:rect l="l" t="t" r="r" b="b"/>
            <a:pathLst>
              <a:path w="788275" h="115581">
                <a:moveTo>
                  <a:pt x="0" y="0"/>
                </a:moveTo>
                <a:lnTo>
                  <a:pt x="788275" y="0"/>
                </a:lnTo>
                <a:lnTo>
                  <a:pt x="788275" y="115581"/>
                </a:lnTo>
                <a:lnTo>
                  <a:pt x="0" y="115581"/>
                </a:lnTo>
                <a:close/>
              </a:path>
            </a:pathLst>
          </a:custGeom>
          <a:solidFill>
            <a:srgbClr val="3E4094"/>
          </a:solidFill>
        </p:spPr>
      </p:sp>
      <p:sp>
        <p:nvSpPr>
          <p:cNvPr id="52" name="TextBox 16"/>
          <p:cNvSpPr txBox="1"/>
          <p:nvPr/>
        </p:nvSpPr>
        <p:spPr>
          <a:xfrm>
            <a:off x="12195745" y="11728659"/>
            <a:ext cx="9649072" cy="628120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/>
            <a:r>
              <a:rPr lang="pt-BR" sz="2800" dirty="0">
                <a:latin typeface="Montserrat" panose="00000500000000000000" pitchFamily="2" charset="0"/>
              </a:rPr>
              <a:t>Houve redução de 1124 para 406 cadastros em um ano, assegurando maior sustentabilidade do referido programa. Houve a consolidação de critérios claros, evitando </a:t>
            </a:r>
            <a:r>
              <a:rPr lang="pt-BR" sz="2800" dirty="0" smtClean="0">
                <a:latin typeface="Montserrat" panose="00000500000000000000" pitchFamily="2" charset="0"/>
              </a:rPr>
              <a:t>revendas ilegais e </a:t>
            </a:r>
            <a:r>
              <a:rPr lang="pt-BR" sz="2800" dirty="0">
                <a:latin typeface="Montserrat" panose="00000500000000000000" pitchFamily="2" charset="0"/>
              </a:rPr>
              <a:t>uso indevido dos insumos. Conseguimos promover o fortalecimento do programa, ao </a:t>
            </a:r>
            <a:r>
              <a:rPr lang="pt-BR" sz="2800" dirty="0" smtClean="0">
                <a:latin typeface="Montserrat" panose="00000500000000000000" pitchFamily="2" charset="0"/>
              </a:rPr>
              <a:t>estabelecer um </a:t>
            </a:r>
            <a:r>
              <a:rPr lang="pt-BR" sz="2800" dirty="0">
                <a:latin typeface="Montserrat" panose="00000500000000000000" pitchFamily="2" charset="0"/>
              </a:rPr>
              <a:t>novo fluxo; e assim, garantir “o direito com responsabilidade”. Para além disso, foi possível alcançar maior economia dos recursos públicos e a otimização na gestão da assistência nutricional. Houve também uma redução anual de cerca de 300 mil reais no pedido desses insumos. </a:t>
            </a:r>
          </a:p>
          <a:p>
            <a:pPr algn="ctr">
              <a:lnSpc>
                <a:spcPts val="5337"/>
              </a:lnSpc>
            </a:pPr>
            <a:endParaRPr dirty="0"/>
          </a:p>
        </p:txBody>
      </p:sp>
      <p:sp>
        <p:nvSpPr>
          <p:cNvPr id="53" name="TextBox 17"/>
          <p:cNvSpPr txBox="1"/>
          <p:nvPr/>
        </p:nvSpPr>
        <p:spPr>
          <a:xfrm>
            <a:off x="11700083" y="9998038"/>
            <a:ext cx="9849330" cy="76040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400"/>
              </a:lnSpc>
            </a:pPr>
            <a:r>
              <a:rPr lang="en-US" sz="4000" dirty="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RESULTADOS</a:t>
            </a:r>
          </a:p>
        </p:txBody>
      </p:sp>
      <p:sp>
        <p:nvSpPr>
          <p:cNvPr id="54" name="Freeform 14"/>
          <p:cNvSpPr/>
          <p:nvPr/>
        </p:nvSpPr>
        <p:spPr>
          <a:xfrm>
            <a:off x="12694134" y="25847040"/>
            <a:ext cx="9577538" cy="1050721"/>
          </a:xfrm>
          <a:custGeom>
            <a:avLst/>
            <a:gdLst/>
            <a:ahLst/>
            <a:cxnLst/>
            <a:rect l="l" t="t" r="r" b="b"/>
            <a:pathLst>
              <a:path w="788275" h="115581">
                <a:moveTo>
                  <a:pt x="0" y="0"/>
                </a:moveTo>
                <a:lnTo>
                  <a:pt x="788275" y="0"/>
                </a:lnTo>
                <a:lnTo>
                  <a:pt x="788275" y="115581"/>
                </a:lnTo>
                <a:lnTo>
                  <a:pt x="0" y="115581"/>
                </a:lnTo>
                <a:close/>
              </a:path>
            </a:pathLst>
          </a:custGeom>
          <a:solidFill>
            <a:srgbClr val="3E4094"/>
          </a:solidFill>
        </p:spPr>
      </p:sp>
      <p:sp>
        <p:nvSpPr>
          <p:cNvPr id="55" name="TextBox 16"/>
          <p:cNvSpPr txBox="1"/>
          <p:nvPr/>
        </p:nvSpPr>
        <p:spPr>
          <a:xfrm>
            <a:off x="12802057" y="26930868"/>
            <a:ext cx="9649072" cy="463146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/>
            <a:r>
              <a:rPr lang="pt-BR" sz="2800" dirty="0">
                <a:latin typeface="Montserrat" panose="00000500000000000000" pitchFamily="2" charset="0"/>
              </a:rPr>
              <a:t>A construção e a implantação do Protocolo de Dietas Especiais e Formulas Infantis consolidaram um novo marco para o município: garantir o acesso aos produtos como direito, mas de forma sustentável e equitativa. Recomenda-se que outros municípios repliquem a experiência, sempre respeitando a realidade </a:t>
            </a:r>
            <a:r>
              <a:rPr lang="pt-BR" sz="2800" dirty="0" smtClean="0">
                <a:latin typeface="Montserrat" panose="00000500000000000000" pitchFamily="2" charset="0"/>
              </a:rPr>
              <a:t>dos territórios </a:t>
            </a:r>
            <a:r>
              <a:rPr lang="pt-BR" sz="2800" dirty="0" smtClean="0">
                <a:latin typeface="Montserrat" panose="00000500000000000000" pitchFamily="2" charset="0"/>
              </a:rPr>
              <a:t>e </a:t>
            </a:r>
            <a:r>
              <a:rPr lang="pt-BR" sz="2800" dirty="0">
                <a:latin typeface="Montserrat" panose="00000500000000000000" pitchFamily="2" charset="0"/>
              </a:rPr>
              <a:t>o diálogo permanente entre gestores, profissionais e </a:t>
            </a:r>
            <a:r>
              <a:rPr lang="pt-BR" sz="2800" dirty="0" smtClean="0">
                <a:latin typeface="Montserrat" panose="00000500000000000000" pitchFamily="2" charset="0"/>
              </a:rPr>
              <a:t>usuários do SUS.</a:t>
            </a:r>
            <a:endParaRPr lang="pt-BR" sz="2800" dirty="0">
              <a:latin typeface="Montserrat" panose="00000500000000000000" pitchFamily="2" charset="0"/>
            </a:endParaRPr>
          </a:p>
          <a:p>
            <a:pPr algn="ctr">
              <a:lnSpc>
                <a:spcPts val="5337"/>
              </a:lnSpc>
            </a:pPr>
            <a:endParaRPr dirty="0"/>
          </a:p>
        </p:txBody>
      </p:sp>
      <p:sp>
        <p:nvSpPr>
          <p:cNvPr id="56" name="TextBox 17"/>
          <p:cNvSpPr txBox="1"/>
          <p:nvPr/>
        </p:nvSpPr>
        <p:spPr>
          <a:xfrm>
            <a:off x="12505395" y="25962032"/>
            <a:ext cx="9849330" cy="82073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400"/>
              </a:lnSpc>
            </a:pPr>
            <a:r>
              <a:rPr lang="en-US" sz="4000" dirty="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CONCLUSÃO </a:t>
            </a:r>
            <a:r>
              <a:rPr lang="en-US" sz="4000" dirty="0" smtClean="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E </a:t>
            </a:r>
            <a:r>
              <a:rPr lang="en-US" sz="4000" dirty="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RECOMENDAÇÕES</a:t>
            </a:r>
          </a:p>
        </p:txBody>
      </p:sp>
      <p:sp>
        <p:nvSpPr>
          <p:cNvPr id="57" name="TextBox 58"/>
          <p:cNvSpPr txBox="1"/>
          <p:nvPr/>
        </p:nvSpPr>
        <p:spPr>
          <a:xfrm>
            <a:off x="8175825" y="31279540"/>
            <a:ext cx="14830893" cy="7783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400"/>
              </a:lnSpc>
            </a:pPr>
            <a:r>
              <a:rPr lang="en-US" sz="4572" b="1" dirty="0" err="1">
                <a:solidFill>
                  <a:srgbClr val="000000"/>
                </a:solidFill>
                <a:latin typeface="Montserrat" pitchFamily="2" charset="0"/>
                <a:ea typeface="League Spartan"/>
                <a:cs typeface="League Spartan"/>
                <a:sym typeface="League Spartan"/>
              </a:rPr>
              <a:t>Referências</a:t>
            </a:r>
            <a:endParaRPr lang="en-US" sz="4572" b="1" dirty="0">
              <a:solidFill>
                <a:srgbClr val="000000"/>
              </a:solidFill>
              <a:latin typeface="Montserrat" pitchFamily="2" charset="0"/>
              <a:ea typeface="League Spartan"/>
              <a:cs typeface="League Spartan"/>
              <a:sym typeface="League Spartan"/>
            </a:endParaRPr>
          </a:p>
        </p:txBody>
      </p:sp>
      <p:sp>
        <p:nvSpPr>
          <p:cNvPr id="58" name="TextBox 59"/>
          <p:cNvSpPr txBox="1"/>
          <p:nvPr/>
        </p:nvSpPr>
        <p:spPr>
          <a:xfrm>
            <a:off x="12967605" y="32373472"/>
            <a:ext cx="9612106" cy="627864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spcBef>
                <a:spcPct val="0"/>
              </a:spcBef>
            </a:pPr>
            <a:r>
              <a:rPr lang="pt-BR" sz="2400" dirty="0">
                <a:latin typeface="Montserrat" panose="00000500000000000000"/>
              </a:rPr>
              <a:t>BRASIL. Ministério da Saúde. Secretaria de Atenção Primária à Saúde. </a:t>
            </a:r>
            <a:r>
              <a:rPr lang="pt-BR" sz="2400" b="1" dirty="0">
                <a:latin typeface="Montserrat" panose="00000500000000000000"/>
              </a:rPr>
              <a:t>A</a:t>
            </a:r>
            <a:r>
              <a:rPr lang="pt-BR" sz="2400" b="1" dirty="0" smtClean="0">
                <a:latin typeface="Montserrat" panose="00000500000000000000"/>
              </a:rPr>
              <a:t>mamenta e Alimenta </a:t>
            </a:r>
            <a:r>
              <a:rPr lang="pt-BR" sz="2400" b="1" dirty="0">
                <a:latin typeface="Montserrat" panose="00000500000000000000"/>
              </a:rPr>
              <a:t>B</a:t>
            </a:r>
            <a:r>
              <a:rPr lang="pt-BR" sz="2400" b="1" dirty="0" smtClean="0">
                <a:latin typeface="Montserrat" panose="00000500000000000000"/>
              </a:rPr>
              <a:t>rasil: recomendações baseadas no guia alimentar para crianças menores de 2 anos</a:t>
            </a:r>
            <a:r>
              <a:rPr lang="pt-BR" sz="2400" dirty="0" smtClean="0">
                <a:latin typeface="Montserrat" panose="00000500000000000000"/>
              </a:rPr>
              <a:t>. CURSO </a:t>
            </a:r>
            <a:r>
              <a:rPr lang="pt-BR" sz="2400" dirty="0">
                <a:latin typeface="Montserrat" panose="00000500000000000000"/>
              </a:rPr>
              <a:t>EAAB – EAD. UFSC, 2020</a:t>
            </a:r>
            <a:r>
              <a:rPr lang="pt-BR" sz="2400" dirty="0" smtClean="0">
                <a:latin typeface="Montserrat" panose="00000500000000000000"/>
              </a:rPr>
              <a:t>.</a:t>
            </a:r>
            <a:endParaRPr lang="pt-BR" sz="2400" dirty="0" smtClean="0">
              <a:solidFill>
                <a:srgbClr val="000000"/>
              </a:solidFill>
              <a:latin typeface="Montserrat" panose="00000500000000000000"/>
              <a:ea typeface="Open Sans"/>
              <a:cs typeface="Open Sans"/>
              <a:sym typeface="Open Sans"/>
            </a:endParaRPr>
          </a:p>
          <a:p>
            <a:pPr algn="just">
              <a:spcBef>
                <a:spcPct val="0"/>
              </a:spcBef>
            </a:pPr>
            <a:r>
              <a:rPr lang="pt-BR" sz="2400" dirty="0">
                <a:latin typeface="Montserrat" panose="00000500000000000000"/>
              </a:rPr>
              <a:t>WEFFORT, V.R.S., et al.</a:t>
            </a:r>
            <a:r>
              <a:rPr lang="pt-BR" sz="2400" b="1" dirty="0">
                <a:latin typeface="Montserrat" panose="00000500000000000000"/>
              </a:rPr>
              <a:t> Guia prático de alimentação da criança de 0 a 5 anos - 2021</a:t>
            </a:r>
            <a:r>
              <a:rPr lang="pt-BR" sz="2400" dirty="0">
                <a:latin typeface="Montserrat" panose="00000500000000000000"/>
              </a:rPr>
              <a:t>. / Sociedade Brasileira de Pediatria. Departamentos Científicos de </a:t>
            </a:r>
            <a:r>
              <a:rPr lang="pt-BR" sz="2400" dirty="0" err="1">
                <a:latin typeface="Montserrat" panose="00000500000000000000"/>
              </a:rPr>
              <a:t>Nutrologia</a:t>
            </a:r>
            <a:r>
              <a:rPr lang="pt-BR" sz="2400" dirty="0">
                <a:latin typeface="Montserrat" panose="00000500000000000000"/>
              </a:rPr>
              <a:t> e Pediatria Ambulatorial. São Paulo: SBP, 2021.</a:t>
            </a:r>
          </a:p>
          <a:p>
            <a:pPr algn="just">
              <a:spcBef>
                <a:spcPct val="0"/>
              </a:spcBef>
            </a:pPr>
            <a:r>
              <a:rPr lang="pt-BR" sz="2400" dirty="0">
                <a:latin typeface="Montserrat" panose="00000500000000000000"/>
              </a:rPr>
              <a:t>Sociedade Brasileira de Nutrição Parenteral e Enteral (BRASPEN). </a:t>
            </a:r>
            <a:r>
              <a:rPr lang="pt-BR" sz="2400" b="1" dirty="0">
                <a:latin typeface="Montserrat" panose="00000500000000000000"/>
              </a:rPr>
              <a:t>Diretriz BRASPEN de Enfermagem em Terapia Nutricional Oral, Enteral e Parenteral</a:t>
            </a:r>
            <a:r>
              <a:rPr lang="pt-BR" sz="2400" dirty="0">
                <a:latin typeface="Montserrat" panose="00000500000000000000"/>
              </a:rPr>
              <a:t>. BRASPEN Jornal, v.36, n. 3, 2021.</a:t>
            </a:r>
          </a:p>
          <a:p>
            <a:pPr algn="just">
              <a:spcBef>
                <a:spcPct val="0"/>
              </a:spcBef>
            </a:pPr>
            <a:endParaRPr lang="pt-BR" sz="2400" dirty="0">
              <a:solidFill>
                <a:srgbClr val="000000"/>
              </a:solidFill>
              <a:latin typeface="Montserrat" panose="00000500000000000000"/>
              <a:ea typeface="Open Sans"/>
              <a:cs typeface="Open Sans"/>
              <a:sym typeface="Open Sans"/>
            </a:endParaRPr>
          </a:p>
          <a:p>
            <a:pPr algn="just">
              <a:spcBef>
                <a:spcPct val="0"/>
              </a:spcBef>
            </a:pPr>
            <a:endParaRPr lang="pt-BR" sz="2400" dirty="0" smtClean="0">
              <a:solidFill>
                <a:srgbClr val="000000"/>
              </a:solidFill>
              <a:latin typeface="Montserrat" panose="00000500000000000000"/>
              <a:ea typeface="Open Sans"/>
              <a:cs typeface="Open Sans"/>
              <a:sym typeface="Open Sans"/>
            </a:endParaRPr>
          </a:p>
          <a:p>
            <a:pPr algn="just">
              <a:spcBef>
                <a:spcPct val="0"/>
              </a:spcBef>
            </a:pPr>
            <a:endParaRPr lang="en-US" sz="2400" dirty="0">
              <a:solidFill>
                <a:srgbClr val="000000"/>
              </a:solidFill>
              <a:latin typeface="Montserrat" panose="00000500000000000000"/>
              <a:ea typeface="Open Sans"/>
              <a:cs typeface="Open Sans"/>
              <a:sym typeface="Open Sans"/>
            </a:endParaRPr>
          </a:p>
        </p:txBody>
      </p:sp>
      <p:pic>
        <p:nvPicPr>
          <p:cNvPr id="2" name="Imagem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494045" y="17525035"/>
            <a:ext cx="4958670" cy="7012462"/>
          </a:xfrm>
          <a:prstGeom prst="rect">
            <a:avLst/>
          </a:prstGeom>
        </p:spPr>
      </p:pic>
      <p:pic>
        <p:nvPicPr>
          <p:cNvPr id="3" name="Imagem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159978" y="17529563"/>
            <a:ext cx="5102968" cy="7222346"/>
          </a:xfrm>
          <a:prstGeom prst="rect">
            <a:avLst/>
          </a:prstGeom>
        </p:spPr>
      </p:pic>
      <p:pic>
        <p:nvPicPr>
          <p:cNvPr id="7" name="Imagem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08295" y="33624085"/>
            <a:ext cx="3133494" cy="3133494"/>
          </a:xfrm>
          <a:prstGeom prst="rect">
            <a:avLst/>
          </a:prstGeom>
        </p:spPr>
      </p:pic>
      <p:pic>
        <p:nvPicPr>
          <p:cNvPr id="8" name="Imagem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860702" y="33178571"/>
            <a:ext cx="3047679" cy="3943296"/>
          </a:xfrm>
          <a:prstGeom prst="rect">
            <a:avLst/>
          </a:prstGeom>
        </p:spPr>
      </p:pic>
      <p:pic>
        <p:nvPicPr>
          <p:cNvPr id="9" name="Imagem 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908381" y="33235012"/>
            <a:ext cx="3319648" cy="3319648"/>
          </a:xfrm>
          <a:prstGeom prst="rect">
            <a:avLst/>
          </a:prstGeom>
        </p:spPr>
      </p:pic>
      <p:sp>
        <p:nvSpPr>
          <p:cNvPr id="32" name="Retângulo 31"/>
          <p:cNvSpPr/>
          <p:nvPr/>
        </p:nvSpPr>
        <p:spPr>
          <a:xfrm flipV="1">
            <a:off x="9685238" y="35716564"/>
            <a:ext cx="664534" cy="216024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6" name="Retângulo 35"/>
          <p:cNvSpPr/>
          <p:nvPr/>
        </p:nvSpPr>
        <p:spPr>
          <a:xfrm rot="10800000" flipV="1">
            <a:off x="9064721" y="34785530"/>
            <a:ext cx="1064564" cy="337904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3" name="CaixaDeTexto 22"/>
          <p:cNvSpPr txBox="1"/>
          <p:nvPr/>
        </p:nvSpPr>
        <p:spPr>
          <a:xfrm>
            <a:off x="9176501" y="34827524"/>
            <a:ext cx="952784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050" dirty="0" smtClean="0"/>
              <a:t>Dieta Enteral</a:t>
            </a:r>
            <a:endParaRPr lang="pt-BR" sz="10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Escritório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431</TotalTime>
  <Words>597</Words>
  <Application>Microsoft Office PowerPoint</Application>
  <PresentationFormat>Personalizar</PresentationFormat>
  <Paragraphs>25</Paragraphs>
  <Slides>1</Slides>
  <Notes>1</Notes>
  <HiddenSlides>0</HiddenSlides>
  <MMClips>0</MMClips>
  <ScaleCrop>false</ScaleCrop>
  <HeadingPairs>
    <vt:vector size="6" baseType="variant">
      <vt:variant>
        <vt:lpstr>Fontes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</vt:i4>
      </vt:variant>
    </vt:vector>
  </HeadingPairs>
  <TitlesOfParts>
    <vt:vector size="7" baseType="lpstr">
      <vt:lpstr>Arial</vt:lpstr>
      <vt:lpstr>Calibri</vt:lpstr>
      <vt:lpstr>League Spartan</vt:lpstr>
      <vt:lpstr>Montserrat</vt:lpstr>
      <vt:lpstr>Open Sans</vt:lpstr>
      <vt:lpstr>Tema do Office</vt:lpstr>
      <vt:lpstr>Apresentação do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rao656402</dc:creator>
  <cp:lastModifiedBy>Conta da Microsoft</cp:lastModifiedBy>
  <cp:revision>24</cp:revision>
  <dcterms:created xsi:type="dcterms:W3CDTF">2025-09-30T13:28:19Z</dcterms:created>
  <dcterms:modified xsi:type="dcterms:W3CDTF">2025-11-14T20:09:57Z</dcterms:modified>
</cp:coreProperties>
</file>