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40325675" cx="23402925"/>
  <p:notesSz cx="6858000" cy="9144000"/>
  <p:embeddedFontLst>
    <p:embeddedFont>
      <p:font typeface="Montserrat"/>
      <p:regular r:id="rId7"/>
      <p:bold r:id="rId8"/>
      <p:italic r:id="rId9"/>
      <p:boldItalic r:id="rId10"/>
    </p:embeddedFont>
    <p:embeddedFont>
      <p:font typeface="Open Sans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  <p:ext uri="GoogleSlidesCustomDataVersion2">
      <go:slidesCustomData xmlns:go="http://customooxmlschemas.google.com/" r:id="rId15" roundtripDataSignature="AMtx7mhbnXEeEqjxETC9hNxradolj0sQ7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2701" orient="horz"/>
        <p:guide pos="737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penSans-regular.fntdata"/><Relationship Id="rId10" Type="http://schemas.openxmlformats.org/officeDocument/2006/relationships/font" Target="fonts/Montserrat-boldItalic.fntdata"/><Relationship Id="rId13" Type="http://schemas.openxmlformats.org/officeDocument/2006/relationships/font" Target="fonts/OpenSans-italic.fntdata"/><Relationship Id="rId12" Type="http://schemas.openxmlformats.org/officeDocument/2006/relationships/font" Target="fonts/Open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Montserrat-italic.fntdata"/><Relationship Id="rId15" Type="http://customschemas.google.com/relationships/presentationmetadata" Target="metadata"/><Relationship Id="rId14" Type="http://schemas.openxmlformats.org/officeDocument/2006/relationships/font" Target="fonts/OpenSans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Montserrat-regular.fntdata"/><Relationship Id="rId8" Type="http://schemas.openxmlformats.org/officeDocument/2006/relationships/font" Target="fonts/Montserra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3" name="Google Shape;83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>
            <p:ph type="ctrTitle"/>
          </p:nvPr>
        </p:nvSpPr>
        <p:spPr>
          <a:xfrm>
            <a:off x="1755220" y="12527099"/>
            <a:ext cx="19892486" cy="8643883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510439" y="22851216"/>
            <a:ext cx="16382048" cy="10305450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2540"/>
              </a:spcBef>
              <a:spcAft>
                <a:spcPts val="0"/>
              </a:spcAft>
              <a:buClr>
                <a:srgbClr val="888888"/>
              </a:buClr>
              <a:buSzPts val="12700"/>
              <a:buNone/>
              <a:defRPr>
                <a:solidFill>
                  <a:srgbClr val="888888"/>
                </a:solidFill>
              </a:defRPr>
            </a:lvl1pPr>
            <a:lvl2pPr lvl="1" algn="ctr">
              <a:lnSpc>
                <a:spcPct val="100000"/>
              </a:lnSpc>
              <a:spcBef>
                <a:spcPts val="2240"/>
              </a:spcBef>
              <a:spcAft>
                <a:spcPts val="0"/>
              </a:spcAft>
              <a:buClr>
                <a:srgbClr val="888888"/>
              </a:buClr>
              <a:buSzPts val="112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rgbClr val="888888"/>
              </a:buClr>
              <a:buSzPts val="96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5" name="Google Shape;15;p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" type="body"/>
          </p:nvPr>
        </p:nvSpPr>
        <p:spPr>
          <a:xfrm rot="5400000">
            <a:off x="-1605079" y="12184552"/>
            <a:ext cx="26613082" cy="2106263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is" type="vertTitleAndTx">
  <p:cSld name="VERTICAL_TITLE_AND_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/>
          <p:nvPr>
            <p:ph type="title"/>
          </p:nvPr>
        </p:nvSpPr>
        <p:spPr>
          <a:xfrm rot="5400000">
            <a:off x="2396195" y="16185826"/>
            <a:ext cx="34407509" cy="5265658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 rot="5400000">
            <a:off x="-8330146" y="11115192"/>
            <a:ext cx="34407509" cy="1540692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3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1848670" y="25912983"/>
            <a:ext cx="19892486" cy="8009127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900"/>
              <a:buFont typeface="Calibri"/>
              <a:buNone/>
              <a:defRPr b="1" sz="1590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1848670" y="17091745"/>
            <a:ext cx="19892486" cy="8821238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888888"/>
              </a:buClr>
              <a:buSzPts val="8000"/>
              <a:buNone/>
              <a:defRPr sz="80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rgbClr val="888888"/>
              </a:buClr>
              <a:buSzPts val="7200"/>
              <a:buNone/>
              <a:defRPr sz="72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rgbClr val="888888"/>
              </a:buClr>
              <a:buSzPts val="6400"/>
              <a:buNone/>
              <a:defRPr sz="6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rgbClr val="888888"/>
              </a:buClr>
              <a:buSzPts val="5600"/>
              <a:buNone/>
              <a:defRPr sz="5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7" name="Google Shape;27;p5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1170146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lnSpc>
                <a:spcPct val="100000"/>
              </a:lnSpc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11896487" y="9409327"/>
            <a:ext cx="10336292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939800" lvl="0" marL="457200" algn="l">
              <a:lnSpc>
                <a:spcPct val="100000"/>
              </a:lnSpc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•"/>
              <a:defRPr sz="11200"/>
            </a:lvl1pPr>
            <a:lvl2pPr indent="-838200" lvl="1" marL="91440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–"/>
              <a:defRPr sz="9600"/>
            </a:lvl2pPr>
            <a:lvl3pPr indent="-736600" lvl="2" marL="1371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3pPr>
            <a:lvl4pPr indent="-685800" lvl="3" marL="18288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–"/>
              <a:defRPr sz="7200"/>
            </a:lvl4pPr>
            <a:lvl5pPr indent="-685800" lvl="4" marL="22860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»"/>
              <a:defRPr sz="7200"/>
            </a:lvl5pPr>
            <a:lvl6pPr indent="-685800" lvl="5" marL="27432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6pPr>
            <a:lvl7pPr indent="-685800" lvl="6" marL="32004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7pPr>
            <a:lvl8pPr indent="-685800" lvl="7" marL="36576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8pPr>
            <a:lvl9pPr indent="-685800" lvl="8" marL="41148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9pPr>
          </a:lstStyle>
          <a:p/>
        </p:txBody>
      </p:sp>
      <p:sp>
        <p:nvSpPr>
          <p:cNvPr id="34" name="Google Shape;34;p6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6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1170146" y="9026606"/>
            <a:ext cx="10340356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0" name="Google Shape;40;p7"/>
          <p:cNvSpPr txBox="1"/>
          <p:nvPr>
            <p:ph idx="2" type="body"/>
          </p:nvPr>
        </p:nvSpPr>
        <p:spPr>
          <a:xfrm>
            <a:off x="1170146" y="12788467"/>
            <a:ext cx="10340356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1" name="Google Shape;41;p7"/>
          <p:cNvSpPr txBox="1"/>
          <p:nvPr>
            <p:ph idx="3" type="body"/>
          </p:nvPr>
        </p:nvSpPr>
        <p:spPr>
          <a:xfrm>
            <a:off x="11888362" y="9026606"/>
            <a:ext cx="10344418" cy="3761860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None/>
              <a:defRPr b="1" sz="9600"/>
            </a:lvl1pPr>
            <a:lvl2pPr indent="-2286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None/>
              <a:defRPr b="1" sz="8000"/>
            </a:lvl2pPr>
            <a:lvl3pPr indent="-228600" lvl="2" marL="13716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None/>
              <a:defRPr b="1" sz="7200"/>
            </a:lvl3pPr>
            <a:lvl4pPr indent="-228600" lvl="3" marL="1828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4pPr>
            <a:lvl5pPr indent="-228600" lvl="4" marL="22860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5pPr>
            <a:lvl6pPr indent="-228600" lvl="5" marL="27432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6pPr>
            <a:lvl7pPr indent="-228600" lvl="6" marL="32004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7pPr>
            <a:lvl8pPr indent="-228600" lvl="7" marL="36576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8pPr>
            <a:lvl9pPr indent="-228600" lvl="8" marL="4114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None/>
              <a:defRPr b="1" sz="6400"/>
            </a:lvl9pPr>
          </a:lstStyle>
          <a:p/>
        </p:txBody>
      </p:sp>
      <p:sp>
        <p:nvSpPr>
          <p:cNvPr id="42" name="Google Shape;42;p7"/>
          <p:cNvSpPr txBox="1"/>
          <p:nvPr>
            <p:ph idx="4" type="body"/>
          </p:nvPr>
        </p:nvSpPr>
        <p:spPr>
          <a:xfrm>
            <a:off x="11888362" y="12788467"/>
            <a:ext cx="10344418" cy="23233939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838200" lvl="0" marL="45720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1pPr>
            <a:lvl2pPr indent="-736600" lvl="1" marL="914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2pPr>
            <a:lvl3pPr indent="-685800" lvl="2" marL="1371600" algn="l">
              <a:lnSpc>
                <a:spcPct val="100000"/>
              </a:lnSpc>
              <a:spcBef>
                <a:spcPts val="1440"/>
              </a:spcBef>
              <a:spcAft>
                <a:spcPts val="0"/>
              </a:spcAft>
              <a:buClr>
                <a:schemeClr val="dk1"/>
              </a:buClr>
              <a:buSzPts val="7200"/>
              <a:buChar char="•"/>
              <a:defRPr sz="7200"/>
            </a:lvl3pPr>
            <a:lvl4pPr indent="-635000" lvl="3" marL="1828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–"/>
              <a:defRPr sz="6400"/>
            </a:lvl4pPr>
            <a:lvl5pPr indent="-635000" lvl="4" marL="22860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»"/>
              <a:defRPr sz="6400"/>
            </a:lvl5pPr>
            <a:lvl6pPr indent="-635000" lvl="5" marL="27432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6pPr>
            <a:lvl7pPr indent="-635000" lvl="6" marL="32004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7pPr>
            <a:lvl8pPr indent="-635000" lvl="7" marL="36576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8pPr>
            <a:lvl9pPr indent="-635000" lvl="8" marL="41148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Clr>
                <a:schemeClr val="dk1"/>
              </a:buClr>
              <a:buSzPts val="6400"/>
              <a:buChar char="•"/>
              <a:defRPr sz="6400"/>
            </a:lvl9pPr>
          </a:lstStyle>
          <a:p/>
        </p:txBody>
      </p:sp>
      <p:sp>
        <p:nvSpPr>
          <p:cNvPr id="43" name="Google Shape;43;p7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8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9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/>
          <p:nvPr>
            <p:ph type="title"/>
          </p:nvPr>
        </p:nvSpPr>
        <p:spPr>
          <a:xfrm>
            <a:off x="1170148" y="1605559"/>
            <a:ext cx="7699401" cy="683296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10"/>
          <p:cNvSpPr txBox="1"/>
          <p:nvPr>
            <p:ph idx="1" type="body"/>
          </p:nvPr>
        </p:nvSpPr>
        <p:spPr>
          <a:xfrm>
            <a:off x="9149894" y="1605562"/>
            <a:ext cx="13082885" cy="34416846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algn="l">
              <a:lnSpc>
                <a:spcPct val="100000"/>
              </a:lnSpc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Char char="•"/>
              <a:defRPr sz="12700"/>
            </a:lvl1pPr>
            <a:lvl2pPr indent="-939800" lvl="1" marL="914400" algn="l">
              <a:lnSpc>
                <a:spcPct val="100000"/>
              </a:lnSpc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Char char="–"/>
              <a:defRPr sz="11200"/>
            </a:lvl2pPr>
            <a:lvl3pPr indent="-838200" lvl="2" marL="137160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Char char="•"/>
              <a:defRPr sz="9600"/>
            </a:lvl3pPr>
            <a:lvl4pPr indent="-736600" lvl="3" marL="1828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–"/>
              <a:defRPr sz="8000"/>
            </a:lvl4pPr>
            <a:lvl5pPr indent="-736600" lvl="4" marL="22860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»"/>
              <a:defRPr sz="8000"/>
            </a:lvl5pPr>
            <a:lvl6pPr indent="-736600" lvl="5" marL="27432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6pPr>
            <a:lvl7pPr indent="-736600" lvl="6" marL="32004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7pPr>
            <a:lvl8pPr indent="-736600" lvl="7" marL="36576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8pPr>
            <a:lvl9pPr indent="-736600" lvl="8" marL="411480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Char char="•"/>
              <a:defRPr sz="8000"/>
            </a:lvl9pPr>
          </a:lstStyle>
          <a:p/>
        </p:txBody>
      </p:sp>
      <p:sp>
        <p:nvSpPr>
          <p:cNvPr id="58" name="Google Shape;58;p10"/>
          <p:cNvSpPr txBox="1"/>
          <p:nvPr>
            <p:ph idx="2" type="body"/>
          </p:nvPr>
        </p:nvSpPr>
        <p:spPr>
          <a:xfrm>
            <a:off x="1170148" y="8438524"/>
            <a:ext cx="7699401" cy="27583885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59" name="Google Shape;59;p10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0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1"/>
          <p:cNvSpPr txBox="1"/>
          <p:nvPr>
            <p:ph type="title"/>
          </p:nvPr>
        </p:nvSpPr>
        <p:spPr>
          <a:xfrm>
            <a:off x="4587137" y="28227972"/>
            <a:ext cx="14041755" cy="3332472"/>
          </a:xfrm>
          <a:prstGeom prst="rect">
            <a:avLst/>
          </a:prstGeom>
          <a:noFill/>
          <a:ln>
            <a:noFill/>
          </a:ln>
        </p:spPr>
        <p:txBody>
          <a:bodyPr anchorCtr="0" anchor="b" bIns="182075" lIns="364150" spcFirstLastPara="1" rIns="364150" wrap="square" tIns="18207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Calibri"/>
              <a:buNone/>
              <a:defRPr b="1" sz="8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1"/>
          <p:cNvSpPr/>
          <p:nvPr>
            <p:ph idx="2" type="pic"/>
          </p:nvPr>
        </p:nvSpPr>
        <p:spPr>
          <a:xfrm>
            <a:off x="4587137" y="3603174"/>
            <a:ext cx="14041755" cy="2419540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1"/>
          <p:cNvSpPr txBox="1"/>
          <p:nvPr>
            <p:ph idx="1" type="body"/>
          </p:nvPr>
        </p:nvSpPr>
        <p:spPr>
          <a:xfrm>
            <a:off x="4587137" y="31560444"/>
            <a:ext cx="14041755" cy="4732663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Clr>
                <a:schemeClr val="dk1"/>
              </a:buClr>
              <a:buSzPts val="5600"/>
              <a:buNone/>
              <a:defRPr sz="5600"/>
            </a:lvl1pPr>
            <a:lvl2pPr indent="-228600" lvl="1" marL="9144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None/>
              <a:defRPr sz="48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  <a:defRPr sz="4000"/>
            </a:lvl3pPr>
            <a:lvl4pPr indent="-228600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4pPr>
            <a:lvl5pPr indent="-228600" lvl="4" marL="22860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5pPr>
            <a:lvl6pPr indent="-228600" lvl="5" marL="27432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6pPr>
            <a:lvl7pPr indent="-228600" lvl="6" marL="3200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7pPr>
            <a:lvl8pPr indent="-228600" lvl="7" marL="3657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8pPr>
            <a:lvl9pPr indent="-228600" lvl="8" marL="4114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/>
            </a:lvl9pPr>
          </a:lstStyle>
          <a:p/>
        </p:txBody>
      </p:sp>
      <p:sp>
        <p:nvSpPr>
          <p:cNvPr id="66" name="Google Shape;66;p11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1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rm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500"/>
              <a:buFont typeface="Calibri"/>
              <a:buNone/>
              <a:defRPr b="0" i="0" sz="17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  <a:noFill/>
          <a:ln>
            <a:noFill/>
          </a:ln>
        </p:spPr>
        <p:txBody>
          <a:bodyPr anchorCtr="0" anchor="t" bIns="182075" lIns="364150" spcFirstLastPara="1" rIns="364150" wrap="square" tIns="182075">
            <a:normAutofit/>
          </a:bodyPr>
          <a:lstStyle>
            <a:lvl1pPr indent="-1035050" lvl="0" marL="457200" marR="0" rtl="0" algn="l">
              <a:lnSpc>
                <a:spcPct val="100000"/>
              </a:lnSpc>
              <a:spcBef>
                <a:spcPts val="2540"/>
              </a:spcBef>
              <a:spcAft>
                <a:spcPts val="0"/>
              </a:spcAft>
              <a:buClr>
                <a:schemeClr val="dk1"/>
              </a:buClr>
              <a:buSzPts val="12700"/>
              <a:buFont typeface="Arial"/>
              <a:buChar char="•"/>
              <a:defRPr b="0" i="0" sz="127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939800" lvl="1" marL="914400" marR="0" rtl="0" algn="l">
              <a:lnSpc>
                <a:spcPct val="100000"/>
              </a:lnSpc>
              <a:spcBef>
                <a:spcPts val="2240"/>
              </a:spcBef>
              <a:spcAft>
                <a:spcPts val="0"/>
              </a:spcAft>
              <a:buClr>
                <a:schemeClr val="dk1"/>
              </a:buClr>
              <a:buSzPts val="11200"/>
              <a:buFont typeface="Arial"/>
              <a:buChar char="–"/>
              <a:defRPr b="0" i="0" sz="1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838200" lvl="2" marL="1371600" marR="0" rtl="0" algn="l">
              <a:lnSpc>
                <a:spcPct val="100000"/>
              </a:lnSpc>
              <a:spcBef>
                <a:spcPts val="192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Arial"/>
              <a:buChar char="•"/>
              <a:defRPr b="0" i="0" sz="9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736600" lvl="3" marL="1828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–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736600" lvl="4" marL="22860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»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736600" lvl="5" marL="27432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736600" lvl="6" marL="32004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736600" lvl="7" marL="36576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736600" lvl="8" marL="4114800" marR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rial"/>
              <a:buChar char="•"/>
              <a:defRPr b="0" i="0" sz="8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7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  <a:noFill/>
          <a:ln>
            <a:noFill/>
          </a:ln>
        </p:spPr>
        <p:txBody>
          <a:bodyPr anchorCtr="0" anchor="ctr" bIns="182075" lIns="364150" spcFirstLastPara="1" rIns="364150" wrap="square" tIns="1820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  <a:defRPr b="0" i="0" sz="4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C:\Users\rao656402\Desktop\banner.png" id="11" name="Google Shape;11;p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641" y="4763"/>
            <a:ext cx="23399643" cy="403161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/>
          <p:nvPr/>
        </p:nvSpPr>
        <p:spPr>
          <a:xfrm>
            <a:off x="1039982" y="9257894"/>
            <a:ext cx="9577541" cy="1017113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86" name="Google Shape;86;p1"/>
          <p:cNvSpPr txBox="1"/>
          <p:nvPr/>
        </p:nvSpPr>
        <p:spPr>
          <a:xfrm>
            <a:off x="1120025" y="10275000"/>
            <a:ext cx="9489300" cy="29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96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1B1C1D"/>
                </a:solidFill>
                <a:latin typeface="Montserrat"/>
                <a:ea typeface="Montserrat"/>
                <a:cs typeface="Montserrat"/>
                <a:sym typeface="Montserrat"/>
              </a:rPr>
              <a:t>Implantar um Centro Municipal de Práticas Integrativas (PICS) para ampliar o acesso da população, cuidar da saúde do trabalhador e ser polo formador.</a:t>
            </a:r>
            <a:endParaRPr i="0" sz="28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1039982" y="9327607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 DA EXPERIÊNCIA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 txBox="1"/>
          <p:nvPr/>
        </p:nvSpPr>
        <p:spPr>
          <a:xfrm>
            <a:off x="756175" y="4388350"/>
            <a:ext cx="21674400" cy="24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Arial"/>
              <a:buNone/>
            </a:pPr>
            <a:r>
              <a:rPr b="1" lang="en-US" sz="5400">
                <a:solidFill>
                  <a:srgbClr val="0089CD"/>
                </a:solidFill>
                <a:latin typeface="Montserrat"/>
                <a:ea typeface="Montserrat"/>
                <a:cs typeface="Montserrat"/>
                <a:sym typeface="Montserrat"/>
              </a:rPr>
              <a:t>CPICS AROEIRA: UM RELATO SOBRE O PLANEJAMENTO E IMPLANTAÇÃO DE UM CENTRO DE PRÁTICAS INTEGRATIVAS EM CARUARU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1040000" y="6821150"/>
            <a:ext cx="21082800" cy="14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18"/>
              <a:buFont typeface="Arial"/>
              <a:buNone/>
            </a:pPr>
            <a:r>
              <a:rPr b="1" lang="en-US"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Athos Phillip de Carvalho Chaves¹,</a:t>
            </a:r>
            <a:r>
              <a:rPr b="0" i="0" lang="en-US" sz="3918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Alice Azevedo Souz</a:t>
            </a: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a¹, Camila Alves Virginia da Silva¹, </a:t>
            </a:r>
            <a:endParaRPr b="1" sz="28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18"/>
              <a:buFont typeface="Arial"/>
              <a:buNone/>
            </a:pP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Carlos Eduardo Galon da Silva¹, Carmem Lucia Almeida Feliciano¹, </a:t>
            </a:r>
            <a:r>
              <a:rPr b="1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José Leandro Aleixo¹, </a:t>
            </a:r>
            <a:endParaRPr b="1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918"/>
              <a:buFont typeface="Arial"/>
              <a:buNone/>
            </a:pPr>
            <a:r>
              <a:rPr b="1" lang="en-US" sz="2800">
                <a:latin typeface="Montserrat"/>
                <a:ea typeface="Montserrat"/>
                <a:cs typeface="Montserrat"/>
                <a:sym typeface="Montserrat"/>
              </a:rPr>
              <a:t>Lucas dos Santos Silva¹, Karine de Albuquerque Vasconcelos¹</a:t>
            </a:r>
            <a:endParaRPr b="1" i="0" sz="28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756250" y="8841832"/>
            <a:ext cx="2167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*Athos Phillip de Carvalho Chaves: athospcchaves@gmail.com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1"/>
          <p:cNvSpPr/>
          <p:nvPr/>
        </p:nvSpPr>
        <p:spPr>
          <a:xfrm>
            <a:off x="1039975" y="13339329"/>
            <a:ext cx="9577541" cy="703888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2" name="Google Shape;92;p1"/>
          <p:cNvSpPr txBox="1"/>
          <p:nvPr/>
        </p:nvSpPr>
        <p:spPr>
          <a:xfrm>
            <a:off x="944350" y="14160364"/>
            <a:ext cx="9649200" cy="718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96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1B1C1D"/>
                </a:solidFill>
                <a:latin typeface="Montserrat"/>
                <a:ea typeface="Montserrat"/>
                <a:cs typeface="Montserrat"/>
                <a:sym typeface="Montserrat"/>
              </a:rPr>
              <a:t>Um GT com profissionais da APS idealizou um Centro de PICS em Caruaru. O acesso ocorre por livre demanda ou encaminhamento, com um acolhimento inicial que direciona o usuário à terapia mais adequada (aurículo, acupuntura, ventosa, dança circular, etc.). O espaço, localizado em um complexo de saúde, também oferece atividades para a saúde do trabalhador e sedia formações, como grupos de estudo em aromaterapia e cursos para focalizadores.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960125" y="13376114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DESCRIÇÃO DA EXPERIÊNCIA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952225" y="21278850"/>
            <a:ext cx="9577541" cy="703888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5" name="Google Shape;95;p1"/>
          <p:cNvSpPr txBox="1"/>
          <p:nvPr/>
        </p:nvSpPr>
        <p:spPr>
          <a:xfrm>
            <a:off x="952225" y="21982750"/>
            <a:ext cx="9649200" cy="63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</a:t>
            </a:r>
            <a:r>
              <a:rPr lang="en-US" sz="2800">
                <a:solidFill>
                  <a:srgbClr val="1B1C1D"/>
                </a:solidFill>
                <a:latin typeface="Montserrat"/>
                <a:ea typeface="Montserrat"/>
                <a:cs typeface="Montserrat"/>
                <a:sym typeface="Montserrat"/>
              </a:rPr>
              <a:t> principal desafio foi a obtenção de espaço físico e materiais específicos para as PICS, que muitas vezes não se encaixam em processos licitatórios comuns. Outro desafio significativo é a gestão da agenda, pois o centro não possui equipe própria, dependendo de uma escala flexível de profissionais dos territórios. A experiência demonstrou a viabilidade do modelo colaborativo, apesar da complexidade logística.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"/>
          <p:cNvSpPr txBox="1"/>
          <p:nvPr/>
        </p:nvSpPr>
        <p:spPr>
          <a:xfrm>
            <a:off x="952225" y="21336774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/>
          <p:nvPr/>
        </p:nvSpPr>
        <p:spPr>
          <a:xfrm>
            <a:off x="12473488" y="9282716"/>
            <a:ext cx="9577541" cy="1017113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98" name="Google Shape;98;p1"/>
          <p:cNvSpPr txBox="1"/>
          <p:nvPr/>
        </p:nvSpPr>
        <p:spPr>
          <a:xfrm>
            <a:off x="12473488" y="10467832"/>
            <a:ext cx="9649200" cy="54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96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1B1C1D"/>
                </a:solidFill>
                <a:latin typeface="Montserrat"/>
                <a:ea typeface="Montserrat"/>
                <a:cs typeface="Montserrat"/>
                <a:sym typeface="Montserrat"/>
              </a:rPr>
              <a:t>Relatar a experiência de planejamento e implementação de um Centro de PICS, a partir de um Grupo de Trabalho (GT) da Atenção Primária, visando centralizar a oferta das práticas; </a:t>
            </a:r>
            <a:br>
              <a:rPr lang="en-US" sz="2800">
                <a:solidFill>
                  <a:srgbClr val="1B1C1D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lang="en-US" sz="2800">
                <a:solidFill>
                  <a:srgbClr val="1B1C1D"/>
                </a:solidFill>
                <a:latin typeface="Montserrat"/>
                <a:ea typeface="Montserrat"/>
                <a:cs typeface="Montserrat"/>
                <a:sym typeface="Montserrat"/>
              </a:rPr>
              <a:t>Garantir o cuidado a usuários de territórios sem cobertura e promover a educação permanente dos profissionais.</a:t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12473488" y="9352429"/>
            <a:ext cx="948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rPr>
              <a:t>OBJETIVOS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p1"/>
          <p:cNvSpPr/>
          <p:nvPr/>
        </p:nvSpPr>
        <p:spPr>
          <a:xfrm>
            <a:off x="12457725" y="15991256"/>
            <a:ext cx="9577541" cy="615469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1" name="Google Shape;101;p1"/>
          <p:cNvSpPr txBox="1"/>
          <p:nvPr/>
        </p:nvSpPr>
        <p:spPr>
          <a:xfrm>
            <a:off x="12457725" y="16588175"/>
            <a:ext cx="9649200" cy="8421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9592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b="0" i="0" lang="en-US" sz="28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 formação alcançou 106 professionals a partir da etapa teórica, com planejamento para conclusão ciclo formativo completo. Os concluintes passaram a ofertar a Dança Circular em grupos preexistentes (atividade física, autocuidado), com ótima receptividade dos usuários, que valorizaram o resgate cultural e interativo da prática. A experiência consolidou uma base de comunicação e troca de saberes entre as equipes sobre o tema.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lnSpc>
                <a:spcPct val="741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200"/>
              <a:buFont typeface="Arial"/>
              <a:buNone/>
            </a:pPr>
            <a:r>
              <a:t/>
            </a:r>
            <a:endParaRPr b="0" i="0" sz="7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"/>
          <p:cNvSpPr txBox="1"/>
          <p:nvPr/>
        </p:nvSpPr>
        <p:spPr>
          <a:xfrm>
            <a:off x="12457725" y="15972566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1"/>
          <p:cNvSpPr/>
          <p:nvPr/>
        </p:nvSpPr>
        <p:spPr>
          <a:xfrm>
            <a:off x="12385725" y="23644901"/>
            <a:ext cx="9577541" cy="703888"/>
          </a:xfrm>
          <a:custGeom>
            <a:rect b="b" l="l" r="r" t="t"/>
            <a:pathLst>
              <a:path extrusionOk="0" h="115581" w="788275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  <a:ln>
            <a:noFill/>
          </a:ln>
        </p:spPr>
      </p:sp>
      <p:sp>
        <p:nvSpPr>
          <p:cNvPr id="104" name="Google Shape;104;p1"/>
          <p:cNvSpPr txBox="1"/>
          <p:nvPr/>
        </p:nvSpPr>
        <p:spPr>
          <a:xfrm>
            <a:off x="12385725" y="24460201"/>
            <a:ext cx="9649200" cy="803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just">
              <a:lnSpc>
                <a:spcPct val="196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>
                <a:solidFill>
                  <a:srgbClr val="1B1C1D"/>
                </a:solidFill>
                <a:latin typeface="Montserrat"/>
                <a:ea typeface="Montserrat"/>
                <a:cs typeface="Montserrat"/>
                <a:sym typeface="Montserrat"/>
              </a:rPr>
              <a:t>A implantação do Centro de PICS se mostrou uma estratégia efetiva para consolidar e difundir as práticas integrativas no município, alinhando-se à Política Nacional de PICS (BRASIL, 2006; BRASIL, 2017). A criação de um espaço centralizado, gerido de forma colaborativa, é um modelo replicável que pode mudar o paradigma de utilização das PICS. Recomenda-se o planejamento logístico e o apoio institucional para superar as barreiras de recursos e consolidar a iniciativa.</a:t>
            </a:r>
            <a:endParaRPr b="0" i="0" sz="2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"/>
          <p:cNvSpPr txBox="1"/>
          <p:nvPr/>
        </p:nvSpPr>
        <p:spPr>
          <a:xfrm>
            <a:off x="12385725" y="23679171"/>
            <a:ext cx="98493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0" i="0" lang="en-US" sz="4000" u="none" cap="none" strike="noStrik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"/>
          <p:cNvSpPr txBox="1"/>
          <p:nvPr/>
        </p:nvSpPr>
        <p:spPr>
          <a:xfrm>
            <a:off x="952225" y="28516951"/>
            <a:ext cx="9432900" cy="7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82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572"/>
              <a:buFont typeface="Arial"/>
              <a:buNone/>
            </a:pPr>
            <a:r>
              <a:rPr b="1" i="0" lang="en-US" sz="4572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Referências</a:t>
            </a:r>
            <a:endParaRPr b="1" i="0" sz="4572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7" name="Google Shape;107;p1"/>
          <p:cNvSpPr txBox="1"/>
          <p:nvPr/>
        </p:nvSpPr>
        <p:spPr>
          <a:xfrm>
            <a:off x="879900" y="29220750"/>
            <a:ext cx="9793500" cy="875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25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BRASIL. Ministério da Saúde. Gabinete do Ministro. Portaria nº 849, de 27 de março de 2017. Inclui a Arteterapia, Ayurveda, Biodança, Dança Circular, Meditação, Musicoterapia, Naturopatia, Osteopatia, Quiropraxia, Reflexoterapia, Reiki, Shantala, Terapia Comunitária Integrativa e Yoga à Política Nacional de Práticas Integrativas e Complementares - PNPIC - no Sistema Único de Saúde. Diário Oficial da União: Brasília, DF, 28 mar. 2017.</a:t>
            </a:r>
            <a:endParaRPr i="0" sz="2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i="0" lang="en-US" sz="25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BRASIL. Ministério da Saúde. Gabinete do Ministro. Portaria nº 971, de 3 de maio de 2006. Aprova a Política Nacional de Práticas Integrativas e Complementares</a:t>
            </a:r>
            <a:r>
              <a:rPr b="0" i="0" lang="en-US" sz="25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 (PNPIC) no Sistema Único de Saúde. Diário Oficial da União: Brasília, DF, 4 mai. 2006.</a:t>
            </a:r>
            <a:endParaRPr b="0" i="0" sz="25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just">
              <a:lnSpc>
                <a:spcPct val="16762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08" name="Google Shape;108;p1"/>
          <p:cNvSpPr txBox="1"/>
          <p:nvPr/>
        </p:nvSpPr>
        <p:spPr>
          <a:xfrm>
            <a:off x="632625" y="8419187"/>
            <a:ext cx="21674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213333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¹Secretaria de Saúde de </a:t>
            </a:r>
            <a:r>
              <a:rPr lang="en-US" sz="2400">
                <a:latin typeface="Montserrat"/>
                <a:ea typeface="Montserrat"/>
                <a:cs typeface="Montserrat"/>
                <a:sym typeface="Montserrat"/>
              </a:rPr>
              <a:t>Caruaru (SMS - Caruaru)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9" name="Google Shape;109;p1" title="PHOTO-2025-02-26-12-12-52.jpg"/>
          <p:cNvPicPr preferRelativeResize="0"/>
          <p:nvPr/>
        </p:nvPicPr>
        <p:blipFill rotWithShape="1">
          <a:blip r:embed="rId3">
            <a:alphaModFix/>
          </a:blip>
          <a:srcRect b="31087" l="12051" r="6957" t="32214"/>
          <a:stretch/>
        </p:blipFill>
        <p:spPr>
          <a:xfrm>
            <a:off x="13107250" y="32605300"/>
            <a:ext cx="8550225" cy="51657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Escritório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2025-09-30T13:28:19Z</dcterms:created>
  <dc:creator>rao656402</dc:creator>
</cp:coreProperties>
</file>