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0325675" cx="23402925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Open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hpisq6Nnvhx0oyH2okcrSWxu+/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701" orient="horz"/>
        <p:guide pos="737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OpenSans-italic.fntdata"/><Relationship Id="rId12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5" Type="http://customschemas.google.com/relationships/presentationmetadata" Target="metadata"/><Relationship Id="rId14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755220" y="12527099"/>
            <a:ext cx="19892486" cy="8643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510439" y="22851216"/>
            <a:ext cx="16382048" cy="10305450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ctr">
              <a:spcBef>
                <a:spcPts val="2540"/>
              </a:spcBef>
              <a:spcAft>
                <a:spcPts val="0"/>
              </a:spcAft>
              <a:buClr>
                <a:srgbClr val="888888"/>
              </a:buClr>
              <a:buSzPts val="127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240"/>
              </a:spcBef>
              <a:spcAft>
                <a:spcPts val="0"/>
              </a:spcAft>
              <a:buClr>
                <a:srgbClr val="888888"/>
              </a:buClr>
              <a:buSzPts val="1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 rot="5400000">
            <a:off x="-1605079" y="12184552"/>
            <a:ext cx="26613082" cy="2106263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 rot="5400000">
            <a:off x="2396195" y="16185826"/>
            <a:ext cx="34407509" cy="5265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 rot="5400000">
            <a:off x="-8330146" y="11115192"/>
            <a:ext cx="34407509" cy="1540692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1848670" y="25912983"/>
            <a:ext cx="19892486" cy="8009127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00"/>
              <a:buFont typeface="Calibri"/>
              <a:buNone/>
              <a:defRPr b="1" sz="15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1848670" y="17091745"/>
            <a:ext cx="19892486" cy="8821238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 sz="8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170146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11896487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1170146" y="9026606"/>
            <a:ext cx="10340356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1170146" y="12788467"/>
            <a:ext cx="10340356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11888362" y="9026606"/>
            <a:ext cx="10344418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2" name="Google Shape;42;p7"/>
          <p:cNvSpPr txBox="1"/>
          <p:nvPr>
            <p:ph idx="4" type="body"/>
          </p:nvPr>
        </p:nvSpPr>
        <p:spPr>
          <a:xfrm>
            <a:off x="11888362" y="12788467"/>
            <a:ext cx="10344418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1170148" y="1605559"/>
            <a:ext cx="7699401" cy="683296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9149894" y="1605562"/>
            <a:ext cx="13082885" cy="3441684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Char char="•"/>
              <a:defRPr sz="12700"/>
            </a:lvl1pPr>
            <a:lvl2pPr indent="-939800" lvl="1" marL="9144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–"/>
              <a:defRPr sz="11200"/>
            </a:lvl2pPr>
            <a:lvl3pPr indent="-838200" lvl="2" marL="13716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indent="-73660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4pPr>
            <a:lvl5pPr indent="-73660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»"/>
              <a:defRPr sz="8000"/>
            </a:lvl5pPr>
            <a:lvl6pPr indent="-736600" lvl="5" marL="27432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6pPr>
            <a:lvl7pPr indent="-736600" lvl="6" marL="3200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7pPr>
            <a:lvl8pPr indent="-736600" lvl="7" marL="3657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8pPr>
            <a:lvl9pPr indent="-736600" lvl="8" marL="411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1170148" y="8438524"/>
            <a:ext cx="7699401" cy="27583885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59" name="Google Shape;59;p10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4587137" y="28227972"/>
            <a:ext cx="14041755" cy="333247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/>
          <p:nvPr>
            <p:ph idx="2" type="pic"/>
          </p:nvPr>
        </p:nvSpPr>
        <p:spPr>
          <a:xfrm>
            <a:off x="4587137" y="3603174"/>
            <a:ext cx="14041755" cy="2419540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4587137" y="31560444"/>
            <a:ext cx="14041755" cy="473266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 b="0" i="0" sz="1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marR="0" rtl="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Font typeface="Arial"/>
              <a:buChar char="•"/>
              <a:defRPr b="0" i="0" sz="1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39800" lvl="1" marL="914400" marR="0" rtl="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–"/>
              <a:defRPr b="0" i="0" sz="1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38200" lvl="2" marL="13716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6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–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36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»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36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6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36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6600" lvl="8" marL="4114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rao656402\Desktop\banner.png" id="11" name="Google Shape;11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41" y="4763"/>
            <a:ext cx="23399643" cy="40316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1060044" y="9865692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86" name="Google Shape;86;p1"/>
          <p:cNvSpPr txBox="1"/>
          <p:nvPr/>
        </p:nvSpPr>
        <p:spPr>
          <a:xfrm>
            <a:off x="1060045" y="11089829"/>
            <a:ext cx="9649200" cy="29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Organização e expansão da VSPEA no estado de Pernambuco.</a:t>
            </a:r>
            <a:endParaRPr/>
          </a:p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060044" y="9937701"/>
            <a:ext cx="9489290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 DA EXPERIÊNCIA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972275" y="4490950"/>
            <a:ext cx="21458400" cy="3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0089CD"/>
                </a:solidFill>
                <a:latin typeface="Montserrat"/>
                <a:ea typeface="Montserrat"/>
                <a:cs typeface="Montserrat"/>
                <a:sym typeface="Montserrat"/>
              </a:rPr>
              <a:t>Organização e expansão da VSPEA: uma experiência intersetorial em vigilância ambiental no Estado de Pernambuco</a:t>
            </a:r>
            <a:endParaRPr sz="1000"/>
          </a:p>
        </p:txBody>
      </p:sp>
      <p:sp>
        <p:nvSpPr>
          <p:cNvPr id="89" name="Google Shape;89;p1"/>
          <p:cNvSpPr txBox="1"/>
          <p:nvPr/>
        </p:nvSpPr>
        <p:spPr>
          <a:xfrm>
            <a:off x="1660775" y="6042950"/>
            <a:ext cx="19479900" cy="12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18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Camila Nóbrega Damasceno*¹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Eduardo Augusto Duque Bezerra¹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Camila Caroline da Silva¹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Nara Gertrudes Diniz Oliveira Melo¹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Renan Carlos da Silva Freitas¹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Daniella Oliveira Albuquerque Lins¹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862883" y="7660177"/>
            <a:ext cx="216744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¹Secretaria de Saúde de Pernambuco (SES-PE), Recife, Pernambuco.</a:t>
            </a:r>
            <a:endParaRPr/>
          </a:p>
          <a:p>
            <a:pPr indent="0" lvl="0" marL="0" marR="0" rtl="0" algn="ctr">
              <a:lnSpc>
                <a:spcPct val="2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*Autor correspondente: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 camis.nobrega@gmail.com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108165" y="14558952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2" name="Google Shape;92;p1"/>
          <p:cNvSpPr txBox="1"/>
          <p:nvPr/>
        </p:nvSpPr>
        <p:spPr>
          <a:xfrm>
            <a:off x="1072329" y="15773339"/>
            <a:ext cx="9649200" cy="72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A VSPEA foi implantada em Pernambuco como estratégia de fortalecimento da vigilância ambiental. Entre 2022 e 2025, priorizou-se a formalização de GTs regionais (10 das 12 GERES), a elaboração de planos de ação municipais alinhados às diretrizes nacionais e a articulação intersetorial com secretarias de Agricultura, Meio Ambiente e Educação. Foram realizadas oficinas de capacitação, reuniões periódicas e apoio técnico aos municípios, com foco em territórios rurais e populações mais vulneráveis.</a:t>
            </a:r>
            <a:endParaRPr/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063805" y="14657423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972270" y="23475205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5" name="Google Shape;95;p1"/>
          <p:cNvSpPr txBox="1"/>
          <p:nvPr/>
        </p:nvSpPr>
        <p:spPr>
          <a:xfrm>
            <a:off x="972271" y="24627333"/>
            <a:ext cx="9649200" cy="59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O processo evidenciou entraves, como a baixa adesão inicial de alguns municípios e a dificuldade de engajamento de outras secretarias. Entretanto, a construção coletiva, o monitoramento sistemático e a valorização da APS como parceira estratégica mostraram-se diferenciais. A experiência reforça a importância da vigilância ambiental como política pública estruturante.</a:t>
            </a:r>
            <a:endParaRPr/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972270" y="23547214"/>
            <a:ext cx="9849330" cy="760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12493550" y="9891331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8" name="Google Shape;98;p1"/>
          <p:cNvSpPr txBox="1"/>
          <p:nvPr/>
        </p:nvSpPr>
        <p:spPr>
          <a:xfrm>
            <a:off x="12493551" y="11115468"/>
            <a:ext cx="9649200" cy="48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Relatar o processo de implantação da VSPEA, destacando a constituição dos Grupos de Trabalho (GTs) regionais, a elaboração dos Planos de Ação municipais e os avanços na vigilância de populações expostas a agrotóxicos.</a:t>
            </a:r>
            <a:endParaRPr/>
          </a:p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2493550" y="9963340"/>
            <a:ext cx="9489290" cy="742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12477784" y="14424972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1" name="Google Shape;101;p1"/>
          <p:cNvSpPr txBox="1"/>
          <p:nvPr/>
        </p:nvSpPr>
        <p:spPr>
          <a:xfrm>
            <a:off x="12441960" y="15735826"/>
            <a:ext cx="9649200" cy="6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A consolidação da VSPEA permitiu que 44 municípios instituíssem GTs, dos quais 43 já elaboraram seus planos de ação. Com isso, houve a ampliação das notificações por intoxicações exógenas no SINAN em 38%, o fortalecimento do vínculo com a APS e maior integração entre vigilância ambiental e saúde do trabalhador. A experiência mostrou-se exitosa na organização territorial e no engajamento intersetorial.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2477784" y="14496981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endParaRPr/>
          </a:p>
        </p:txBody>
      </p:sp>
      <p:sp>
        <p:nvSpPr>
          <p:cNvPr id="103" name="Google Shape;103;p1"/>
          <p:cNvSpPr/>
          <p:nvPr/>
        </p:nvSpPr>
        <p:spPr>
          <a:xfrm>
            <a:off x="12405776" y="23500844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4" name="Google Shape;104;p1"/>
          <p:cNvSpPr txBox="1"/>
          <p:nvPr/>
        </p:nvSpPr>
        <p:spPr>
          <a:xfrm>
            <a:off x="12405777" y="24652972"/>
            <a:ext cx="96492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A implantação da VSPEA em Pernambuco revelou-se viável e replicável, contribuindo para a proteção da saúde de populações expostas a agrotóxicos. Recomenda-se ampliar o alcance para as GERES ainda não implantadas e fortalecer a integração intersetorial.</a:t>
            </a:r>
            <a:endParaRPr/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2405776" y="23572853"/>
            <a:ext cx="9849330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4284638" y="30761751"/>
            <a:ext cx="14830893" cy="778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72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Referências</a:t>
            </a:r>
            <a:endParaRPr b="1" i="0" sz="4572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116261" y="32162225"/>
            <a:ext cx="21314400" cy="26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PERNAMBUCO. Secretaria Estadual de Saúde. Secretaria Executiva de Vigilância em Saúde. Diretoria Geral de Promoção e Vigilância de Riscos e Danos à Saúde. Vigilância em Saúde de Populações Expostas a Agrotóxicos em Pernambuco: Intersetorialidade e ações no Sistema Único de Saúde. 1ª ed. Recife: Secretaria de Saúde do Estado de Pernambuco, 2020. 96p.</a:t>
            </a:r>
            <a:endParaRPr/>
          </a:p>
          <a:p>
            <a:pPr indent="0" lvl="0" marL="0" marR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2025-09-30T13:28:19Z</dcterms:created>
  <dc:creator>rao656402</dc:creator>
</cp:coreProperties>
</file>