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Default Extension="fntdata" ContentType="application/x-fontdata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1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23402925" cy="40325675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uas Partes d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440" cy="67197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10335240" cy="266119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11896560" y="9409320"/>
            <a:ext cx="10335240" cy="266119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dt" idx="1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ftr" idx="2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6"/>
          <p:cNvSpPr>
            <a:spLocks noGrp="1"/>
          </p:cNvSpPr>
          <p:nvPr>
            <p:ph type="sldNum" idx="3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C9675E29-A496-4116-AA8F-5BC3D246865B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ítulo e conteúd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440" cy="67197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21061440" cy="266119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dt" idx="28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ftr" idx="29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5"/>
          <p:cNvSpPr>
            <a:spLocks noGrp="1"/>
          </p:cNvSpPr>
          <p:nvPr>
            <p:ph type="sldNum" idx="30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3A46A1D3-7B4C-4929-9F3D-CC80D000A309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beçalho da Se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848600" y="25913160"/>
            <a:ext cx="19891440" cy="80082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159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59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1848600" y="17091720"/>
            <a:ext cx="19891440" cy="882000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599"/>
              </a:spcBef>
              <a:buNone/>
              <a:tabLst>
                <a:tab algn="l" pos="0"/>
              </a:tabLst>
            </a:pPr>
            <a:r>
              <a:rPr b="0" lang="pt-BR" sz="8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dt" idx="31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&lt;data/hora&gt;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ftr" idx="32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5"/>
          <p:cNvSpPr>
            <a:spLocks noGrp="1"/>
          </p:cNvSpPr>
          <p:nvPr>
            <p:ph type="sldNum" idx="33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4C474F81-9403-4885-A76D-C251C6A19AFE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aç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440" cy="67197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170000" y="9026640"/>
            <a:ext cx="10339200" cy="37609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919"/>
              </a:spcBef>
              <a:buNone/>
              <a:tabLst>
                <a:tab algn="l" pos="0"/>
              </a:tabLst>
            </a:pPr>
            <a:r>
              <a:rPr b="1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1170000" y="12788640"/>
            <a:ext cx="10339200" cy="23232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body"/>
          </p:nvPr>
        </p:nvSpPr>
        <p:spPr>
          <a:xfrm>
            <a:off x="11888280" y="9026640"/>
            <a:ext cx="10343160" cy="37609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spcBef>
                <a:spcPts val="1919"/>
              </a:spcBef>
              <a:buNone/>
              <a:tabLst>
                <a:tab algn="l" pos="0"/>
              </a:tabLst>
            </a:pPr>
            <a:r>
              <a:rPr b="1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body"/>
          </p:nvPr>
        </p:nvSpPr>
        <p:spPr>
          <a:xfrm>
            <a:off x="11888280" y="12788640"/>
            <a:ext cx="10343160" cy="23232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4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7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281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6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6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6"/>
          <p:cNvSpPr>
            <a:spLocks noGrp="1"/>
          </p:cNvSpPr>
          <p:nvPr>
            <p:ph type="dt" idx="4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7"/>
          <p:cNvSpPr>
            <a:spLocks noGrp="1"/>
          </p:cNvSpPr>
          <p:nvPr>
            <p:ph type="ftr" idx="5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8"/>
          <p:cNvSpPr>
            <a:spLocks noGrp="1"/>
          </p:cNvSpPr>
          <p:nvPr>
            <p:ph type="sldNum" idx="6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F44EB0BB-22DE-4674-94EA-8E66524DA8EA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oment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440" cy="67197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dt" idx="7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ftr" idx="8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sldNum" idx="9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B49935BB-7A78-4644-B127-E749B76E7347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Em branc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dt" idx="10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ftr" idx="11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sldNum" idx="12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D84D6729-E1B5-4EDB-AAF7-AC8506F2BE22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údo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170000" y="1605600"/>
            <a:ext cx="7698240" cy="68317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9149760" y="1605600"/>
            <a:ext cx="13081680" cy="344156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1170000" y="8438400"/>
            <a:ext cx="7698240" cy="275828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spcBef>
                <a:spcPts val="1120"/>
              </a:spcBef>
              <a:buNone/>
              <a:tabLst>
                <a:tab algn="l" pos="0"/>
              </a:tabLst>
            </a:pPr>
            <a:r>
              <a:rPr b="0" lang="pt-BR" sz="5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5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3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4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5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545C77FC-BEEE-471E-90C0-7C8B38A70C91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Imagem com Legenda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87120" y="28227960"/>
            <a:ext cx="14040720" cy="333144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b">
            <a:noAutofit/>
          </a:bodyPr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87120" y="3603240"/>
            <a:ext cx="14040720" cy="24194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formato de texto dos tópicos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2.º nível de tópicos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3.º nível de tópicos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4.º nível de tópicos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5.º nível de tópicos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6.º nível de tópicos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7.º nível de tópicos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87120" y="31560480"/>
            <a:ext cx="14040720" cy="47314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>
            <a:noAutofit/>
          </a:bodyPr>
          <a:p>
            <a:pPr indent="0" defTabSz="3641760">
              <a:lnSpc>
                <a:spcPct val="100000"/>
              </a:lnSpc>
              <a:spcBef>
                <a:spcPts val="1120"/>
              </a:spcBef>
              <a:buNone/>
              <a:tabLst>
                <a:tab algn="l" pos="0"/>
              </a:tabLst>
            </a:pPr>
            <a:r>
              <a:rPr b="0" lang="pt-BR" sz="5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5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dt" idx="16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ftr" idx="17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sldNum" idx="18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931B2DB6-E9A7-44A1-AF09-E5413D0EAFE2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lide de títul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1755360" y="12526920"/>
            <a:ext cx="19891440" cy="86428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dt" idx="19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ftr" idx="20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sldNum" idx="21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6D75D546-6625-4E21-86A4-25E16455D662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ítulo e texto vertical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170000" y="1614960"/>
            <a:ext cx="21061440" cy="67197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1170000" y="9409320"/>
            <a:ext cx="21061440" cy="2661192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 vert="eaVer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dt" idx="22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23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24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0FCB750C-B936-4D13-BEC5-E61422576527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Título e texto verticai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 descr="C:\Users\rao656402\Desktop\banner.png"/>
          <p:cNvPicPr/>
          <p:nvPr/>
        </p:nvPicPr>
        <p:blipFill>
          <a:blip r:embed="rId2"/>
          <a:stretch/>
        </p:blipFill>
        <p:spPr>
          <a:xfrm>
            <a:off x="1800" y="4680"/>
            <a:ext cx="23398560" cy="40314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6967160" y="1614960"/>
            <a:ext cx="5264640" cy="34406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 vert="eaVert">
            <a:noAutofit/>
          </a:bodyPr>
          <a:p>
            <a:pPr indent="0" algn="ctr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75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 estilo do título mestre</a:t>
            </a:r>
            <a:endParaRPr b="0" lang="pt-BR" sz="17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170000" y="1614960"/>
            <a:ext cx="15405840" cy="3440628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t" vert="eaVert">
            <a:noAutofit/>
          </a:bodyPr>
          <a:p>
            <a:pPr marL="1365480" indent="-1365480" defTabSz="3641760">
              <a:lnSpc>
                <a:spcPct val="100000"/>
              </a:lnSpc>
              <a:spcBef>
                <a:spcPts val="2540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127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Clique para editar os estilos do texto mestre</a:t>
            </a:r>
            <a:endParaRPr b="0" lang="pt-BR" sz="127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2958840" indent="-1137960" defTabSz="3641760">
              <a:lnSpc>
                <a:spcPct val="100000"/>
              </a:lnSpc>
              <a:spcBef>
                <a:spcPts val="223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11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Segundo nível</a:t>
            </a:r>
            <a:endParaRPr b="0" lang="pt-BR" sz="1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4551840" indent="-910440" defTabSz="3641760">
              <a:lnSpc>
                <a:spcPct val="100000"/>
              </a:lnSpc>
              <a:spcBef>
                <a:spcPts val="1919"/>
              </a:spcBef>
              <a:buClr>
                <a:srgbClr val="000000"/>
              </a:buClr>
              <a:buFont typeface="Arial"/>
              <a:buChar char="•"/>
            </a:pPr>
            <a:r>
              <a:rPr b="0" lang="pt-BR" sz="9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Terceiro nível</a:t>
            </a:r>
            <a:endParaRPr b="0" lang="pt-BR" sz="9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637272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–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8193600" indent="-910440" defTabSz="3641760">
              <a:lnSpc>
                <a:spcPct val="100000"/>
              </a:lnSpc>
              <a:spcBef>
                <a:spcPts val="1599"/>
              </a:spcBef>
              <a:buClr>
                <a:srgbClr val="000000"/>
              </a:buClr>
              <a:buFont typeface="Arial"/>
              <a:buChar char="»"/>
            </a:pPr>
            <a:r>
              <a:rPr b="0" lang="pt-BR" sz="8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nível</a:t>
            </a:r>
            <a:endParaRPr b="0" lang="pt-BR" sz="8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25"/>
          </p:nvPr>
        </p:nvSpPr>
        <p:spPr>
          <a:xfrm>
            <a:off x="117000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364176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 </a:t>
            </a:r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26"/>
          </p:nvPr>
        </p:nvSpPr>
        <p:spPr>
          <a:xfrm>
            <a:off x="7995960" y="37375920"/>
            <a:ext cx="740988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sldNum" idx="27"/>
          </p:nvPr>
        </p:nvSpPr>
        <p:spPr>
          <a:xfrm>
            <a:off x="16772040" y="37375920"/>
            <a:ext cx="5459760" cy="2145960"/>
          </a:xfrm>
          <a:prstGeom prst="rect">
            <a:avLst/>
          </a:prstGeom>
          <a:noFill/>
          <a:ln w="0">
            <a:noFill/>
          </a:ln>
        </p:spPr>
        <p:txBody>
          <a:bodyPr lIns="364320" rIns="364320" tIns="182160" bIns="182160" anchor="ctr">
            <a:noAutofit/>
          </a:bodyPr>
          <a:lstStyle>
            <a:lvl1pPr indent="0" algn="r" defTabSz="3641760">
              <a:lnSpc>
                <a:spcPct val="100000"/>
              </a:lnSpc>
              <a:buNone/>
              <a:tabLst>
                <a:tab algn="l" pos="0"/>
              </a:tabLst>
              <a:def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3641760">
              <a:lnSpc>
                <a:spcPct val="100000"/>
              </a:lnSpc>
              <a:buNone/>
              <a:tabLst>
                <a:tab algn="l" pos="0"/>
              </a:tabLst>
            </a:pPr>
            <a:fld id="{D642D336-8D1B-4994-A12D-28E976E7A844}" type="slidenum">
              <a:rPr b="0" lang="pt-BR" sz="48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1</a:t>
            </a:fld>
            <a:endParaRPr b="0" lang="pt-BR" sz="48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 14"/>
          <p:cNvSpPr/>
          <p:nvPr/>
        </p:nvSpPr>
        <p:spPr>
          <a:xfrm>
            <a:off x="1060200" y="10425600"/>
            <a:ext cx="9576360" cy="1049760"/>
          </a:xfrm>
          <a:custGeom>
            <a:avLst/>
            <a:gdLst>
              <a:gd name="textAreaLeft" fmla="*/ 0 w 9576360"/>
              <a:gd name="textAreaRight" fmla="*/ 9577440 w 9576360"/>
              <a:gd name="textAreaTop" fmla="*/ 0 h 1049760"/>
              <a:gd name="textAreaBottom" fmla="*/ 1050840 h 104976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TextBox 16"/>
          <p:cNvSpPr/>
          <p:nvPr/>
        </p:nvSpPr>
        <p:spPr>
          <a:xfrm>
            <a:off x="1060200" y="11475720"/>
            <a:ext cx="9648000" cy="3463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Fortalecer a integração entre APS e atenção especializada, garantindo diagnóstico oportuno do câncer de mama na UPAE Caruaru.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5485"/>
              </a:lnSpc>
            </a:pP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TextBox 17"/>
          <p:cNvSpPr/>
          <p:nvPr/>
        </p:nvSpPr>
        <p:spPr>
          <a:xfrm>
            <a:off x="1060200" y="10425600"/>
            <a:ext cx="9488160" cy="8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OBJETIVO DA EXPERIÊNCIA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Box 55"/>
          <p:cNvSpPr/>
          <p:nvPr/>
        </p:nvSpPr>
        <p:spPr>
          <a:xfrm>
            <a:off x="1260000" y="3780000"/>
            <a:ext cx="20699280" cy="241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9510"/>
              </a:lnSpc>
            </a:pPr>
            <a:r>
              <a:rPr b="1" lang="en-US" sz="4000" strike="noStrike" u="none">
                <a:solidFill>
                  <a:srgbClr val="0089cd"/>
                </a:solidFill>
                <a:effectLst/>
                <a:uFillTx/>
                <a:latin typeface="Montserrat"/>
                <a:ea typeface="League Spartan"/>
              </a:rPr>
              <a:t>Integração entre a APS e a Atenção Ambulatorial Especializada no Diagnóstico do Câncer de Mama na UPAE Caruaru segundo o PlanificaSUS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TextBox 56"/>
          <p:cNvSpPr/>
          <p:nvPr/>
        </p:nvSpPr>
        <p:spPr>
          <a:xfrm>
            <a:off x="1080000" y="6300000"/>
            <a:ext cx="20699280" cy="1393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5485"/>
              </a:lnSpc>
            </a:pPr>
            <a:r>
              <a:rPr b="0" lang="en-US" sz="392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 </a:t>
            </a:r>
            <a:r>
              <a:rPr b="1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Aryana A. T. do Nascimento*, Rosélia Fabrícia C. Rufino², Juliana B. de O. Ferreira³, Tainan B. de Morais</a:t>
            </a:r>
            <a:r>
              <a:rPr b="1" lang="en-US" sz="2800" strike="noStrike" u="none" baseline="33000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4</a:t>
            </a:r>
            <a:r>
              <a:rPr b="1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, Gabryelle M. R. Melo</a:t>
            </a:r>
            <a:r>
              <a:rPr b="1" lang="en-US" sz="2800" strike="noStrike" u="none" baseline="33000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5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Box 57"/>
          <p:cNvSpPr/>
          <p:nvPr/>
        </p:nvSpPr>
        <p:spPr>
          <a:xfrm>
            <a:off x="826560" y="7659720"/>
            <a:ext cx="21673440" cy="260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5119"/>
              </a:lnSpc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¹Psicóloga e Tutora apoiadora do Planifica SUS na UPAE, Caruaru, Pernambuco. ²Enfermeira Gestora do Cuidado e Tutota do Planifica SUS na UPAE, Caruaru, Pernambuco. ³Médica Mastologista na UPAE, Caruaru, Pernambuco, </a:t>
            </a:r>
            <a:r>
              <a:rPr b="0" lang="en-US" sz="2400" strike="noStrike" u="none" baseline="33000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4</a:t>
            </a: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Médica Mastologista na UPAE, Caruaru, Pernambuco, </a:t>
            </a:r>
            <a:r>
              <a:rPr b="0" lang="en-US" sz="2400" strike="noStrike" u="none" baseline="33000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5</a:t>
            </a: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Enfermeira</a:t>
            </a: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 na UPAE, Caruaru, Pernambuco 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119"/>
              </a:lnSpc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*Autor correspondente: aryananascimentoat8@gmail.com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Freeform 14"/>
          <p:cNvSpPr/>
          <p:nvPr/>
        </p:nvSpPr>
        <p:spPr>
          <a:xfrm>
            <a:off x="972360" y="16049880"/>
            <a:ext cx="9576360" cy="1049760"/>
          </a:xfrm>
          <a:custGeom>
            <a:avLst/>
            <a:gdLst>
              <a:gd name="textAreaLeft" fmla="*/ 0 w 9576360"/>
              <a:gd name="textAreaRight" fmla="*/ 9577440 w 9576360"/>
              <a:gd name="textAreaTop" fmla="*/ 0 h 1049760"/>
              <a:gd name="textAreaBottom" fmla="*/ 1050840 h 104976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TextBox 16"/>
          <p:cNvSpPr/>
          <p:nvPr/>
        </p:nvSpPr>
        <p:spPr>
          <a:xfrm>
            <a:off x="900000" y="17366760"/>
            <a:ext cx="9648000" cy="694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A experiência foi desenvolvida na linha de cuidado do câncer de mama da UPAE Caruaru, integrada à rede de Atenção Primária à Saúde. O estudo analisou dados de fevereiro a outubro de 2025, observando o tempo entre a primeira consulta e o diagnóstico confirmado. Foram considerados critérios do PlanificaSUS e a articulação entre APS e AAE no acompanhamento das mulheres com suspeita de carcinoma mamário.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Box 17"/>
          <p:cNvSpPr/>
          <p:nvPr/>
        </p:nvSpPr>
        <p:spPr>
          <a:xfrm>
            <a:off x="700560" y="15980400"/>
            <a:ext cx="9848160" cy="7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DESCRIÇÃO DA EXPERIÊNCIA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Freeform 14"/>
          <p:cNvSpPr/>
          <p:nvPr/>
        </p:nvSpPr>
        <p:spPr>
          <a:xfrm>
            <a:off x="863280" y="24313680"/>
            <a:ext cx="9576360" cy="1049760"/>
          </a:xfrm>
          <a:custGeom>
            <a:avLst/>
            <a:gdLst>
              <a:gd name="textAreaLeft" fmla="*/ 0 w 9576360"/>
              <a:gd name="textAreaRight" fmla="*/ 9577440 w 9576360"/>
              <a:gd name="textAreaTop" fmla="*/ 0 h 1049760"/>
              <a:gd name="textAreaBottom" fmla="*/ 1050840 h 104976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0" name="TextBox 16"/>
          <p:cNvSpPr/>
          <p:nvPr/>
        </p:nvSpPr>
        <p:spPr>
          <a:xfrm>
            <a:off x="971640" y="25560000"/>
            <a:ext cx="9648000" cy="625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A análise mostrou que fluxos organizados e comunicação efetiva entre APS e UPAE são essenciais para o diagnóstico precoce. Atrasos estiveram ligados à adesão das usuárias, evidenciando a necessidade de ações educativas e acompanhamento mais próximo. O trabalho reafirma o papel da APS como porta de entrada e corresponsável pelo cuidado contínuo.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Box 17"/>
          <p:cNvSpPr/>
          <p:nvPr/>
        </p:nvSpPr>
        <p:spPr>
          <a:xfrm>
            <a:off x="900000" y="24313680"/>
            <a:ext cx="9848160" cy="7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Open Sans"/>
                <a:ea typeface="Open Sans"/>
              </a:rPr>
              <a:t>APRENDIZADO E ANÁLISE CRÍTICA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Freeform 14"/>
          <p:cNvSpPr/>
          <p:nvPr/>
        </p:nvSpPr>
        <p:spPr>
          <a:xfrm>
            <a:off x="12493440" y="10440000"/>
            <a:ext cx="9576360" cy="1049760"/>
          </a:xfrm>
          <a:custGeom>
            <a:avLst/>
            <a:gdLst>
              <a:gd name="textAreaLeft" fmla="*/ 0 w 9576360"/>
              <a:gd name="textAreaRight" fmla="*/ 9577440 w 9576360"/>
              <a:gd name="textAreaTop" fmla="*/ 0 h 1049760"/>
              <a:gd name="textAreaBottom" fmla="*/ 1050840 h 104976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3" name="TextBox 16"/>
          <p:cNvSpPr/>
          <p:nvPr/>
        </p:nvSpPr>
        <p:spPr>
          <a:xfrm>
            <a:off x="12491640" y="11516040"/>
            <a:ext cx="9648000" cy="5553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Avaliar o tempo entre a primeira consulta e o diagnóstico de câncer de mama na UPAE Caruaru, com base nas diretrizes do PlanificaSUS, destacando a efetividade dos fluxos assistenciais e o papel da APS no encaminhamento adequado das usuárias com suspeição clínica.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just" defTabSz="3641760">
              <a:lnSpc>
                <a:spcPts val="5485"/>
              </a:lnSpc>
            </a:pP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TextBox 17"/>
          <p:cNvSpPr/>
          <p:nvPr/>
        </p:nvSpPr>
        <p:spPr>
          <a:xfrm>
            <a:off x="12493440" y="10418400"/>
            <a:ext cx="9488160" cy="7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Montserrat"/>
                <a:ea typeface="Open Sans"/>
              </a:rPr>
              <a:t>OBJETIVOS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Freeform 14"/>
          <p:cNvSpPr/>
          <p:nvPr/>
        </p:nvSpPr>
        <p:spPr>
          <a:xfrm>
            <a:off x="12382920" y="16020000"/>
            <a:ext cx="9576360" cy="1049760"/>
          </a:xfrm>
          <a:custGeom>
            <a:avLst/>
            <a:gdLst>
              <a:gd name="textAreaLeft" fmla="*/ 0 w 9576360"/>
              <a:gd name="textAreaRight" fmla="*/ 9577440 w 9576360"/>
              <a:gd name="textAreaTop" fmla="*/ 0 h 1049760"/>
              <a:gd name="textAreaBottom" fmla="*/ 1050840 h 104976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Box 16"/>
          <p:cNvSpPr/>
          <p:nvPr/>
        </p:nvSpPr>
        <p:spPr>
          <a:xfrm>
            <a:off x="12311640" y="17280000"/>
            <a:ext cx="9648000" cy="694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Foram registradas 124 consultas e 17 diagnósticos positivos. Destes, 60% ocorreram em até 30 dias, com média de 15 dias, conforme preconizado no PlanificaSUS. Nos demais casos (40%), o tempo médio foi de 45 dias, principalmente por faltas em exames ou retornos. Os dados reforçam a importância da integração entre APS e AAE para garantir o diagnóstico em tempo oportuno e continuidade do cuidado.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TextBox 17"/>
          <p:cNvSpPr/>
          <p:nvPr/>
        </p:nvSpPr>
        <p:spPr>
          <a:xfrm>
            <a:off x="12240000" y="15980400"/>
            <a:ext cx="9848160" cy="75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Open Sans"/>
                <a:ea typeface="Open Sans"/>
              </a:rPr>
              <a:t>RESULTADOS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Freeform 14"/>
          <p:cNvSpPr/>
          <p:nvPr/>
        </p:nvSpPr>
        <p:spPr>
          <a:xfrm>
            <a:off x="12240000" y="24329880"/>
            <a:ext cx="9576360" cy="1049760"/>
          </a:xfrm>
          <a:custGeom>
            <a:avLst/>
            <a:gdLst>
              <a:gd name="textAreaLeft" fmla="*/ 0 w 9576360"/>
              <a:gd name="textAreaRight" fmla="*/ 9577440 w 9576360"/>
              <a:gd name="textAreaTop" fmla="*/ 0 h 1049760"/>
              <a:gd name="textAreaBottom" fmla="*/ 1050840 h 1049760"/>
            </a:gdLst>
            <a:ahLst/>
            <a:cxnLst/>
            <a:rect l="textAreaLeft" t="textAreaTop" r="textAreaRight" b="textAreaBottom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pt-BR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9" name="TextBox 16"/>
          <p:cNvSpPr/>
          <p:nvPr/>
        </p:nvSpPr>
        <p:spPr>
          <a:xfrm>
            <a:off x="12240000" y="25380000"/>
            <a:ext cx="9648000" cy="625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5485"/>
              </a:lnSpc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A experiência demonstra que a integração entre APS e atenção especializada favorece o diagnóstico precoce do câncer de mama e fortalece a linha de cuidado. O acompanhamento ativo e o monitoramento dos indicadores contribuem para uma resposta assistencial mais ágil, garantindo qualidade, equidade e integralidade no cuidado às mulheres do território.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3641760">
              <a:lnSpc>
                <a:spcPts val="5338"/>
              </a:lnSpc>
            </a:pPr>
            <a:endParaRPr b="0" lang="pt-BR" sz="7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17"/>
          <p:cNvSpPr/>
          <p:nvPr/>
        </p:nvSpPr>
        <p:spPr>
          <a:xfrm>
            <a:off x="12111480" y="24267960"/>
            <a:ext cx="9848160" cy="81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0" lang="en-US" sz="4000" strike="noStrike" u="none">
                <a:solidFill>
                  <a:srgbClr val="ffffff"/>
                </a:solidFill>
                <a:effectLst/>
                <a:uFillTx/>
                <a:latin typeface="Open Sans"/>
                <a:ea typeface="Open Sans"/>
              </a:rPr>
              <a:t>CONCLUSÃO E/OU RECOMENDAÇÕES</a:t>
            </a:r>
            <a:endParaRPr b="0" lang="pt-BR" sz="4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Box 58"/>
          <p:cNvSpPr/>
          <p:nvPr/>
        </p:nvSpPr>
        <p:spPr>
          <a:xfrm>
            <a:off x="4249800" y="32162400"/>
            <a:ext cx="14829840" cy="77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3641760">
              <a:lnSpc>
                <a:spcPts val="6401"/>
              </a:lnSpc>
            </a:pPr>
            <a:r>
              <a:rPr b="1" lang="en-US" sz="4570" strike="noStrike" u="none">
                <a:solidFill>
                  <a:srgbClr val="000000"/>
                </a:solidFill>
                <a:effectLst/>
                <a:uFillTx/>
                <a:latin typeface="Montserrat"/>
                <a:ea typeface="League Spartan"/>
              </a:rPr>
              <a:t>Referências</a:t>
            </a:r>
            <a:endParaRPr b="0" lang="pt-BR" sz="457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59"/>
          <p:cNvSpPr/>
          <p:nvPr/>
        </p:nvSpPr>
        <p:spPr>
          <a:xfrm>
            <a:off x="827640" y="33840000"/>
            <a:ext cx="9432000" cy="255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just" defTabSz="3641760">
              <a:lnSpc>
                <a:spcPts val="4022"/>
              </a:lnSpc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Montserrat"/>
                <a:ea typeface="Open Sans"/>
              </a:rPr>
              <a:t>PLANIFICA SUS. Nota técnica : Saúde da mulher – câncer de mama e colo de útero. [S.l.]: Planifica SUS, 2024. Disponível em: https://planificasus.com.br/arquivo-download.php?hash=52f3f68ae049c529191a8f498799f1fa1305d140&amp;type=biblioteca￼.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Application>LibreOffice/25.8.2.2$Windows_X86_64 LibreOffice_project/d401f2107ccab8f924a8e2df40f573aab7605b6f</Application>
  <AppVersion>15.0000</AppVersion>
  <Words>228</Words>
  <Paragraphs>31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  <dc:description/>
  <dc:language>pt-BR</dc:language>
  <cp:lastModifiedBy/>
  <dcterms:modified xsi:type="dcterms:W3CDTF">2025-11-14T13:41:48Z</dcterms:modified>
  <cp:revision>17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Personalizar</vt:lpwstr>
  </property>
  <property fmtid="{D5CDD505-2E9C-101B-9397-08002B2CF9AE}" pid="3" name="Slides">
    <vt:i4>1</vt:i4>
  </property>
</Properties>
</file>