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0" d="100"/>
          <a:sy n="30" d="100"/>
        </p:scale>
        <p:origin x="-2568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125212" y="8992870"/>
            <a:ext cx="971272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25213" y="10032680"/>
            <a:ext cx="9649072" cy="55581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Reafirmar o compromisso com a Política Nacional de Atenção Integral à Saúde do Homem (BRASIL, 2009) e fortalecer a coordenação estadual como espaço de resistência, gestão e diálogo. Visa promover o cuidado integral e contínuo, reconhecendo as múltiplas masculinidades e vulnerabilidades, além de consolidar 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intersetorialidade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como princípio estruturante de gestão e cuidado (FLEURY, 2018).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25212" y="9064879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14324" y="4388356"/>
            <a:ext cx="21717152" cy="1908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62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Resistir </a:t>
            </a:r>
            <a:r>
              <a:rPr lang="pt-BR" sz="62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 integrar: entre desafios e pontes na consolidação da Política de Saúde do Homem em Pernambuco</a:t>
            </a:r>
            <a:endParaRPr lang="en-US" sz="62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128770" y="6732493"/>
            <a:ext cx="18931070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Allison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Kleiton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Anjos¹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*; Janaina Victor de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Lima¹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Luciana Karla Monteiro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Torres¹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Alexciane</a:t>
            </a:r>
            <a:r>
              <a:rPr lang="pt-BR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Priscila da </a:t>
            </a:r>
            <a:r>
              <a:rPr lang="pt-BR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Silva¹</a:t>
            </a:r>
            <a:endParaRPr lang="en-US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00010" y="7518311"/>
            <a:ext cx="21674408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Estadual de Saúde de Pernambuco (SES-PE), Recife, Pernambuco.</a:t>
            </a:r>
            <a:b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</a:b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cashpe2025@gmail.com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31482" y="1594583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131483" y="16979659"/>
            <a:ext cx="9649072" cy="83688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Entre 2022 e 2025, a Coordenação Estadual de Saúde do Homem em Pernambuco consolidou-se como espaço de articulação e inovação na implementação da política nacional, em consonância com o Plano Nacional de Fortalecimento da PNAISH (BRASIL, 2023). A experiência estruturou formações, campanhas e seminários que ampliaram o olhar sobre masculinidades, saúde mental, raça e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autocuidado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Com base na Linha de Cuidado para a Saúde do Homem no SUS (BRASIL, 2020), as ações integraram municípios, referências regionais e o Ministério da Saúde, fortalecendo a atenção primária como porta de entrada para o cuidado masculino.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31482" y="1601784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560062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6752754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articulação com o Ministério da Saúde e parceiros evidenciou que a continuidade da coordenação é estratégica para transformar práticas e reduzir desigualdades de gênero em saúde (SZWARCWALD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et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al., 2019). Persistem desafios como a rotatividade de gestores e a limitação de recursos humanos, exigindo constante sensibilização. Inspirada em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Connell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Messerschmidt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(2013) e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Courtenay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(2000), a experiência reforça que repensar as masculinidades é fundamental para efetivar o cuidado integral.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567263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558718" y="89943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558719" y="10242646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Fortalecer a coordenação estadual como instância articuladora da PNAISH em Pernambuco.</a:t>
            </a:r>
          </a:p>
          <a:p>
            <a:pPr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Ampliar a integração com outras políticas e setores, consolidando a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intersetorialidade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Estimular o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protagonismo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masculino na promoção da saúde e no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autocuidado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>
              <a:lnSpc>
                <a:spcPts val="5486"/>
              </a:lnSpc>
              <a:buFont typeface="Arial" pitchFamily="34" charset="0"/>
              <a:buChar char="•"/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Garantir a continuidade e o monitoramento das ações nos territórios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>
              <a:lnSpc>
                <a:spcPts val="5486"/>
              </a:lnSpc>
              <a:buFont typeface="Arial" pitchFamily="34" charset="0"/>
              <a:buChar char="•"/>
            </a:pPr>
            <a:endParaRPr lang="pt-BR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558718" y="909051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42952" y="1602995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42953" y="17254092"/>
            <a:ext cx="9649072" cy="626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Entre 2022 e 2025, mais de 6.000 profissionais, gestores e usuários do SUS foram capacitados em todo o estado, ampliando a cobertura da política e sua presença em territórios vulneráveis. Destaca-se o aumento do registro do pré-natal do parceiro, resultado direto das formações e das notas técnicas publicadas pela </a:t>
            </a:r>
            <a:r>
              <a:rPr lang="pt-BR" sz="2800" dirty="0" smtClean="0"/>
              <a:t>coordenação.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/>
              <a:t>As </a:t>
            </a:r>
            <a:r>
              <a:rPr lang="pt-BR" sz="2800" dirty="0" smtClean="0"/>
              <a:t>ações promoveram maior adesão municipal e fortaleceram a visão de cuidado integral, em consonância com os princípios do Plano Estadual de Saúde 2024–2027 (PERNAMBUCO, 2024).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542952" y="1610196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70944" y="23949051"/>
            <a:ext cx="9868510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553776" y="24962715"/>
            <a:ext cx="9649072" cy="5561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A manutenção e o fortalecimento da Coordenação Estadual de Saúde do Homem são fundamentais para consolidar a política e reduzir </a:t>
            </a:r>
            <a:r>
              <a:rPr lang="pt-BR" sz="2800" dirty="0" err="1" smtClean="0"/>
              <a:t>morbimortalidades</a:t>
            </a:r>
            <a:r>
              <a:rPr lang="pt-BR" sz="2800" dirty="0" smtClean="0"/>
              <a:t> evitáveis. Recomenda-se ampliar a articulação </a:t>
            </a:r>
            <a:r>
              <a:rPr lang="pt-BR" sz="2800" dirty="0" err="1" smtClean="0"/>
              <a:t>intersetorial</a:t>
            </a:r>
            <a:r>
              <a:rPr lang="pt-BR" sz="2800" dirty="0" smtClean="0"/>
              <a:t>, investir na formação permanente e assegurar equipes estáveis e comprometidas com a pauta.</a:t>
            </a:r>
            <a:br>
              <a:rPr lang="pt-BR" sz="2800" dirty="0" smtClean="0"/>
            </a:br>
            <a:r>
              <a:rPr lang="pt-BR" sz="2800" dirty="0" smtClean="0"/>
              <a:t>A experiência pernambucana mostra que resistir, integrar e inovar na gestão pública é essencial para que o cuidado com os homens avance de forma sustentável, equitativa e transformadora.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70944" y="24021060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629100" y="3331489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85762" y="34427845"/>
            <a:ext cx="21086562" cy="4308872"/>
          </a:xfrm>
          <a:prstGeom prst="rect">
            <a:avLst/>
          </a:prstGeom>
        </p:spPr>
        <p:txBody>
          <a:bodyPr wrap="square" lIns="0" tIns="0" rIns="0" bIns="0" numCol="2" rtlCol="0" anchor="t">
            <a:spAutoFit/>
          </a:bodyPr>
          <a:lstStyle/>
          <a:p>
            <a:r>
              <a:rPr lang="pt-BR" sz="2000" dirty="0" smtClean="0">
                <a:latin typeface="Montserrat"/>
              </a:rPr>
              <a:t>BRASIL. </a:t>
            </a:r>
            <a:r>
              <a:rPr lang="pt-BR" sz="2000" b="1" dirty="0" smtClean="0">
                <a:latin typeface="Montserrat"/>
              </a:rPr>
              <a:t>Ministério da Saúde.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Política Nacional de Atenção Integral à Saúde do Homem: princípios e diretrizes.</a:t>
            </a:r>
            <a:r>
              <a:rPr lang="pt-BR" sz="2000" dirty="0" smtClean="0">
                <a:latin typeface="Montserrat"/>
              </a:rPr>
              <a:t> Brasília: Ministério da Saúde, 2009.</a:t>
            </a:r>
          </a:p>
          <a:p>
            <a:r>
              <a:rPr lang="pt-BR" sz="2000" dirty="0" smtClean="0">
                <a:latin typeface="Montserrat"/>
              </a:rPr>
              <a:t>BRASIL. </a:t>
            </a:r>
            <a:r>
              <a:rPr lang="pt-BR" sz="2000" b="1" dirty="0" smtClean="0">
                <a:latin typeface="Montserrat"/>
              </a:rPr>
              <a:t>Ministério da Saúde.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Plano Nacional de Fortalecimento da Política de Atenção Integral à Saúde do Homem.</a:t>
            </a:r>
            <a:r>
              <a:rPr lang="pt-BR" sz="2000" dirty="0" smtClean="0">
                <a:latin typeface="Montserrat"/>
              </a:rPr>
              <a:t> Brasília: Ministério da Saúde, 2023.</a:t>
            </a:r>
          </a:p>
          <a:p>
            <a:r>
              <a:rPr lang="pt-BR" sz="2000" dirty="0" smtClean="0">
                <a:latin typeface="Montserrat"/>
              </a:rPr>
              <a:t>BRASIL. </a:t>
            </a:r>
            <a:r>
              <a:rPr lang="pt-BR" sz="2000" b="1" dirty="0" smtClean="0">
                <a:latin typeface="Montserrat"/>
              </a:rPr>
              <a:t>Ministério da Saúde. Departamento de Ações Programáticas Estratégicas.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Linha de cuidado para a saúde do homem no Sistema Único de Saúde.</a:t>
            </a:r>
            <a:r>
              <a:rPr lang="pt-BR" sz="2000" dirty="0" smtClean="0">
                <a:latin typeface="Montserrat"/>
              </a:rPr>
              <a:t> Brasília: MS, 2020.</a:t>
            </a:r>
          </a:p>
          <a:p>
            <a:r>
              <a:rPr lang="pt-BR" sz="2000" dirty="0" smtClean="0">
                <a:latin typeface="Montserrat"/>
              </a:rPr>
              <a:t>BRASIL. </a:t>
            </a:r>
            <a:r>
              <a:rPr lang="pt-BR" sz="2000" b="1" dirty="0" smtClean="0">
                <a:latin typeface="Montserrat"/>
              </a:rPr>
              <a:t>Ministério da Saúde. Secretaria de Atenção Primária à Saúde.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Caderno de Atenção Primária n.º 29: Saúde do Homem.</a:t>
            </a:r>
            <a:r>
              <a:rPr lang="pt-BR" sz="2000" dirty="0" smtClean="0">
                <a:latin typeface="Montserrat"/>
              </a:rPr>
              <a:t> Brasília: Ministério da Saúde, 2016.</a:t>
            </a:r>
          </a:p>
          <a:p>
            <a:r>
              <a:rPr lang="pt-BR" sz="2000" dirty="0" smtClean="0">
                <a:latin typeface="Montserrat"/>
              </a:rPr>
              <a:t>CONNELL, R. W.; MESSERSCHMIDT, J. W. </a:t>
            </a:r>
            <a:r>
              <a:rPr lang="pt-BR" sz="2000" b="1" dirty="0" smtClean="0">
                <a:latin typeface="Montserrat"/>
              </a:rPr>
              <a:t>Masculinidade hegemônica: repensando o conceito.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Revista Estudos Feministas</a:t>
            </a:r>
            <a:r>
              <a:rPr lang="pt-BR" sz="2000" dirty="0" smtClean="0">
                <a:latin typeface="Montserrat"/>
              </a:rPr>
              <a:t>, v. 21, n. 1, p. 241-282, 2013.</a:t>
            </a:r>
          </a:p>
          <a:p>
            <a:endParaRPr lang="pt-BR" sz="2000" dirty="0" smtClean="0">
              <a:latin typeface="Montserrat"/>
            </a:endParaRPr>
          </a:p>
          <a:p>
            <a:endParaRPr lang="pt-BR" sz="2000" dirty="0" smtClean="0">
              <a:latin typeface="Montserrat"/>
            </a:endParaRPr>
          </a:p>
          <a:p>
            <a:endParaRPr lang="pt-BR" sz="2000" dirty="0" smtClean="0">
              <a:latin typeface="Montserrat"/>
            </a:endParaRPr>
          </a:p>
          <a:p>
            <a:endParaRPr lang="pt-BR" sz="2000" dirty="0" smtClean="0">
              <a:latin typeface="Montserrat"/>
            </a:endParaRPr>
          </a:p>
          <a:p>
            <a:r>
              <a:rPr lang="pt-BR" sz="2000" dirty="0" smtClean="0">
                <a:latin typeface="Montserrat"/>
              </a:rPr>
              <a:t>COURTENAY</a:t>
            </a:r>
            <a:r>
              <a:rPr lang="pt-BR" sz="2000" dirty="0" smtClean="0">
                <a:latin typeface="Montserrat"/>
              </a:rPr>
              <a:t>, W. H. </a:t>
            </a:r>
            <a:r>
              <a:rPr lang="pt-BR" sz="2000" b="1" dirty="0" err="1" smtClean="0">
                <a:latin typeface="Montserrat"/>
              </a:rPr>
              <a:t>Constructions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of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masculinity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and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their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influence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on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men’s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well-being</a:t>
            </a:r>
            <a:r>
              <a:rPr lang="pt-BR" sz="2000" b="1" dirty="0" smtClean="0">
                <a:latin typeface="Montserrat"/>
              </a:rPr>
              <a:t>: a </a:t>
            </a:r>
            <a:r>
              <a:rPr lang="pt-BR" sz="2000" b="1" dirty="0" err="1" smtClean="0">
                <a:latin typeface="Montserrat"/>
              </a:rPr>
              <a:t>theory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of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gender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and</a:t>
            </a:r>
            <a:r>
              <a:rPr lang="pt-BR" sz="2000" b="1" dirty="0" smtClean="0">
                <a:latin typeface="Montserrat"/>
              </a:rPr>
              <a:t> </a:t>
            </a:r>
            <a:r>
              <a:rPr lang="pt-BR" sz="2000" b="1" dirty="0" err="1" smtClean="0">
                <a:latin typeface="Montserrat"/>
              </a:rPr>
              <a:t>health</a:t>
            </a:r>
            <a:r>
              <a:rPr lang="pt-BR" sz="2000" b="1" dirty="0" smtClean="0">
                <a:latin typeface="Montserrat"/>
              </a:rPr>
              <a:t>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Social </a:t>
            </a:r>
            <a:r>
              <a:rPr lang="pt-BR" sz="2000" i="1" dirty="0" err="1" smtClean="0">
                <a:latin typeface="Montserrat"/>
              </a:rPr>
              <a:t>Science</a:t>
            </a:r>
            <a:r>
              <a:rPr lang="pt-BR" sz="2000" i="1" dirty="0" smtClean="0">
                <a:latin typeface="Montserrat"/>
              </a:rPr>
              <a:t> &amp; Medicine</a:t>
            </a:r>
            <a:r>
              <a:rPr lang="pt-BR" sz="2000" dirty="0" smtClean="0">
                <a:latin typeface="Montserrat"/>
              </a:rPr>
              <a:t>, v. 50, n. 10, p. 1385–1401, 2000.</a:t>
            </a:r>
          </a:p>
          <a:p>
            <a:r>
              <a:rPr lang="pt-BR" sz="2000" dirty="0" smtClean="0">
                <a:latin typeface="Montserrat"/>
              </a:rPr>
              <a:t>FLEURY, S. </a:t>
            </a:r>
            <a:r>
              <a:rPr lang="pt-BR" sz="2000" b="1" dirty="0" err="1" smtClean="0">
                <a:latin typeface="Montserrat"/>
              </a:rPr>
              <a:t>Intersetorialidade</a:t>
            </a:r>
            <a:r>
              <a:rPr lang="pt-BR" sz="2000" b="1" dirty="0" smtClean="0">
                <a:latin typeface="Montserrat"/>
              </a:rPr>
              <a:t> nas políticas públicas: o desafio da coordenação.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Ciência &amp; Saúde Coletiva</a:t>
            </a:r>
            <a:r>
              <a:rPr lang="pt-BR" sz="2000" dirty="0" smtClean="0">
                <a:latin typeface="Montserrat"/>
              </a:rPr>
              <a:t>, v. 23, n. 10, p. 3131-3140, 2018.</a:t>
            </a:r>
          </a:p>
          <a:p>
            <a:r>
              <a:rPr lang="pt-BR" sz="2000" dirty="0" smtClean="0">
                <a:latin typeface="Montserrat"/>
              </a:rPr>
              <a:t>PERNAMBUCO. </a:t>
            </a:r>
            <a:r>
              <a:rPr lang="pt-BR" sz="2000" b="1" dirty="0" smtClean="0">
                <a:latin typeface="Montserrat"/>
              </a:rPr>
              <a:t>Secretaria Estadual de Saúde.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Plano Estadual de Saúde 2024–2027.</a:t>
            </a:r>
            <a:r>
              <a:rPr lang="pt-BR" sz="2000" dirty="0" smtClean="0">
                <a:latin typeface="Montserrat"/>
              </a:rPr>
              <a:t> Recife: SES-PE, 2024.</a:t>
            </a:r>
          </a:p>
          <a:p>
            <a:r>
              <a:rPr lang="pt-BR" sz="2000" dirty="0" smtClean="0">
                <a:latin typeface="Montserrat"/>
              </a:rPr>
              <a:t>PERNAMBUCO. </a:t>
            </a:r>
            <a:r>
              <a:rPr lang="pt-BR" sz="2000" b="1" dirty="0" smtClean="0">
                <a:latin typeface="Montserrat"/>
              </a:rPr>
              <a:t>Secretaria Estadual de Saúde. Coordenação Estadual de Saúde do Homem.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Relatório de Ações Estratégicas 2022–2025.</a:t>
            </a:r>
            <a:r>
              <a:rPr lang="pt-BR" sz="2000" dirty="0" smtClean="0">
                <a:latin typeface="Montserrat"/>
              </a:rPr>
              <a:t> Recife: SES-PE, 2025.</a:t>
            </a:r>
          </a:p>
          <a:p>
            <a:r>
              <a:rPr lang="pt-BR" sz="2000" dirty="0" smtClean="0">
                <a:latin typeface="Montserrat"/>
              </a:rPr>
              <a:t>SZWARCWALD, C. L. </a:t>
            </a:r>
            <a:r>
              <a:rPr lang="pt-BR" sz="2000" dirty="0" err="1" smtClean="0">
                <a:latin typeface="Montserrat"/>
              </a:rPr>
              <a:t>et</a:t>
            </a:r>
            <a:r>
              <a:rPr lang="pt-BR" sz="2000" dirty="0" smtClean="0">
                <a:latin typeface="Montserrat"/>
              </a:rPr>
              <a:t> al. </a:t>
            </a:r>
            <a:r>
              <a:rPr lang="pt-BR" sz="2000" b="1" dirty="0" smtClean="0">
                <a:latin typeface="Montserrat"/>
              </a:rPr>
              <a:t>Desigualdades na atenção à saúde de homens adultos no Brasil.</a:t>
            </a:r>
            <a:r>
              <a:rPr lang="pt-BR" sz="2000" dirty="0" smtClean="0">
                <a:latin typeface="Montserrat"/>
              </a:rPr>
              <a:t> </a:t>
            </a:r>
            <a:r>
              <a:rPr lang="pt-BR" sz="2000" i="1" dirty="0" smtClean="0">
                <a:latin typeface="Montserrat"/>
              </a:rPr>
              <a:t>Revista Brasileira de Epidemiologia</a:t>
            </a:r>
            <a:r>
              <a:rPr lang="pt-BR" sz="2000" dirty="0" smtClean="0">
                <a:latin typeface="Montserrat"/>
              </a:rPr>
              <a:t>, v. 22, Supl. 2, e190067, 2019.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0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815</Words>
  <Application>Microsoft Macintosh PowerPoint</Application>
  <PresentationFormat>Personalizar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allison.anjos</cp:lastModifiedBy>
  <cp:revision>13</cp:revision>
  <dcterms:created xsi:type="dcterms:W3CDTF">2025-09-30T13:28:19Z</dcterms:created>
  <dcterms:modified xsi:type="dcterms:W3CDTF">2025-11-10T17:57:13Z</dcterms:modified>
</cp:coreProperties>
</file>