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0325675" cx="23402925"/>
  <p:notesSz cx="6858000" cy="9144000"/>
  <p:embeddedFontLst>
    <p:embeddedFont>
      <p:font typeface="Montserrat"/>
      <p:regular r:id="rId7"/>
      <p:bold r:id="rId8"/>
      <p:italic r:id="rId9"/>
      <p:boldItalic r:id="rId10"/>
    </p:embeddedFont>
    <p:embeddedFont>
      <p:font typeface="Ope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iNzNWdVBWa3f5ESCYJj91jx40N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regular.fntdata"/><Relationship Id="rId10" Type="http://schemas.openxmlformats.org/officeDocument/2006/relationships/font" Target="fonts/Montserrat-boldItalic.fntdata"/><Relationship Id="rId13" Type="http://schemas.openxmlformats.org/officeDocument/2006/relationships/font" Target="fonts/OpenSans-italic.fntdata"/><Relationship Id="rId12" Type="http://schemas.openxmlformats.org/officeDocument/2006/relationships/font" Target="fonts/Open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Montserrat-italic.fntdata"/><Relationship Id="rId15" Type="http://customschemas.google.com/relationships/presentationmetadata" Target="metadata"/><Relationship Id="rId14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" type="body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b="1" sz="159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2" name="Google Shape;42;p7"/>
          <p:cNvSpPr txBox="1"/>
          <p:nvPr>
            <p:ph idx="4" type="body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indent="-939800" lvl="1" marL="9144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indent="-838200" lvl="2" marL="1371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indent="-736600" lvl="3" marL="1828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indent="-736600" lvl="4" marL="22860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indent="-736600" lvl="5" marL="27432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indent="-736600" lvl="6" marL="3200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indent="-736600" lvl="7" marL="3657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indent="-736600" lvl="8" marL="4114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/>
        </p:txBody>
      </p:sp>
      <p:sp>
        <p:nvSpPr>
          <p:cNvPr id="58" name="Google Shape;58;p10"/>
          <p:cNvSpPr txBox="1"/>
          <p:nvPr>
            <p:ph idx="2" type="body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59" name="Google Shape;59;p10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/>
          <p:nvPr>
            <p:ph idx="2" type="pic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b="0" i="0" sz="1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marR="0" rtl="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b="0" i="0" sz="1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b="0" i="0" sz="1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38200" lvl="2" marL="1371600" marR="0" rtl="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36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36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36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36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36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36600" lvl="8" marL="4114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rao656402\Desktop\banner.png" id="11" name="Google Shape;11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060044" y="13447092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86" name="Google Shape;86;p1"/>
          <p:cNvSpPr txBox="1"/>
          <p:nvPr/>
        </p:nvSpPr>
        <p:spPr>
          <a:xfrm>
            <a:off x="1060045" y="14671229"/>
            <a:ext cx="9649200" cy="3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Relatar a experiência do PET-Saúde Equidade no uso da gamificação para promover o debate sobre o assédio moral entre profissionais da Atenção Básica</a:t>
            </a:r>
            <a:endParaRPr b="0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060044" y="13519101"/>
            <a:ext cx="948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 DA EXPERIÊNCIA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2844478" y="4388356"/>
            <a:ext cx="177549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A gamificação como estratégia do PET-Saúde Equidade para abordar o assédio moral entre profissionais da Atenção Básica em Camaragibe - PE.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4134567" y="8062250"/>
            <a:ext cx="15111000" cy="28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Tatiana Priscila De Lima Braga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¹*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Andressa Caroline Burgos Gomes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²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Ana Gabriela Diógenes Cabral Pessoa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²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Flávia Diogo da Silva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²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Carina Camila de Jesus Souza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³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Ivana Luiza da Silva Elias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³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Renato Cassio Cordeiro Dos Santos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³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Maria Nadege Pedreira Martins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³</a:t>
            </a:r>
            <a:endParaRPr b="1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756246" y="10536089"/>
            <a:ext cx="21674400" cy="19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Secretaria Municipal de Saúde de Camaragibe (SESAU), Camaragibe, Pernambuco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. ²</a:t>
            </a: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Secretaria Municipal de Saúde de Camaragibe (SESAU), Camaragibe, Pernambuco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³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universidade Federal De Pernambuco (UFPE), Recife, Pernambuco.</a:t>
            </a:r>
            <a:endParaRPr/>
          </a:p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*Autor correspondente: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nutricionista.tatianabraga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@gmail.com</a:t>
            </a:r>
            <a:endParaRPr/>
          </a:p>
        </p:txBody>
      </p:sp>
      <p:grpSp>
        <p:nvGrpSpPr>
          <p:cNvPr id="91" name="Google Shape;91;p1"/>
          <p:cNvGrpSpPr/>
          <p:nvPr/>
        </p:nvGrpSpPr>
        <p:grpSpPr>
          <a:xfrm>
            <a:off x="1044278" y="18307025"/>
            <a:ext cx="9849300" cy="10528037"/>
            <a:chOff x="1044278" y="17354525"/>
            <a:chExt cx="9849300" cy="10528037"/>
          </a:xfrm>
        </p:grpSpPr>
        <p:sp>
          <p:nvSpPr>
            <p:cNvPr id="92" name="Google Shape;92;p1"/>
            <p:cNvSpPr/>
            <p:nvPr/>
          </p:nvSpPr>
          <p:spPr>
            <a:xfrm>
              <a:off x="1044278" y="17354525"/>
              <a:ext cx="9577538" cy="1050721"/>
            </a:xfrm>
            <a:custGeom>
              <a:rect b="b" l="l" r="r" t="t"/>
              <a:pathLst>
                <a:path extrusionOk="0" h="115581" w="788275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  <a:ln>
              <a:noFill/>
            </a:ln>
          </p:spPr>
        </p:sp>
        <p:sp>
          <p:nvSpPr>
            <p:cNvPr id="93" name="Google Shape;93;p1"/>
            <p:cNvSpPr txBox="1"/>
            <p:nvPr/>
          </p:nvSpPr>
          <p:spPr>
            <a:xfrm>
              <a:off x="1044279" y="18616762"/>
              <a:ext cx="9649200" cy="926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9592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latin typeface="Montserrat"/>
                  <a:ea typeface="Montserrat"/>
                  <a:cs typeface="Montserrat"/>
                  <a:sym typeface="Montserrat"/>
                </a:rPr>
                <a:t>Previamente, realizou-se oficina sobre assédio moral, introduzindo conceitos para sua identificação e direcionalidades. Logo após, aplicou-se a gamificação, utilizando placas com perguntas direcionadas e alternativas com respostas relacionadas à identificação da possibilidade de assédio moral e de outras violências. Os participantes escolhiam entre as alternativas e justificavam suas respostas, permitindo o debate e a observação sobre a compreensão dos conceitos discutidos anteriormente.</a:t>
              </a:r>
              <a:endParaRPr/>
            </a:p>
            <a:p>
              <a:pPr indent="0" lvl="0" marL="0" marR="0" rtl="0" algn="ctr">
                <a:lnSpc>
                  <a:spcPct val="74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 txBox="1"/>
            <p:nvPr/>
          </p:nvSpPr>
          <p:spPr>
            <a:xfrm>
              <a:off x="1044278" y="17426534"/>
              <a:ext cx="9849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DESCRIÇÃO DA EXPERIÊNCIA</a:t>
              </a:r>
              <a:endParaRPr/>
            </a:p>
          </p:txBody>
        </p:sp>
      </p:grpSp>
      <p:sp>
        <p:nvSpPr>
          <p:cNvPr id="95" name="Google Shape;95;p1"/>
          <p:cNvSpPr/>
          <p:nvPr/>
        </p:nvSpPr>
        <p:spPr>
          <a:xfrm>
            <a:off x="972270" y="2800910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6" name="Google Shape;96;p1"/>
          <p:cNvSpPr txBox="1"/>
          <p:nvPr/>
        </p:nvSpPr>
        <p:spPr>
          <a:xfrm>
            <a:off x="972271" y="29325958"/>
            <a:ext cx="9649200" cy="80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A utilização de metodologias ativas, como a gamificação, possibilitou avaliar a oficina anteriormente abordada sobre assédio moral, observando-se uma aprendizagem significativa por parte dos participantes. Verificou-se o estímulo do pensamento crítico, permitindo aos profissionais refletir sobre normas legais, direitos trabalhistas e situações concretas de assédio moral que podem ser vivenciadas no ambiente de trabalho, contribuindo para a fixação dos saberes construídos e aprimorados.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972270" y="28157314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2493551" y="14734968"/>
            <a:ext cx="9649200" cy="58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Observar a compreensão do conceito de assédio moral pelos profissionais de saúde; estimular a participação dos profissionais na oficina, de forma dinâmica;capacitar os profissionais para identificar e combater o assédio moral no ambiente de trabalho.</a:t>
            </a:r>
            <a:endParaRPr/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" name="Google Shape;99;p1"/>
          <p:cNvGrpSpPr/>
          <p:nvPr/>
        </p:nvGrpSpPr>
        <p:grpSpPr>
          <a:xfrm>
            <a:off x="12493550" y="13510831"/>
            <a:ext cx="9577541" cy="1050631"/>
            <a:chOff x="12493550" y="14501431"/>
            <a:chExt cx="9577541" cy="1050631"/>
          </a:xfrm>
        </p:grpSpPr>
        <p:sp>
          <p:nvSpPr>
            <p:cNvPr id="100" name="Google Shape;100;p1"/>
            <p:cNvSpPr/>
            <p:nvPr/>
          </p:nvSpPr>
          <p:spPr>
            <a:xfrm>
              <a:off x="12493550" y="14501431"/>
              <a:ext cx="9577541" cy="1050631"/>
            </a:xfrm>
            <a:custGeom>
              <a:rect b="b" l="l" r="r" t="t"/>
              <a:pathLst>
                <a:path extrusionOk="0" h="115581" w="788275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  <a:ln>
              <a:noFill/>
            </a:ln>
          </p:spPr>
        </p:sp>
        <p:sp>
          <p:nvSpPr>
            <p:cNvPr id="101" name="Google Shape;101;p1"/>
            <p:cNvSpPr txBox="1"/>
            <p:nvPr/>
          </p:nvSpPr>
          <p:spPr>
            <a:xfrm>
              <a:off x="12493550" y="14573440"/>
              <a:ext cx="9489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OBJETIVOS</a:t>
              </a:r>
              <a:endParaRPr/>
            </a:p>
          </p:txBody>
        </p:sp>
      </p:grpSp>
      <p:grpSp>
        <p:nvGrpSpPr>
          <p:cNvPr id="102" name="Google Shape;102;p1"/>
          <p:cNvGrpSpPr/>
          <p:nvPr/>
        </p:nvGrpSpPr>
        <p:grpSpPr>
          <a:xfrm>
            <a:off x="12477784" y="19094664"/>
            <a:ext cx="9849300" cy="10489937"/>
            <a:chOff x="12477784" y="17380164"/>
            <a:chExt cx="9849300" cy="10489937"/>
          </a:xfrm>
        </p:grpSpPr>
        <p:sp>
          <p:nvSpPr>
            <p:cNvPr id="103" name="Google Shape;103;p1"/>
            <p:cNvSpPr/>
            <p:nvPr/>
          </p:nvSpPr>
          <p:spPr>
            <a:xfrm>
              <a:off x="12477784" y="17380164"/>
              <a:ext cx="9577538" cy="1050721"/>
            </a:xfrm>
            <a:custGeom>
              <a:rect b="b" l="l" r="r" t="t"/>
              <a:pathLst>
                <a:path extrusionOk="0" h="115581" w="788275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  <a:ln>
              <a:noFill/>
            </a:ln>
          </p:spPr>
        </p:sp>
        <p:sp>
          <p:nvSpPr>
            <p:cNvPr id="104" name="Google Shape;104;p1"/>
            <p:cNvSpPr txBox="1"/>
            <p:nvPr/>
          </p:nvSpPr>
          <p:spPr>
            <a:xfrm>
              <a:off x="12477785" y="18604301"/>
              <a:ext cx="9649200" cy="926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9592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latin typeface="Montserrat"/>
                  <a:ea typeface="Montserrat"/>
                  <a:cs typeface="Montserrat"/>
                  <a:sym typeface="Montserrat"/>
                </a:rPr>
                <a:t>O debate crítico iniciado pela oficina revelou um índice de desconhecimento prévio dos profissionais sobre as formas de assédio e os canais de denúncia relacionados ao assédio moral e suas diversas manifestações. Com a aplicação da gamificação, observou-se o aumento da capacidade de identificação das situações-problema e da percepção do impacto do assédio na saúde, resultando em maior engajamento dos profissionais na melhoria do ambiente de trabalho no SUS.</a:t>
              </a:r>
              <a:endParaRPr/>
            </a:p>
            <a:p>
              <a:pPr indent="0" lvl="0" marL="0" marR="0" rtl="0" algn="ctr">
                <a:lnSpc>
                  <a:spcPct val="74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 txBox="1"/>
            <p:nvPr/>
          </p:nvSpPr>
          <p:spPr>
            <a:xfrm>
              <a:off x="12477784" y="17452173"/>
              <a:ext cx="9849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0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RESULTADOS</a:t>
              </a:r>
              <a:endParaRPr/>
            </a:p>
          </p:txBody>
        </p:sp>
      </p:grpSp>
      <p:sp>
        <p:nvSpPr>
          <p:cNvPr id="106" name="Google Shape;106;p1"/>
          <p:cNvSpPr/>
          <p:nvPr/>
        </p:nvSpPr>
        <p:spPr>
          <a:xfrm>
            <a:off x="12405776" y="29101544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7" name="Google Shape;107;p1"/>
          <p:cNvSpPr txBox="1"/>
          <p:nvPr/>
        </p:nvSpPr>
        <p:spPr>
          <a:xfrm>
            <a:off x="12405777" y="30304097"/>
            <a:ext cx="9649200" cy="71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A integração de ações lúdicas, como a gamificação, somada ao debate crítico na oficina, mostrou-se eficaz na sensibilização e capacitação dos profissionais. Recomenda-se a continuidade dessas ações nos demais serviços de saúde, com foco na prevenção do assédio moral, na promoção de ambientes de trabalho inclusivos e na disseminação de canais institucionais de denúncia, fortalecendo os princípios da equidade e da valorização do trabalhador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12405776" y="29173553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</cp:coreProperties>
</file>