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1110" y="3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9D465-0102-4963-89F2-7C9F90FC4F79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33650" y="1143000"/>
            <a:ext cx="1790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2D75A-210A-424B-9D5B-F88396AEE6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9402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A2D75A-210A-424B-9D5B-F88396AEE60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0113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2096514"/>
            <a:ext cx="9649072" cy="3677353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pt-BR" sz="3800" dirty="0">
                <a:latin typeface="Montserrat" panose="00000500000000000000" pitchFamily="2" charset="0"/>
              </a:rPr>
              <a:t>Apoio técnico e orientativo aos técnicos e conselheiros municipais para realização das conferências e elaboração dos Planos municipais de Saúde. </a:t>
            </a:r>
            <a:endParaRPr lang="en-US" sz="3800" dirty="0">
              <a:latin typeface="Montserrat" panose="00000500000000000000" pitchFamily="2" charset="0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19779" y="4505413"/>
            <a:ext cx="17754921" cy="12234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00"/>
              </a:lnSpc>
            </a:pPr>
            <a:r>
              <a:rPr lang="pt-BR" sz="3200" b="1" kern="100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Oficinas de Planejamento baseada no diagnóstico situacional da VII Região de Saúde: Fomentando às Conferências e Planos Municipais de Saúde</a:t>
            </a:r>
            <a:endParaRPr lang="en-US" sz="3200" b="1" kern="100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044278" y="6042957"/>
            <a:ext cx="21026809" cy="10338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Layane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Camila Gois E Silva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Geffson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Marlon do Nascimento Carvalho², Luan Lopes³,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Fernanda Sampaio Furtado Parente⁴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Marineide Bezerra⁵</a:t>
            </a:r>
            <a:endParaRPr lang="en-US" sz="12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20478" y="7285260"/>
            <a:ext cx="21674408" cy="12332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¹Apoiadora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planejamento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²Residente em Saúde Coletiva pela ESPPE. ³Residente em Saúde Coletiva pela ESPPE.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⁴apoiadora de regionalização .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⁵</a:t>
            </a:r>
            <a:r>
              <a:rPr lang="pt-BR" sz="24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apoiadora de Monitoramento e avaliação.</a:t>
            </a:r>
            <a:r>
              <a:rPr lang="en-US" sz="24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layanecamila88@gmail.com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44279" y="18578662"/>
            <a:ext cx="9649072" cy="81868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3800" dirty="0">
                <a:latin typeface="Montserrat" panose="00000500000000000000" pitchFamily="2" charset="0"/>
              </a:rPr>
              <a:t>As oficinas foram realizadas nos municípios, reunindo Técnicos da SMS e conselheiros, orientado metodologicamente a condução da conferência municipal e estimulando o protagonismo social no processo de construção dos planos de saúde. Como diferencial, a regional produziu diagnóstico situacional individualizado, com dados relevantes do território. Servindo como referência técnica para qualificar os debates, permitindo que cada município identificasse seus desafios e vazios</a:t>
            </a:r>
            <a:endParaRPr sz="3800" dirty="0">
              <a:latin typeface="Montserrat" panose="00000500000000000000" pitchFamily="2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180174" y="2726221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19" name="TextBox 16"/>
          <p:cNvSpPr txBox="1"/>
          <p:nvPr/>
        </p:nvSpPr>
        <p:spPr>
          <a:xfrm>
            <a:off x="1144407" y="28443757"/>
            <a:ext cx="9649072" cy="90024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3800" dirty="0">
                <a:latin typeface="Montserrat" panose="00000500000000000000" pitchFamily="2" charset="0"/>
              </a:rPr>
              <a:t>A experiência reforçou a percepção de que o papel da regional vai além do apoio técnico: trata-se de um elo integrador capaz de fortalecer o planejamento em saúde de forma sistêmica. O diagnóstico situacional foi base na formulação de propostas consistentes e condizentes. Identifica-se a necessidade de ampliação na formação continuada dos conselheiros, garantindo maior efetividade, além de estratégias de mobilização que envolvam os usuários do SUS, assegurando representatividade no processo.</a:t>
            </a:r>
          </a:p>
        </p:txBody>
      </p:sp>
      <p:sp>
        <p:nvSpPr>
          <p:cNvPr id="20" name="TextBox 17"/>
          <p:cNvSpPr txBox="1"/>
          <p:nvPr/>
        </p:nvSpPr>
        <p:spPr>
          <a:xfrm>
            <a:off x="1034654" y="2733508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60164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3800" dirty="0">
                <a:latin typeface="Montserrat" panose="00000500000000000000" pitchFamily="2" charset="0"/>
              </a:rPr>
              <a:t>Fomentar a gestão municipal da VII Região de Saúde com oficina de planejamento participativo, apoio técnico com diagnóstico situacional para a organização das conferências. Orientando a elaboração dos Planos de Saúde e estimulando a participação social e o protagonismo do Conselho e usuários do SUS. </a:t>
            </a:r>
            <a:endParaRPr lang="en-US" sz="3800" dirty="0">
              <a:latin typeface="Montserrat" panose="00000500000000000000" pitchFamily="2" charset="0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09318" y="1735283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77785" y="18604301"/>
            <a:ext cx="9649072" cy="81868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3800" dirty="0">
                <a:latin typeface="Montserrat" panose="00000500000000000000" pitchFamily="2" charset="0"/>
              </a:rPr>
              <a:t>As oficinas fortaleceram a integração entre conselho e usuários, promovendo maior compreensão sobre a relevância das conferências de saúde. O uso dos diagnósticos situacionais ampliou a clareza sobre as realidades municipais, possibilitando que os planos fossem estruturados de forma fundamentada e realista. A iniciativa contribuiu para conferências mais participativas e produtivas, além de reforçar o papel da regional como parceira estratégica dos municípios no processo de planejamento em saúde.</a:t>
            </a:r>
            <a:endParaRPr sz="3800" dirty="0">
              <a:latin typeface="Montserrat" panose="00000500000000000000" pitchFamily="2" charset="0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522968" y="2726221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57783" y="28521428"/>
            <a:ext cx="9649072" cy="70173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3800" dirty="0">
                <a:latin typeface="Montserrat" panose="00000500000000000000" pitchFamily="2" charset="0"/>
              </a:rPr>
              <a:t>As oficinas de planejamento com diagnósticos situacionais mostraram-se essenciais para fortalecer a gestão participativa e elaborar políticas públicas conforme o território. Reafirmaram a regional como parceira técnica dos municípios, orientando processos e garantindo coerência entre diretrizes de saúde. Recomenda-se continuidade na educação permanente e no uso sistemático de dados e indicadores para embasar decisões. </a:t>
            </a:r>
            <a:endParaRPr sz="3800" dirty="0">
              <a:latin typeface="Montserrat" panose="00000500000000000000" pitchFamily="2" charset="0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518667" y="2737720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454</Words>
  <Application>Microsoft Office PowerPoint</Application>
  <PresentationFormat>Personalizar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GEFF</cp:lastModifiedBy>
  <cp:revision>21</cp:revision>
  <dcterms:created xsi:type="dcterms:W3CDTF">2025-09-30T13:28:19Z</dcterms:created>
  <dcterms:modified xsi:type="dcterms:W3CDTF">2025-10-29T17:32:57Z</dcterms:modified>
</cp:coreProperties>
</file>