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5" d="100"/>
          <a:sy n="35" d="100"/>
        </p:scale>
        <p:origin x="-2184" y="-78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runobarros_fisio@hotmail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44278" y="1015372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809909"/>
            <a:ext cx="9649072" cy="42062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/>
              <a:t>Relatar a experiência de integração entre Atenção Primária à Saúde (APS) e Atenção Ambulatorial Especializada (AAE) no município de Alagoinha-PE, desenvolvida durante os processos da Planificação, evidenciando avanços na coordenação e na gestão do cuidado.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116286" y="10225733"/>
            <a:ext cx="9489290" cy="7355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b="1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396206" y="4388356"/>
            <a:ext cx="22610512" cy="16671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80"/>
              </a:lnSpc>
            </a:pPr>
            <a:r>
              <a:rPr lang="en-US" sz="54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Avanços da Planificação em Alagoinha-PE</a:t>
            </a:r>
            <a:r>
              <a:rPr lang="en-US" sz="54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: </a:t>
            </a:r>
            <a:r>
              <a:rPr lang="en-US" sz="54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integração</a:t>
            </a:r>
            <a:r>
              <a:rPr lang="en-US" sz="54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 entre Atenção Primária </a:t>
            </a:r>
            <a:r>
              <a:rPr lang="en-US" sz="54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e</a:t>
            </a:r>
            <a:r>
              <a:rPr lang="en-US" sz="54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 Especializada na gestão do cuidado</a:t>
            </a: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4788694" y="6265293"/>
            <a:ext cx="13249472" cy="14106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Bruno Henrique Araujo Galindo de Lira Barros¹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*,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Jamille Samantha Galindo²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Laisis Maria Ramirez Puerto³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1116286" y="7849469"/>
            <a:ext cx="20954328" cy="21471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Municipal de Saúde (SMS), Alagoinha,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Pernambuco.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²Secretaria Municipal de Saúde (SMS), Alagoinha,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Pernambuco. ³Secretaria Municipal de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(SMS), Alagoinha,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Pernambuco.</a:t>
            </a:r>
          </a:p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correspondente: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  <a:hlinkClick r:id="rId2"/>
              </a:rPr>
              <a:t>brunobarros_fisio@hotmail.com</a:t>
            </a:r>
            <a:endParaRPr lang="en-US" sz="24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ct val="150000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972270" y="1605838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44279" y="17354525"/>
            <a:ext cx="9649071" cy="61170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337"/>
              </a:lnSpc>
            </a:pPr>
            <a:r>
              <a:rPr lang="pt-BR" sz="2800" dirty="0" smtClean="0"/>
              <a:t>A experiência foi conduzida entre 2022 e 2024 com o apoio da IV Região de Saúde e da SES – PE.</a:t>
            </a:r>
          </a:p>
          <a:p>
            <a:pPr algn="just">
              <a:lnSpc>
                <a:spcPts val="5337"/>
              </a:lnSpc>
            </a:pPr>
            <a:r>
              <a:rPr lang="pt-BR" sz="2800" dirty="0" smtClean="0"/>
              <a:t>Participaram a gestão municipal, coordenação da APS, tutores e profissionais da ESF.</a:t>
            </a:r>
          </a:p>
          <a:p>
            <a:pPr algn="just">
              <a:lnSpc>
                <a:spcPts val="5337"/>
              </a:lnSpc>
            </a:pPr>
            <a:r>
              <a:rPr lang="pt-BR" sz="2800" dirty="0" smtClean="0"/>
              <a:t>Os processos envolveram oficinas de planificação, reorganização dos fluxos assistenciais, implantação do Prontuário Eletrônico (PEC), requalificação das unidades de saúde e estratificação de risco familiar, inicialmente na Unidade Laboratório e, depois, em todo o município. </a:t>
            </a:r>
            <a:endParaRPr sz="2800" dirty="0"/>
          </a:p>
        </p:txBody>
      </p:sp>
      <p:sp>
        <p:nvSpPr>
          <p:cNvPr id="17" name="TextBox 17"/>
          <p:cNvSpPr txBox="1"/>
          <p:nvPr/>
        </p:nvSpPr>
        <p:spPr>
          <a:xfrm>
            <a:off x="828254" y="1605838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b="1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477134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5995485"/>
            <a:ext cx="9649072" cy="56169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en-US" sz="2800" dirty="0" smtClean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A integração entre APS e AAE mostrou o potencial da Planificação como estratégia de reorganização dos serviços e qualificação da gestão do cuidado.</a:t>
            </a:r>
          </a:p>
          <a:p>
            <a:pPr algn="just">
              <a:lnSpc>
                <a:spcPts val="5486"/>
              </a:lnSpc>
            </a:pPr>
            <a:r>
              <a:rPr lang="en-US" sz="2800" dirty="0" smtClean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Desafios ainda persistem , como a necessidade de integração entre sistemas de informação, revisão do modelo contratual da AAE e superação de barreiras regulatórias.</a:t>
            </a:r>
          </a:p>
          <a:p>
            <a:pPr algn="just">
              <a:lnSpc>
                <a:spcPts val="5486"/>
              </a:lnSpc>
            </a:pPr>
            <a:r>
              <a:rPr lang="en-US" sz="2800" dirty="0" smtClean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O trabalho colaborativo foi essencial para o sucesso do processo.</a:t>
            </a:r>
            <a:endParaRPr lang="en-US" sz="2800" dirty="0">
              <a:solidFill>
                <a:srgbClr val="000000"/>
              </a:solidFill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1044278" y="24843357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b="1" dirty="0">
                <a:solidFill>
                  <a:srgbClr val="FFFFFF"/>
                </a:solidFill>
                <a:latin typeface="Montserrat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21542" y="1015372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377861"/>
            <a:ext cx="9649072" cy="59683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• Descrever o processo de integração APS–AAE no contexto da Planificação.</a:t>
            </a:r>
          </a:p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• Apresentar os principais avanços estruturais, organizativos e assistenciais.</a:t>
            </a:r>
          </a:p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• Identificar desafios e aprendizados que contribuíram para o fortalecimento das redes de atenção.</a:t>
            </a: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10153725"/>
            <a:ext cx="9489290" cy="7355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b="1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93550" y="1605838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77785" y="17354525"/>
            <a:ext cx="9649072" cy="77328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en-US" sz="2800" dirty="0" smtClean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• Estratificação de risco de 100% das famílias do município;</a:t>
            </a:r>
          </a:p>
          <a:p>
            <a:pPr algn="just">
              <a:lnSpc>
                <a:spcPts val="5486"/>
              </a:lnSpc>
            </a:pPr>
            <a:r>
              <a:rPr lang="en-US" sz="2800" dirty="0" smtClean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• Ampliação da oferta de exames laboratorias, como hemoglobina glicada e potássio;</a:t>
            </a:r>
          </a:p>
          <a:p>
            <a:pPr algn="just">
              <a:lnSpc>
                <a:spcPts val="5486"/>
              </a:lnSpc>
            </a:pPr>
            <a:r>
              <a:rPr lang="en-US" sz="2800" dirty="0" smtClean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• Primeiro cuidado compartilhado APS-AAE do estado, entre Alagoinha e UPAE Belo Jardim;</a:t>
            </a:r>
          </a:p>
          <a:p>
            <a:pPr algn="just">
              <a:lnSpc>
                <a:spcPts val="5486"/>
              </a:lnSpc>
            </a:pPr>
            <a:r>
              <a:rPr lang="en-US" sz="2800" dirty="0" smtClean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• Fortalecimento do vínculo entre equipes, melhoria na comunicação e planos de cuidado compartilhados.</a:t>
            </a:r>
          </a:p>
          <a:p>
            <a:pPr algn="just">
              <a:lnSpc>
                <a:spcPts val="5486"/>
              </a:lnSpc>
            </a:pPr>
            <a:r>
              <a:rPr lang="en-US" sz="2800" b="1" dirty="0" smtClean="0">
                <a:latin typeface="Segoe UI Black" pitchFamily="34" charset="0"/>
                <a:ea typeface="Segoe UI Black" pitchFamily="34" charset="0"/>
                <a:cs typeface="Open Sans"/>
                <a:sym typeface="Open Sans"/>
              </a:rPr>
              <a:t>Esses resultados ampliaram a resolutividade da APS e fortaleceram o diálogo entre generalistas e especialistas</a:t>
            </a:r>
            <a:r>
              <a:rPr lang="en-US" sz="2800" dirty="0" smtClean="0">
                <a:latin typeface="Segoe UI Black" pitchFamily="34" charset="0"/>
                <a:ea typeface="Segoe UI Black" pitchFamily="34" charset="0"/>
                <a:cs typeface="Open Sans"/>
                <a:sym typeface="Open Sans"/>
              </a:rPr>
              <a:t>.</a:t>
            </a:r>
            <a:endParaRPr lang="en-US" sz="2800" dirty="0">
              <a:latin typeface="Segoe UI Black" pitchFamily="34" charset="0"/>
              <a:ea typeface="Segoe UI Black" pitchFamily="34" charset="0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349534" y="1613038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b="1" dirty="0">
                <a:solidFill>
                  <a:srgbClr val="FFFFFF"/>
                </a:solidFill>
                <a:latin typeface="Montserrat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21542" y="2477134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5995485"/>
            <a:ext cx="9649072" cy="4911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en-US" sz="2800" dirty="0" smtClean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Os processos da Planificação, alinhados às diretrizes do PlanificaSUS, fortaleceram a rede de atenção no município, promovendo cuidado contínuo, resolutivo e centrado no usuário.</a:t>
            </a:r>
          </a:p>
          <a:p>
            <a:pPr algn="just">
              <a:lnSpc>
                <a:spcPts val="5486"/>
              </a:lnSpc>
            </a:pPr>
            <a:r>
              <a:rPr lang="en-US" sz="2800" dirty="0" smtClean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Recomenda-se investir em sistemas de informação integrados e no aprimoramento das relações entre APS e AAE para consolidar redes mais eficazes e sustentáveis. </a:t>
            </a:r>
            <a:endParaRPr lang="en-US" sz="2800" dirty="0">
              <a:solidFill>
                <a:srgbClr val="000000"/>
              </a:solidFill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337"/>
              </a:lnSpc>
            </a:pP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205518" y="24843357"/>
            <a:ext cx="9849330" cy="7317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b="1" dirty="0">
                <a:solidFill>
                  <a:srgbClr val="FFFFFF"/>
                </a:solidFill>
                <a:latin typeface="Montserrat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1972149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</a:p>
        </p:txBody>
      </p:sp>
      <p:sp>
        <p:nvSpPr>
          <p:cNvPr id="58" name="TextBox 59"/>
          <p:cNvSpPr txBox="1"/>
          <p:nvPr/>
        </p:nvSpPr>
        <p:spPr>
          <a:xfrm>
            <a:off x="1116286" y="32620222"/>
            <a:ext cx="9433048" cy="25648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800" dirty="0" smtClean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MENDES, E. V. O cuidados das condições crônicas na atenção primária à saúde: o imperativo da consolidação da Estratégia Saúde da Família. Brasília: OPAS, 2012.</a:t>
            </a:r>
            <a:endParaRPr lang="en-US" sz="2800" dirty="0">
              <a:solidFill>
                <a:srgbClr val="000000"/>
              </a:solidFill>
              <a:ea typeface="Open Sans"/>
              <a:cs typeface="Open Sans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277526" y="32620221"/>
            <a:ext cx="9721080" cy="25648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800" dirty="0" smtClean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BRASIL. PlanificaSUS: Biblioteca Virtual.</a:t>
            </a:r>
            <a:endParaRPr lang="en-US" sz="2800" dirty="0">
              <a:solidFill>
                <a:srgbClr val="000000"/>
              </a:solidFill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474</Words>
  <Application>Microsoft Office PowerPoint</Application>
  <PresentationFormat>Personalizar</PresentationFormat>
  <Paragraphs>38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Leaodonorte</cp:lastModifiedBy>
  <cp:revision>34</cp:revision>
  <dcterms:created xsi:type="dcterms:W3CDTF">2025-09-30T13:28:19Z</dcterms:created>
  <dcterms:modified xsi:type="dcterms:W3CDTF">2025-11-03T19:43:15Z</dcterms:modified>
</cp:coreProperties>
</file>