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23402925" cy="40325675"/>
  <p:notesSz cx="6858000" cy="9144000"/>
  <p:defaultTextStyle>
    <a:defPPr>
      <a:defRPr lang="pt-BR"/>
    </a:defPPr>
    <a:lvl1pPr marL="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545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725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27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45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54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72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265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E4094"/>
    <a:srgbClr val="0089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 varScale="1">
        <p:scale>
          <a:sx n="21" d="100"/>
          <a:sy n="21" d="100"/>
        </p:scale>
        <p:origin x="3848" y="192"/>
      </p:cViewPr>
      <p:guideLst>
        <p:guide orient="horz" pos="12701"/>
        <p:guide pos="733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7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4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545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725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27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45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54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72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26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 hasCustomPrompt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545" indent="0">
              <a:buNone/>
              <a:defRPr sz="8000" b="1"/>
            </a:lvl2pPr>
            <a:lvl3pPr marL="3641725" indent="0">
              <a:buNone/>
              <a:defRPr sz="7200" b="1"/>
            </a:lvl3pPr>
            <a:lvl4pPr marL="5462270" indent="0">
              <a:buNone/>
              <a:defRPr sz="6400" b="1"/>
            </a:lvl4pPr>
            <a:lvl5pPr marL="7283450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540" indent="0">
              <a:buNone/>
              <a:defRPr sz="6400" b="1"/>
            </a:lvl7pPr>
            <a:lvl8pPr marL="12745720" indent="0">
              <a:buNone/>
              <a:defRPr sz="6400" b="1"/>
            </a:lvl8pPr>
            <a:lvl9pPr marL="14566265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545" indent="0">
              <a:buNone/>
              <a:defRPr sz="8000" b="1"/>
            </a:lvl2pPr>
            <a:lvl3pPr marL="3641725" indent="0">
              <a:buNone/>
              <a:defRPr sz="7200" b="1"/>
            </a:lvl3pPr>
            <a:lvl4pPr marL="5462270" indent="0">
              <a:buNone/>
              <a:defRPr sz="6400" b="1"/>
            </a:lvl4pPr>
            <a:lvl5pPr marL="7283450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540" indent="0">
              <a:buNone/>
              <a:defRPr sz="6400" b="1"/>
            </a:lvl7pPr>
            <a:lvl8pPr marL="12745720" indent="0">
              <a:buNone/>
              <a:defRPr sz="6400" b="1"/>
            </a:lvl8pPr>
            <a:lvl9pPr marL="14566265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 hasCustomPrompt="1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545" indent="0">
              <a:buNone/>
              <a:defRPr sz="4800"/>
            </a:lvl2pPr>
            <a:lvl3pPr marL="3641725" indent="0">
              <a:buNone/>
              <a:defRPr sz="4000"/>
            </a:lvl3pPr>
            <a:lvl4pPr marL="5462270" indent="0">
              <a:buNone/>
              <a:defRPr sz="3600"/>
            </a:lvl4pPr>
            <a:lvl5pPr marL="7283450" indent="0">
              <a:buNone/>
              <a:defRPr sz="3600"/>
            </a:lvl5pPr>
            <a:lvl6pPr marL="9103995" indent="0">
              <a:buNone/>
              <a:defRPr sz="3600"/>
            </a:lvl6pPr>
            <a:lvl7pPr marL="10924540" indent="0">
              <a:buNone/>
              <a:defRPr sz="3600"/>
            </a:lvl7pPr>
            <a:lvl8pPr marL="12745720" indent="0">
              <a:buNone/>
              <a:defRPr sz="3600"/>
            </a:lvl8pPr>
            <a:lvl9pPr marL="14566265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545" indent="0">
              <a:buNone/>
              <a:defRPr sz="11200"/>
            </a:lvl2pPr>
            <a:lvl3pPr marL="3641725" indent="0">
              <a:buNone/>
              <a:defRPr sz="9600"/>
            </a:lvl3pPr>
            <a:lvl4pPr marL="5462270" indent="0">
              <a:buNone/>
              <a:defRPr sz="8000"/>
            </a:lvl4pPr>
            <a:lvl5pPr marL="7283450" indent="0">
              <a:buNone/>
              <a:defRPr sz="8000"/>
            </a:lvl5pPr>
            <a:lvl6pPr marL="9103995" indent="0">
              <a:buNone/>
              <a:defRPr sz="8000"/>
            </a:lvl6pPr>
            <a:lvl7pPr marL="10924540" indent="0">
              <a:buNone/>
              <a:defRPr sz="8000"/>
            </a:lvl7pPr>
            <a:lvl8pPr marL="12745720" indent="0">
              <a:buNone/>
              <a:defRPr sz="8000"/>
            </a:lvl8pPr>
            <a:lvl9pPr marL="14566265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545" indent="0">
              <a:buNone/>
              <a:defRPr sz="4800"/>
            </a:lvl2pPr>
            <a:lvl3pPr marL="3641725" indent="0">
              <a:buNone/>
              <a:defRPr sz="4000"/>
            </a:lvl3pPr>
            <a:lvl4pPr marL="5462270" indent="0">
              <a:buNone/>
              <a:defRPr sz="3600"/>
            </a:lvl4pPr>
            <a:lvl5pPr marL="7283450" indent="0">
              <a:buNone/>
              <a:defRPr sz="3600"/>
            </a:lvl5pPr>
            <a:lvl6pPr marL="9103995" indent="0">
              <a:buNone/>
              <a:defRPr sz="3600"/>
            </a:lvl6pPr>
            <a:lvl7pPr marL="10924540" indent="0">
              <a:buNone/>
              <a:defRPr sz="3600"/>
            </a:lvl7pPr>
            <a:lvl8pPr marL="12745720" indent="0">
              <a:buNone/>
              <a:defRPr sz="3600"/>
            </a:lvl8pPr>
            <a:lvl9pPr marL="14566265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2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725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885" indent="-1365885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9100" indent="-1137920" algn="l" defTabSz="3641725" rtl="0" eaLnBrk="1" latinLnBrk="0" hangingPunct="1">
        <a:spcBef>
          <a:spcPct val="20000"/>
        </a:spcBef>
        <a:buFont typeface="Arial" panose="020B0604020202020204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2315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860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405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585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30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6310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855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545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725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27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45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54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72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265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3" Type="http://schemas.openxmlformats.org/officeDocument/2006/relationships/image" Target="../media/image2.jpeg"/><Relationship Id="rId2" Type="http://schemas.openxmlformats.org/officeDocument/2006/relationships/hyperlink" Target="https://www.ihi.org/pt-br/library/tools/patient-safety-essentials-toolkit" TargetMode="External"/><Relationship Id="rId1" Type="http://schemas.openxmlformats.org/officeDocument/2006/relationships/hyperlink" Target="https://doi.org/10.1007/s11606-021-06632-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04727" y="7542768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949428" y="8600982"/>
            <a:ext cx="9593746" cy="3574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5"/>
              </a:lnSpc>
            </a:pPr>
            <a:r>
              <a:rPr lang="en-US" sz="2800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Implantação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do Safety Huddle digital e integrado para aprimorar a comunicação, segurança e eficiência assistencial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nas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UTIs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adulto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.</a:t>
            </a:r>
            <a:endParaRPr lang="pt-BR" dirty="0"/>
          </a:p>
          <a:p>
            <a:pPr algn="just">
              <a:lnSpc>
                <a:spcPts val="5485"/>
              </a:lnSpc>
            </a:pP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5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115362" y="7670086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  <a:endParaRPr lang="en-US" sz="4000" dirty="0">
              <a:solidFill>
                <a:srgbClr val="FFFFFF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0" name="TextBox 55"/>
          <p:cNvSpPr txBox="1"/>
          <p:nvPr/>
        </p:nvSpPr>
        <p:spPr>
          <a:xfrm>
            <a:off x="1074271" y="4280043"/>
            <a:ext cx="20963832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000" b="1" dirty="0">
                <a:solidFill>
                  <a:srgbClr val="0089CD"/>
                </a:solidFill>
                <a:latin typeface="Montserrat"/>
                <a:sym typeface="League Spartan"/>
              </a:rPr>
              <a:t>SAFETY HUDDLE INTEGRADO NAS UTIS ADULTO: ESTRATÉGIA DE COMUNICAÇÃO EFETIVA E GESTÃO COLABORATIVA</a:t>
            </a:r>
            <a:endParaRPr lang="pt-BR" sz="400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2817" y="5489888"/>
            <a:ext cx="23413017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4000" dirty="0">
                <a:solidFill>
                  <a:srgbClr val="000000"/>
                </a:solidFill>
                <a:latin typeface="Montserrat"/>
                <a:ea typeface="Open Sans"/>
                <a:cs typeface="Open Sans"/>
              </a:rPr>
              <a:t> </a:t>
            </a:r>
            <a:r>
              <a:rPr lang="en-US" sz="3200" b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Nataly Lins </a:t>
            </a:r>
            <a:r>
              <a:rPr lang="en-US" sz="3200" b="1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Sodré</a:t>
            </a:r>
            <a:r>
              <a:rPr lang="en-US" sz="3200" b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¹*, Gisele Pereira da Silva ¹, Denis de Albuquerque Gonçalves dos Santos¹, </a:t>
            </a:r>
            <a:endParaRPr lang="pt-BR" sz="3200">
              <a:ea typeface="Calibri" panose="020F0502020204030204"/>
              <a:cs typeface="Calibri" panose="020F0502020204030204"/>
            </a:endParaRPr>
          </a:p>
          <a:p>
            <a:pPr algn="ctr">
              <a:spcBef>
                <a:spcPct val="0"/>
              </a:spcBef>
            </a:pPr>
            <a:r>
              <a:rPr lang="en-US" sz="3200" b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Marianna Cavalcanti Pontes¹.</a:t>
            </a:r>
            <a:endParaRPr lang="en-US" sz="3200" b="1" dirty="0">
              <a:solidFill>
                <a:srgbClr val="000000"/>
              </a:solidFill>
              <a:latin typeface="Montserrat"/>
              <a:ea typeface="Open Sans"/>
              <a:cs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870338" y="6611492"/>
            <a:ext cx="21674408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¹Institutito de Medicina Integral Profº Fernando Figueira (IMIP)</a:t>
            </a:r>
            <a:endParaRPr lang="en-US" sz="2800" dirty="0">
              <a:solidFill>
                <a:srgbClr val="000000"/>
              </a:solidFill>
              <a:latin typeface="Montserrat"/>
              <a:ea typeface="Open Sans"/>
              <a:cs typeface="Open Sans"/>
            </a:endParaRPr>
          </a:p>
          <a:p>
            <a:pPr algn="ctr"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 *Autor </a:t>
            </a:r>
            <a:r>
              <a:rPr lang="en-US" sz="2400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correspondente</a:t>
            </a:r>
            <a:r>
              <a:rPr lang="en-US" sz="24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: nataly.sodre@imip.org.br</a:t>
            </a:r>
            <a:endParaRPr lang="en-US" sz="2400" dirty="0">
              <a:solidFill>
                <a:srgbClr val="000000"/>
              </a:solidFill>
              <a:latin typeface="Montserrat"/>
              <a:ea typeface="Open Sans"/>
              <a:cs typeface="Open Sans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988960" y="10994138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015996" y="12597394"/>
            <a:ext cx="9573576" cy="69703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5"/>
              </a:lnSpc>
            </a:pP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O Safety Huddle é realizado</a:t>
            </a:r>
            <a:r>
              <a:rPr lang="en-US" sz="2800" b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diariamente 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no início de cada plantão, abordando tópicos como estrutura, equipamentos, exames pendentes, intercorrências, procedimentos invasivos, jejum, contenção mecânica, homônimos, atenção especial, visita flexibilizada, status dos leitos e altas. O registro via Microsoft Forms gera r</a:t>
            </a:r>
            <a:r>
              <a:rPr lang="en-US" sz="2800" b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elatórios automáticos para as lideranças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e coordenação das UTIs, e o NIR, f</a:t>
            </a:r>
            <a:r>
              <a:rPr lang="en-US" sz="2800" b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ortalecendo a integração multiprofissional entre as áreas.</a:t>
            </a:r>
            <a:endParaRPr lang="pt-BR" b="1"/>
          </a:p>
        </p:txBody>
      </p:sp>
      <p:sp>
        <p:nvSpPr>
          <p:cNvPr id="17" name="TextBox 17"/>
          <p:cNvSpPr txBox="1"/>
          <p:nvPr/>
        </p:nvSpPr>
        <p:spPr>
          <a:xfrm>
            <a:off x="878325" y="1112145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  <a:endParaRPr lang="en-US" sz="4000" dirty="0">
              <a:solidFill>
                <a:srgbClr val="FFFFFF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8" name="Freeform 14"/>
          <p:cNvSpPr/>
          <p:nvPr/>
        </p:nvSpPr>
        <p:spPr>
          <a:xfrm>
            <a:off x="12031213" y="2140112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12086531" y="22553253"/>
            <a:ext cx="9649072" cy="63960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5"/>
              </a:lnSpc>
            </a:pP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A </a:t>
            </a:r>
            <a:r>
              <a:rPr lang="en-US" sz="280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experiência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</a:t>
            </a:r>
            <a:r>
              <a:rPr lang="en-US" sz="280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evidenciou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o</a:t>
            </a:r>
            <a:r>
              <a:rPr lang="en-US" sz="2800" b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</a:t>
            </a:r>
            <a:r>
              <a:rPr lang="en-US" sz="2800" b="1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impacto</a:t>
            </a:r>
            <a:r>
              <a:rPr lang="en-US" sz="2800" b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</a:t>
            </a:r>
            <a:r>
              <a:rPr lang="en-US" sz="2800" b="1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positivo</a:t>
            </a:r>
            <a:r>
              <a:rPr lang="en-US" sz="2800" b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da </a:t>
            </a:r>
            <a:r>
              <a:rPr lang="en-US" sz="2800" b="1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comunicação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</a:t>
            </a:r>
            <a:r>
              <a:rPr lang="en-US" sz="280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estruturada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e do </a:t>
            </a:r>
            <a:r>
              <a:rPr lang="en-US" sz="2800" b="1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uso</a:t>
            </a:r>
            <a:r>
              <a:rPr lang="en-US" sz="2800" b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de ferramentas </a:t>
            </a:r>
            <a:r>
              <a:rPr lang="en-US" sz="2800" b="1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digitais</a:t>
            </a:r>
            <a:r>
              <a:rPr lang="en-US" sz="2800" b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</a:t>
            </a:r>
            <a:r>
              <a:rPr lang="en-US" sz="2800" b="1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na</a:t>
            </a:r>
            <a:r>
              <a:rPr lang="en-US" sz="2800" b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</a:t>
            </a:r>
            <a:r>
              <a:rPr lang="en-US" sz="2800" b="1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gestão</a:t>
            </a:r>
            <a:r>
              <a:rPr lang="en-US" sz="2800" b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das UTIs.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O Safety Huddle </a:t>
            </a:r>
            <a:r>
              <a:rPr lang="en-US" sz="280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estimulou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o </a:t>
            </a:r>
            <a:r>
              <a:rPr lang="en-US" sz="2800" b="1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engajamento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e o </a:t>
            </a:r>
            <a:r>
              <a:rPr lang="en-US" sz="2800" b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senso de </a:t>
            </a:r>
            <a:r>
              <a:rPr lang="en-US" sz="2800" b="1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corresponsabilidade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da equipe, </a:t>
            </a:r>
            <a:r>
              <a:rPr lang="en-US" sz="280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evidenciando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</a:t>
            </a:r>
            <a:r>
              <a:rPr lang="en-US" sz="280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uma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</a:t>
            </a:r>
            <a:r>
              <a:rPr lang="en-US" sz="2800" b="1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tecnologia</a:t>
            </a:r>
            <a:r>
              <a:rPr lang="en-US" sz="2800" b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</a:t>
            </a:r>
            <a:r>
              <a:rPr lang="en-US" sz="2800" b="1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sustentável</a:t>
            </a:r>
            <a:r>
              <a:rPr lang="en-US" sz="2800" b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, </a:t>
            </a:r>
            <a:r>
              <a:rPr lang="en-US" sz="2800" b="1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replicável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e</a:t>
            </a:r>
            <a:r>
              <a:rPr lang="en-US" sz="2800" b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</a:t>
            </a:r>
            <a:r>
              <a:rPr lang="en-US" sz="2800" b="1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alinhado</a:t>
            </a:r>
            <a:r>
              <a:rPr lang="en-US" sz="2800" b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</a:t>
            </a:r>
            <a:r>
              <a:rPr lang="en-US" sz="2800" b="1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às</a:t>
            </a:r>
            <a:r>
              <a:rPr lang="en-US" sz="2800" b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</a:t>
            </a:r>
            <a:r>
              <a:rPr lang="en-US" sz="2800" b="1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práticas</a:t>
            </a:r>
            <a:r>
              <a:rPr lang="en-US" sz="2800" b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de </a:t>
            </a:r>
            <a:r>
              <a:rPr lang="en-US" sz="2800" b="1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segurança</a:t>
            </a:r>
            <a:r>
              <a:rPr lang="en-US" sz="2800" b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e </a:t>
            </a:r>
            <a:r>
              <a:rPr lang="en-US" sz="2800" b="1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gestão</a:t>
            </a:r>
            <a:r>
              <a:rPr lang="en-US" sz="2800" b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</a:t>
            </a:r>
            <a:r>
              <a:rPr lang="en-US" sz="2800" b="1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integrada</a:t>
            </a:r>
            <a:r>
              <a:rPr lang="en-US" sz="2800" b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do </a:t>
            </a:r>
            <a:r>
              <a:rPr lang="en-US" sz="2800" b="1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cuidado</a:t>
            </a:r>
            <a:r>
              <a:rPr lang="en-US" sz="2800" b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</a:t>
            </a:r>
            <a:r>
              <a:rPr lang="en-US" sz="2800" b="1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hospitalar</a:t>
            </a:r>
            <a:r>
              <a:rPr lang="en-US" sz="2800" b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.</a:t>
            </a:r>
            <a:endParaRPr lang="pt-BR" b="1">
              <a:ea typeface="Calibri" panose="020F0502020204030204"/>
              <a:cs typeface="Calibri" panose="020F0502020204030204"/>
            </a:endParaRPr>
          </a:p>
          <a:p>
            <a:pPr algn="ctr">
              <a:lnSpc>
                <a:spcPts val="5335"/>
              </a:lnSpc>
            </a:pPr>
            <a:endParaRPr dirty="0"/>
          </a:p>
        </p:txBody>
      </p:sp>
      <p:sp>
        <p:nvSpPr>
          <p:cNvPr id="20" name="TextBox 17"/>
          <p:cNvSpPr txBox="1"/>
          <p:nvPr/>
        </p:nvSpPr>
        <p:spPr>
          <a:xfrm>
            <a:off x="11975895" y="21583748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  <a:endParaRPr lang="en-US" sz="40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8" name="Freeform 14"/>
          <p:cNvSpPr/>
          <p:nvPr/>
        </p:nvSpPr>
        <p:spPr>
          <a:xfrm>
            <a:off x="12272281" y="745779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216964" y="8571313"/>
            <a:ext cx="9649072" cy="41490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5"/>
              </a:lnSpc>
            </a:pPr>
            <a:r>
              <a:rPr lang="en-US" sz="2800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Fortalecer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a </a:t>
            </a:r>
            <a:r>
              <a:rPr lang="en-US" sz="2800" b="1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comunicação</a:t>
            </a:r>
            <a:r>
              <a:rPr lang="en-US" sz="2800" b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efetiva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entre equipes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assistenciais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e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gestores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das UTIs, </a:t>
            </a:r>
            <a:r>
              <a:rPr lang="en-US" sz="2800" b="1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otimizando</a:t>
            </a:r>
            <a:r>
              <a:rPr lang="en-US" sz="2800" b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o </a:t>
            </a:r>
            <a:r>
              <a:rPr lang="en-US" sz="2800" b="1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giro</a:t>
            </a:r>
            <a:r>
              <a:rPr lang="en-US" sz="2800" b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de </a:t>
            </a:r>
            <a:r>
              <a:rPr lang="en-US" sz="2800" b="1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leitos</a:t>
            </a:r>
            <a:r>
              <a:rPr lang="en-US" sz="2800" b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, tempo de </a:t>
            </a:r>
            <a:r>
              <a:rPr lang="en-US" sz="2800" b="1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permanência</a:t>
            </a:r>
            <a:r>
              <a:rPr lang="en-US" sz="2800" b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e </a:t>
            </a:r>
            <a:r>
              <a:rPr lang="en-US" sz="2800" b="1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resolutividade</a:t>
            </a:r>
            <a:r>
              <a:rPr lang="en-US" sz="2800" b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das </a:t>
            </a:r>
            <a:r>
              <a:rPr lang="en-US" sz="2800" b="1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pendências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assistenciais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e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estruturais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,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por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meio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de um </a:t>
            </a:r>
            <a:r>
              <a:rPr lang="en-US" sz="2800" b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Safety Huddle digital,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integrado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diário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multiprofissional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e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colaborativo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..</a:t>
            </a:r>
            <a:endParaRPr lang="pt-BR" dirty="0"/>
          </a:p>
        </p:txBody>
      </p:sp>
      <p:sp>
        <p:nvSpPr>
          <p:cNvPr id="50" name="TextBox 17"/>
          <p:cNvSpPr txBox="1"/>
          <p:nvPr/>
        </p:nvSpPr>
        <p:spPr>
          <a:xfrm>
            <a:off x="12382916" y="7585107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  <a:endParaRPr lang="en-US" sz="4000" dirty="0">
              <a:solidFill>
                <a:srgbClr val="FFFFFF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51" name="Freeform 14"/>
          <p:cNvSpPr/>
          <p:nvPr/>
        </p:nvSpPr>
        <p:spPr>
          <a:xfrm>
            <a:off x="12256514" y="12955546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256515" y="14069069"/>
            <a:ext cx="9649072" cy="78066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5"/>
              </a:lnSpc>
            </a:pP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A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iniciativa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alcançou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adesão</a:t>
            </a:r>
            <a:r>
              <a:rPr lang="en-US" sz="2800" b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de 97%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das equipes,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demonstrando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incorporação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efetiva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à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rotina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assistencial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. O Safety Huddle </a:t>
            </a:r>
            <a:r>
              <a:rPr lang="en-US" sz="2800" b="1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aprimorou</a:t>
            </a:r>
            <a:r>
              <a:rPr lang="en-US" sz="2800" b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a </a:t>
            </a:r>
            <a:r>
              <a:rPr lang="en-US" sz="2800" b="1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comunicação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entre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os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pares,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r</a:t>
            </a:r>
            <a:r>
              <a:rPr lang="en-US" sz="2800" b="1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eduziu</a:t>
            </a:r>
            <a:r>
              <a:rPr lang="en-US" sz="2800" b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o tempo de </a:t>
            </a:r>
            <a:r>
              <a:rPr lang="en-US" sz="2800" b="1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resposta</a:t>
            </a:r>
            <a:r>
              <a:rPr lang="en-US" sz="2800" b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a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pendências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estruturais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e de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equipamento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otimizou</a:t>
            </a:r>
            <a:r>
              <a:rPr lang="en-US" sz="2800" b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o </a:t>
            </a:r>
            <a:r>
              <a:rPr lang="en-US" sz="2800" b="1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giro</a:t>
            </a:r>
            <a:r>
              <a:rPr lang="en-US" sz="2800" b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de </a:t>
            </a:r>
            <a:r>
              <a:rPr lang="en-US" sz="2800" b="1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leitos</a:t>
            </a:r>
            <a:r>
              <a:rPr lang="en-US" sz="2800" b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e o tempo de </a:t>
            </a:r>
            <a:r>
              <a:rPr lang="en-US" sz="2800" b="1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permanência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das UTIs. O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monitoramento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diário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possibilitou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decisões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mais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eficazes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fortalecimento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da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corresponsabilidade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multiprofissional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e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avanços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na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cultura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de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segurança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do </a:t>
            </a:r>
            <a:r>
              <a:rPr lang="en-US" sz="2800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paciente</a:t>
            </a: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.</a:t>
            </a:r>
            <a:endParaRPr lang="pt-BR" dirty="0"/>
          </a:p>
          <a:p>
            <a:pPr algn="ctr">
              <a:lnSpc>
                <a:spcPts val="5335"/>
              </a:lnSpc>
            </a:pPr>
            <a:endParaRPr dirty="0"/>
          </a:p>
        </p:txBody>
      </p:sp>
      <p:sp>
        <p:nvSpPr>
          <p:cNvPr id="53" name="TextBox 17"/>
          <p:cNvSpPr txBox="1"/>
          <p:nvPr/>
        </p:nvSpPr>
        <p:spPr>
          <a:xfrm>
            <a:off x="12090562" y="13138171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  <a:endParaRPr lang="en-US" sz="40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4" name="Freeform 14"/>
          <p:cNvSpPr/>
          <p:nvPr/>
        </p:nvSpPr>
        <p:spPr>
          <a:xfrm>
            <a:off x="12009500" y="28639778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064819" y="29847211"/>
            <a:ext cx="9649072" cy="56907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5"/>
              </a:lnSpc>
            </a:pPr>
            <a:r>
              <a:rPr lang="en-US" sz="280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O Safety Huddle Integrado consolidou-se como instrumento eficaz para fortalecer a comunicação, segurança e eficiência assistencial nas UTIs Adulto do IMIP. Recomenda-se monitoramento contínuo dos indicadores, capacitação das equipes e envolvimento ativo das lideranças para assegurar sustentabilidade e melhoria </a:t>
            </a:r>
            <a:r>
              <a:rPr lang="en-US" sz="280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permanente</a:t>
            </a:r>
            <a:r>
              <a:rPr lang="en-US" sz="280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dos </a:t>
            </a:r>
            <a:r>
              <a:rPr lang="en-US" sz="280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processos</a:t>
            </a:r>
            <a:r>
              <a:rPr lang="en-US" sz="280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.</a:t>
            </a:r>
            <a:endParaRPr lang="pt-BR"/>
          </a:p>
          <a:p>
            <a:pPr algn="ctr">
              <a:lnSpc>
                <a:spcPts val="5335"/>
              </a:lnSpc>
            </a:pPr>
            <a:endParaRPr dirty="0"/>
          </a:p>
        </p:txBody>
      </p:sp>
      <p:sp>
        <p:nvSpPr>
          <p:cNvPr id="56" name="TextBox 17"/>
          <p:cNvSpPr txBox="1"/>
          <p:nvPr/>
        </p:nvSpPr>
        <p:spPr>
          <a:xfrm>
            <a:off x="11898865" y="28767094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  <a:endParaRPr lang="en-US" sz="40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7" name="TextBox 58"/>
          <p:cNvSpPr txBox="1"/>
          <p:nvPr/>
        </p:nvSpPr>
        <p:spPr>
          <a:xfrm>
            <a:off x="709128" y="34991065"/>
            <a:ext cx="21656745" cy="20544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550" b="1" err="1">
                <a:solidFill>
                  <a:srgbClr val="000000"/>
                </a:solidFill>
                <a:latin typeface="Montserrat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50" b="1" err="1">
              <a:solidFill>
                <a:srgbClr val="000000"/>
              </a:solidFill>
              <a:latin typeface="Montserrat"/>
              <a:ea typeface="League Spartan"/>
              <a:cs typeface="League Spartan"/>
            </a:endParaRPr>
          </a:p>
          <a:p>
            <a:pPr marL="342900" indent="-342900" algn="just">
              <a:buAutoNum type="arabicPeriod"/>
            </a:pPr>
            <a:r>
              <a:rPr lang="en-US" sz="2200" dirty="0">
                <a:latin typeface="Montserrat"/>
                <a:ea typeface="+mn-lt"/>
                <a:cs typeface="+mn-lt"/>
              </a:rPr>
              <a:t>Pimentel, C. B., Snow, A. L., Carnes, S. L., Shah, N. R., Loup, J. R., Vallejo-Luces, T. M., Madrigal, C., &amp; Hartmann, C. W. (2021). Huddles and their effectiveness at the frontlines of clinical care: a scoping review. </a:t>
            </a:r>
            <a:r>
              <a:rPr lang="en-US" sz="2200" i="1" dirty="0">
                <a:latin typeface="Montserrat"/>
                <a:ea typeface="+mn-lt"/>
                <a:cs typeface="+mn-lt"/>
              </a:rPr>
              <a:t>Journal of general internal medicine</a:t>
            </a:r>
            <a:r>
              <a:rPr lang="en-US" sz="2200" dirty="0">
                <a:latin typeface="Montserrat"/>
                <a:ea typeface="+mn-lt"/>
                <a:cs typeface="+mn-lt"/>
              </a:rPr>
              <a:t>, </a:t>
            </a:r>
            <a:r>
              <a:rPr lang="en-US" sz="2200" i="1" dirty="0">
                <a:latin typeface="Montserrat"/>
                <a:ea typeface="+mn-lt"/>
                <a:cs typeface="+mn-lt"/>
              </a:rPr>
              <a:t>36</a:t>
            </a:r>
            <a:r>
              <a:rPr lang="en-US" sz="2200" dirty="0">
                <a:latin typeface="Montserrat"/>
                <a:ea typeface="+mn-lt"/>
                <a:cs typeface="+mn-lt"/>
              </a:rPr>
              <a:t>(9), 2772–2783. </a:t>
            </a:r>
            <a:r>
              <a:rPr lang="en-US" sz="2200" dirty="0">
                <a:latin typeface="Montserrat"/>
                <a:ea typeface="+mn-lt"/>
                <a:cs typeface="+mn-lt"/>
                <a:hlinkClick r:id="rId1"/>
              </a:rPr>
              <a:t>https://doi.org/10.1007/s11606-021-06632-9</a:t>
            </a:r>
            <a:r>
              <a:rPr lang="en-US" sz="2200" dirty="0">
                <a:latin typeface="Montserrat"/>
                <a:ea typeface="+mn-lt"/>
                <a:cs typeface="+mn-lt"/>
              </a:rPr>
              <a:t>.</a:t>
            </a:r>
            <a:endParaRPr lang="en-US" sz="2200" dirty="0">
              <a:latin typeface="Montserrat"/>
              <a:ea typeface="+mn-lt"/>
              <a:cs typeface="+mn-lt"/>
            </a:endParaRPr>
          </a:p>
          <a:p>
            <a:pPr marL="342900" indent="-342900" algn="just">
              <a:buAutoNum type="arabicPeriod"/>
            </a:pPr>
            <a:r>
              <a:rPr lang="en-US" sz="2200" dirty="0">
                <a:latin typeface="Montserrat"/>
                <a:ea typeface="+mn-lt"/>
                <a:cs typeface="+mn-lt"/>
              </a:rPr>
              <a:t>Kit de ferramentas </a:t>
            </a:r>
            <a:r>
              <a:rPr lang="en-US" sz="2200" err="1">
                <a:latin typeface="Montserrat"/>
                <a:ea typeface="+mn-lt"/>
                <a:cs typeface="+mn-lt"/>
              </a:rPr>
              <a:t>essenciais</a:t>
            </a:r>
            <a:r>
              <a:rPr lang="en-US" sz="2200" dirty="0">
                <a:latin typeface="Montserrat"/>
                <a:ea typeface="+mn-lt"/>
                <a:cs typeface="+mn-lt"/>
              </a:rPr>
              <a:t> para </a:t>
            </a:r>
            <a:r>
              <a:rPr lang="en-US" sz="2200" err="1">
                <a:latin typeface="Montserrat"/>
                <a:ea typeface="+mn-lt"/>
                <a:cs typeface="+mn-lt"/>
              </a:rPr>
              <a:t>segurança</a:t>
            </a:r>
            <a:r>
              <a:rPr lang="en-US" sz="2200" dirty="0">
                <a:latin typeface="Montserrat"/>
                <a:ea typeface="+mn-lt"/>
                <a:cs typeface="+mn-lt"/>
              </a:rPr>
              <a:t> do </a:t>
            </a:r>
            <a:r>
              <a:rPr lang="en-US" sz="2200" err="1">
                <a:latin typeface="Montserrat"/>
                <a:ea typeface="+mn-lt"/>
                <a:cs typeface="+mn-lt"/>
              </a:rPr>
              <a:t>paciente</a:t>
            </a:r>
            <a:r>
              <a:rPr lang="en-US" sz="2200" dirty="0">
                <a:latin typeface="Montserrat"/>
                <a:ea typeface="+mn-lt"/>
                <a:cs typeface="+mn-lt"/>
              </a:rPr>
              <a:t>. Boston: Instituto para </a:t>
            </a:r>
            <a:r>
              <a:rPr lang="en-US" sz="2200" err="1">
                <a:latin typeface="Montserrat"/>
                <a:ea typeface="+mn-lt"/>
                <a:cs typeface="+mn-lt"/>
              </a:rPr>
              <a:t>Melhoria</a:t>
            </a:r>
            <a:r>
              <a:rPr lang="en-US" sz="2200" dirty="0">
                <a:latin typeface="Montserrat"/>
                <a:ea typeface="+mn-lt"/>
                <a:cs typeface="+mn-lt"/>
              </a:rPr>
              <a:t> da </a:t>
            </a:r>
            <a:r>
              <a:rPr lang="en-US" sz="2200" err="1">
                <a:latin typeface="Montserrat"/>
                <a:ea typeface="+mn-lt"/>
                <a:cs typeface="+mn-lt"/>
              </a:rPr>
              <a:t>Saúde</a:t>
            </a:r>
            <a:r>
              <a:rPr lang="en-US" sz="2200" dirty="0">
                <a:latin typeface="Montserrat"/>
                <a:ea typeface="+mn-lt"/>
                <a:cs typeface="+mn-lt"/>
              </a:rPr>
              <a:t>; 2019. </a:t>
            </a:r>
            <a:r>
              <a:rPr lang="en-US" sz="2200" err="1">
                <a:latin typeface="Montserrat"/>
                <a:ea typeface="+mn-lt"/>
                <a:cs typeface="+mn-lt"/>
              </a:rPr>
              <a:t>Disponível</a:t>
            </a:r>
            <a:r>
              <a:rPr lang="en-US" sz="2200" dirty="0">
                <a:latin typeface="Montserrat"/>
                <a:ea typeface="+mn-lt"/>
                <a:cs typeface="+mn-lt"/>
              </a:rPr>
              <a:t> </a:t>
            </a:r>
            <a:r>
              <a:rPr lang="en-US" sz="2200" err="1">
                <a:latin typeface="Montserrat"/>
                <a:ea typeface="+mn-lt"/>
                <a:cs typeface="+mn-lt"/>
              </a:rPr>
              <a:t>em</a:t>
            </a:r>
            <a:r>
              <a:rPr lang="en-US" sz="2200" dirty="0">
                <a:latin typeface="Montserrat"/>
                <a:ea typeface="+mn-lt"/>
                <a:cs typeface="+mn-lt"/>
              </a:rPr>
              <a:t>: </a:t>
            </a:r>
            <a:r>
              <a:rPr lang="en-US" sz="2200" dirty="0">
                <a:latin typeface="Montserrat"/>
                <a:ea typeface="+mn-lt"/>
                <a:cs typeface="+mn-lt"/>
                <a:hlinkClick r:id="rId2"/>
              </a:rPr>
              <a:t>Kit de ferramentas essenciais para a segurança do paciente | Institute for Healthcare Improvement</a:t>
            </a:r>
            <a:r>
              <a:rPr lang="en-US" sz="2200" dirty="0">
                <a:latin typeface="Montserrat"/>
                <a:ea typeface="+mn-lt"/>
                <a:cs typeface="+mn-lt"/>
              </a:rPr>
              <a:t>. </a:t>
            </a:r>
            <a:endParaRPr lang="en-US" sz="2200"/>
          </a:p>
        </p:txBody>
      </p:sp>
      <p:pic>
        <p:nvPicPr>
          <p:cNvPr id="2" name="Imagem 1" descr="Texto&#10;&#10;O conteúdo gerado por IA pode estar incorreto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8764" y="19158060"/>
            <a:ext cx="5670760" cy="9967825"/>
          </a:xfrm>
          <a:prstGeom prst="rect">
            <a:avLst/>
          </a:prstGeom>
        </p:spPr>
      </p:pic>
      <p:pic>
        <p:nvPicPr>
          <p:cNvPr id="7" name="Imagem 6" descr="Texto&#10;&#10;O conteúdo gerado por IA pode estar incorreto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834" y="19103677"/>
            <a:ext cx="5641517" cy="9968978"/>
          </a:xfrm>
          <a:prstGeom prst="rect">
            <a:avLst/>
          </a:prstGeom>
        </p:spPr>
      </p:pic>
      <p:pic>
        <p:nvPicPr>
          <p:cNvPr id="8" name="Imagem 7" descr="Grupo de pessoas em pé&#10;&#10;O conteúdo gerado por IA pode estar incorreto."/>
          <p:cNvPicPr>
            <a:picLocks noChangeAspect="1"/>
          </p:cNvPicPr>
          <p:nvPr/>
        </p:nvPicPr>
        <p:blipFill>
          <a:blip r:embed="rId5"/>
          <a:srcRect l="13682" t="2487" r="172" b="1657"/>
          <a:stretch>
            <a:fillRect/>
          </a:stretch>
        </p:blipFill>
        <p:spPr>
          <a:xfrm>
            <a:off x="261150" y="29616119"/>
            <a:ext cx="11380955" cy="4709735"/>
          </a:xfrm>
          <a:prstGeom prst="rect">
            <a:avLst/>
          </a:prstGeom>
          <a:ln>
            <a:solidFill>
              <a:srgbClr val="3E4094"/>
            </a:solidFill>
          </a:ln>
        </p:spPr>
      </p:pic>
      <p:sp>
        <p:nvSpPr>
          <p:cNvPr id="9" name="Retângulo 8"/>
          <p:cNvSpPr/>
          <p:nvPr/>
        </p:nvSpPr>
        <p:spPr>
          <a:xfrm>
            <a:off x="197385" y="19077364"/>
            <a:ext cx="5655611" cy="9988325"/>
          </a:xfrm>
          <a:prstGeom prst="rect">
            <a:avLst/>
          </a:prstGeom>
          <a:noFill/>
          <a:ln>
            <a:solidFill>
              <a:srgbClr val="3E40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5965862" y="19077364"/>
            <a:ext cx="5655611" cy="9988325"/>
          </a:xfrm>
          <a:prstGeom prst="rect">
            <a:avLst/>
          </a:prstGeom>
          <a:noFill/>
          <a:ln>
            <a:solidFill>
              <a:srgbClr val="3E40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2998</Words>
  <Application>WPS Presentation</Application>
  <PresentationFormat>Personalizar</PresentationFormat>
  <Paragraphs>41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3" baseType="lpstr">
      <vt:lpstr>Arial</vt:lpstr>
      <vt:lpstr>SimSun</vt:lpstr>
      <vt:lpstr>Wingdings</vt:lpstr>
      <vt:lpstr>Montserrat</vt:lpstr>
      <vt:lpstr>Segoe Print</vt:lpstr>
      <vt:lpstr>Open Sans</vt:lpstr>
      <vt:lpstr>Montserrat</vt:lpstr>
      <vt:lpstr>League Spartan</vt:lpstr>
      <vt:lpstr>Calibri</vt:lpstr>
      <vt:lpstr>Microsoft YaHei</vt:lpstr>
      <vt:lpstr>Arial Unicode MS</vt:lpstr>
      <vt:lpstr>Tema do Office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NATALYLS</cp:lastModifiedBy>
  <cp:revision>204</cp:revision>
  <dcterms:created xsi:type="dcterms:W3CDTF">2025-09-30T13:28:00Z</dcterms:created>
  <dcterms:modified xsi:type="dcterms:W3CDTF">2025-11-03T17:26:42Z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1033-11.2.0.9967</vt:lpwstr>
  </property>
</Properties>
</file>