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40" d="100"/>
          <a:sy n="40" d="100"/>
        </p:scale>
        <p:origin x="474" y="-5892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986569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" name="TextBox 16"/>
          <p:cNvSpPr txBox="1"/>
          <p:nvPr/>
        </p:nvSpPr>
        <p:spPr>
          <a:xfrm>
            <a:off x="1060045" y="11089829"/>
            <a:ext cx="9489289" cy="28694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b="0" i="0" dirty="0">
                <a:solidFill>
                  <a:srgbClr val="495057"/>
                </a:solidFill>
                <a:effectLst/>
                <a:latin typeface="Montserrat" panose="00000500000000000000" pitchFamily="2" charset="0"/>
              </a:rPr>
              <a:t>Elaborar de forma participativa do Plano de Ação Regional da Rede Alyne, articulando as gestões estadual, municipal e federal.</a:t>
            </a:r>
            <a:endParaRPr lang="en-US" sz="2800" dirty="0">
              <a:solidFill>
                <a:srgbClr val="000000"/>
              </a:solidFill>
              <a:latin typeface="Montserrat" panose="00000500000000000000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9937701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180181" y="4388356"/>
            <a:ext cx="22970553" cy="22159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t-BR" sz="4800" b="1" i="0" dirty="0">
                <a:solidFill>
                  <a:srgbClr val="343A40"/>
                </a:solidFill>
                <a:effectLst/>
                <a:latin typeface="Montserrat" panose="00000500000000000000" pitchFamily="2" charset="0"/>
              </a:rPr>
              <a:t>CONSTRUÇÃO DO PAR REGIONAL DA REDE ALYNE: INTEGRAÇÃO TRIPARTITE, PLANEJAMENTO ASCENDENTE E FORTALECIMENTO DO CUIDADO MATERNO-INFANTIL NO TERRITÓRIO</a:t>
            </a:r>
          </a:p>
        </p:txBody>
      </p:sp>
      <p:sp>
        <p:nvSpPr>
          <p:cNvPr id="11" name="TextBox 56"/>
          <p:cNvSpPr txBox="1"/>
          <p:nvPr/>
        </p:nvSpPr>
        <p:spPr>
          <a:xfrm>
            <a:off x="7171267" y="6474871"/>
            <a:ext cx="8772358" cy="6531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Mikaelly¹*, Auxiliadora², Samuel³, Cecilia</a:t>
            </a:r>
          </a:p>
        </p:txBody>
      </p:sp>
      <p:sp>
        <p:nvSpPr>
          <p:cNvPr id="12" name="TextBox 57"/>
          <p:cNvSpPr txBox="1"/>
          <p:nvPr/>
        </p:nvSpPr>
        <p:spPr>
          <a:xfrm>
            <a:off x="860036" y="7278140"/>
            <a:ext cx="21674408" cy="12205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¹Secretaria de Saúde de Pernambuco (SES-PE), Recife, Pernambuco- VII GERES. </a:t>
            </a: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*Autor correspondente: mikaellyvas@mail.com</a:t>
            </a:r>
          </a:p>
        </p:txBody>
      </p:sp>
      <p:sp>
        <p:nvSpPr>
          <p:cNvPr id="15" name="Freeform 14"/>
          <p:cNvSpPr/>
          <p:nvPr/>
        </p:nvSpPr>
        <p:spPr>
          <a:xfrm>
            <a:off x="1116286" y="14257039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 dirty="0"/>
          </a:p>
        </p:txBody>
      </p:sp>
      <p:sp>
        <p:nvSpPr>
          <p:cNvPr id="16" name="TextBox 16"/>
          <p:cNvSpPr txBox="1"/>
          <p:nvPr/>
        </p:nvSpPr>
        <p:spPr>
          <a:xfrm>
            <a:off x="1116286" y="15621169"/>
            <a:ext cx="9649072" cy="55549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b="0" i="0" dirty="0">
                <a:solidFill>
                  <a:srgbClr val="495057"/>
                </a:solidFill>
                <a:effectLst/>
                <a:latin typeface="Montserrat" panose="00000500000000000000" pitchFamily="2" charset="0"/>
              </a:rPr>
              <a:t>A experiência envolveu encontros com o grupo condutor regional, análise de indicadores, construção de fluxos e pactuação de ações com base nas demandas locais. O processo foi guiado pela escuta ativa, pela corresponsabilidade entre gestores e pela valorização do protagonismo regional na elaboração do PAR, garantindo coerência com a realidade dos territórios.</a:t>
            </a:r>
            <a:endParaRPr lang="en-US" sz="2800" dirty="0">
              <a:latin typeface="Montserrat" panose="00000500000000000000" pitchFamily="2" charset="0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786968" y="14274024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1044112" y="21583363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19" name="TextBox 16"/>
          <p:cNvSpPr txBox="1"/>
          <p:nvPr/>
        </p:nvSpPr>
        <p:spPr>
          <a:xfrm>
            <a:off x="1172008" y="23262358"/>
            <a:ext cx="9649072" cy="626030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b="0" i="0" dirty="0">
                <a:solidFill>
                  <a:srgbClr val="495057"/>
                </a:solidFill>
                <a:effectLst/>
                <a:latin typeface="Montserrat" panose="00000500000000000000" pitchFamily="2" charset="0"/>
              </a:rPr>
              <a:t>A experiência reforçou que o planejamento regional participativo amplia o comprometimento dos gestores e a efetividade das ações. A escuta ativa permitiu compreender as singularidades dos territórios, fortalecendo decisões baseadas em evidências. Apesar dos desafios de articulação Intergestores, o processo consolidou a importância da cooperação e da corresponsabilidade na gestão das redes de atenção.</a:t>
            </a:r>
            <a:endParaRPr sz="2800" dirty="0">
              <a:latin typeface="Montserrat" panose="00000500000000000000" pitchFamily="2" charset="0"/>
            </a:endParaRPr>
          </a:p>
        </p:txBody>
      </p:sp>
      <p:sp>
        <p:nvSpPr>
          <p:cNvPr id="20" name="TextBox 17"/>
          <p:cNvSpPr txBox="1"/>
          <p:nvPr/>
        </p:nvSpPr>
        <p:spPr>
          <a:xfrm>
            <a:off x="701511" y="21798277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989133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49" name="TextBox 16"/>
          <p:cNvSpPr txBox="1"/>
          <p:nvPr/>
        </p:nvSpPr>
        <p:spPr>
          <a:xfrm>
            <a:off x="12493551" y="11115468"/>
            <a:ext cx="9649072" cy="498540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495057"/>
                </a:solidFill>
                <a:latin typeface="Montserrat" panose="00000500000000000000" pitchFamily="2" charset="0"/>
              </a:rPr>
              <a:t>C</a:t>
            </a:r>
            <a:r>
              <a:rPr lang="pt-BR" sz="2800" b="0" i="0" dirty="0">
                <a:solidFill>
                  <a:srgbClr val="495057"/>
                </a:solidFill>
                <a:effectLst/>
                <a:latin typeface="Montserrat" panose="00000500000000000000" pitchFamily="2" charset="0"/>
              </a:rPr>
              <a:t>onstruir o PAR da Rede Alyne de forma participativa e tripartite, identificando necessidades locais, pactuando fluxos e metas assistenciais, integrando os atores regionais e fortalecendo a governança do cuidado materno e neonatal na VII Região de Saúde de Pernambuco.</a:t>
            </a:r>
            <a:endParaRPr lang="en-US" sz="2800" dirty="0">
              <a:solidFill>
                <a:srgbClr val="000000"/>
              </a:solidFill>
              <a:latin typeface="Montserrat" panose="00000500000000000000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996334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529318" y="16034886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2" name="TextBox 16"/>
          <p:cNvSpPr txBox="1"/>
          <p:nvPr/>
        </p:nvSpPr>
        <p:spPr>
          <a:xfrm>
            <a:off x="12486216" y="17429298"/>
            <a:ext cx="9649072" cy="55549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b="0" i="0" dirty="0">
                <a:solidFill>
                  <a:srgbClr val="495057"/>
                </a:solidFill>
                <a:effectLst/>
                <a:latin typeface="Montserrat" panose="00000500000000000000" pitchFamily="2" charset="0"/>
              </a:rPr>
              <a:t>O PAR regional foi concluído com fluxos assistenciais definidos, metas pactuadas e integração entre as três esferas de gestão. O processo fortaleceu a governança e a comunicação entre os serviços, qualificando o cuidado materno e neonatal. Destacou-se o engajamento dos municípios e a adoção de práticas baseadas em dados regionais para orientar as decisões.</a:t>
            </a:r>
            <a:endParaRPr sz="2800" dirty="0">
              <a:latin typeface="Montserrat" panose="00000500000000000000" pitchFamily="2" charset="0"/>
            </a:endParaRPr>
          </a:p>
        </p:txBody>
      </p:sp>
      <p:sp>
        <p:nvSpPr>
          <p:cNvPr id="53" name="TextBox 17"/>
          <p:cNvSpPr txBox="1"/>
          <p:nvPr/>
        </p:nvSpPr>
        <p:spPr>
          <a:xfrm>
            <a:off x="12286994" y="16155444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05776" y="2350084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5" name="TextBox 16"/>
          <p:cNvSpPr txBox="1"/>
          <p:nvPr/>
        </p:nvSpPr>
        <p:spPr>
          <a:xfrm>
            <a:off x="12405777" y="24652972"/>
            <a:ext cx="9649072" cy="55549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b="0" i="0" dirty="0">
                <a:solidFill>
                  <a:srgbClr val="495057"/>
                </a:solidFill>
                <a:effectLst/>
                <a:latin typeface="Montserrat" panose="00000500000000000000" pitchFamily="2" charset="0"/>
              </a:rPr>
              <a:t>A construção coletiva demonstrou que o planejamento fundamentado na realidade local e na escuta ativa gera maior adesão e efetividade. Recomenda-se ampliar metodologias participativas e o uso de dados para qualificar o planejamento regional e fortalecer as redes de atenção, garantindo cuidado integral e equitativo à saúde materno-infantil.</a:t>
            </a:r>
            <a:endParaRPr sz="2800" dirty="0">
              <a:latin typeface="Montserrat" panose="00000500000000000000" pitchFamily="2" charset="0"/>
            </a:endParaRPr>
          </a:p>
        </p:txBody>
      </p:sp>
      <p:sp>
        <p:nvSpPr>
          <p:cNvPr id="56" name="TextBox 17"/>
          <p:cNvSpPr txBox="1"/>
          <p:nvPr/>
        </p:nvSpPr>
        <p:spPr>
          <a:xfrm>
            <a:off x="12405776" y="23572853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284638" y="30761751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</a:p>
        </p:txBody>
      </p:sp>
      <p:sp>
        <p:nvSpPr>
          <p:cNvPr id="58" name="TextBox 59"/>
          <p:cNvSpPr txBox="1"/>
          <p:nvPr/>
        </p:nvSpPr>
        <p:spPr>
          <a:xfrm>
            <a:off x="379920" y="32337216"/>
            <a:ext cx="11233248" cy="51706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pt-BR" sz="2400" dirty="0">
                <a:latin typeface="Montserrat" panose="00000500000000000000" pitchFamily="2" charset="0"/>
              </a:rPr>
              <a:t>BRASIL. Ministério da Saúde. Portaria GM/MS nº 1.020, de 10 de maio de 2023. Institui a Rede de Atenção à Saúde Materna e Infantil (Rede Alyne) no âmbito do Sistema Único de Saúde – SUS. Diário Oficial da União, Brasília, DF, 2023.</a:t>
            </a:r>
          </a:p>
          <a:p>
            <a:pPr algn="just"/>
            <a:endParaRPr lang="pt-BR" sz="2400" dirty="0">
              <a:latin typeface="Montserrat" panose="00000500000000000000" pitchFamily="2" charset="0"/>
            </a:endParaRPr>
          </a:p>
          <a:p>
            <a:pPr algn="just"/>
            <a:r>
              <a:rPr lang="pt-BR" sz="2400" dirty="0">
                <a:latin typeface="Montserrat" panose="00000500000000000000" pitchFamily="2" charset="0"/>
              </a:rPr>
              <a:t>BRASIL. Ministério da Saúde. Secretaria de Atenção Primária à Saúde. Manual de Planejamento Regional Integrado: orientações para elaboração de planos regionais de saúde. Brasília: Ministério da Saúde, 2021.</a:t>
            </a:r>
          </a:p>
          <a:p>
            <a:pPr algn="just"/>
            <a:endParaRPr lang="pt-BR" sz="2400" dirty="0">
              <a:latin typeface="Montserrat" panose="00000500000000000000" pitchFamily="2" charset="0"/>
            </a:endParaRPr>
          </a:p>
          <a:p>
            <a:pPr algn="just"/>
            <a:r>
              <a:rPr lang="pt-BR" sz="2400" dirty="0">
                <a:latin typeface="Montserrat" panose="00000500000000000000" pitchFamily="2" charset="0"/>
              </a:rPr>
              <a:t>BRASIL. Ministério da Saúde. Secretaria de Atenção Especializada à Saúde. Política Nacional de Atenção Integral à Saúde da Mulher: princípios e diretrizes. 2. ed. Brasília: Ministério da Saúde, 2022.</a:t>
            </a:r>
          </a:p>
          <a:p>
            <a:pPr algn="just"/>
            <a:endParaRPr lang="pt-BR" sz="2400" dirty="0">
              <a:latin typeface="Montserrat" panose="00000500000000000000" pitchFamily="2" charset="0"/>
            </a:endParaRPr>
          </a:p>
        </p:txBody>
      </p:sp>
      <p:sp>
        <p:nvSpPr>
          <p:cNvPr id="59" name="TextBox 60"/>
          <p:cNvSpPr txBox="1"/>
          <p:nvPr/>
        </p:nvSpPr>
        <p:spPr>
          <a:xfrm>
            <a:off x="12493550" y="32355489"/>
            <a:ext cx="10661407" cy="40626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pt-BR" sz="2400" dirty="0">
                <a:latin typeface="Montserrat" panose="00000500000000000000" pitchFamily="2" charset="0"/>
              </a:rPr>
              <a:t>CONASEMS. Conselho Nacional de Secretarias Municipais de Saúde. Caderno da Gestão Municipal do SUS: Governança e Planejamento Regional. Brasília: CONASEMS, 2021.</a:t>
            </a:r>
          </a:p>
          <a:p>
            <a:endParaRPr lang="pt-BR" sz="2400" dirty="0">
              <a:latin typeface="Montserrat" panose="00000500000000000000" pitchFamily="2" charset="0"/>
            </a:endParaRPr>
          </a:p>
          <a:p>
            <a:r>
              <a:rPr lang="pt-BR" sz="2400" dirty="0">
                <a:latin typeface="Montserrat" panose="00000500000000000000" pitchFamily="2" charset="0"/>
              </a:rPr>
              <a:t>MENDES, Eugênio Vilaça. As redes de atenção à saúde. 2. ed. Brasília: Organização Pan-Americana da Saúde, 2011.</a:t>
            </a:r>
          </a:p>
          <a:p>
            <a:endParaRPr lang="pt-BR" sz="2400" dirty="0">
              <a:latin typeface="Montserrat" panose="00000500000000000000" pitchFamily="2" charset="0"/>
            </a:endParaRPr>
          </a:p>
          <a:p>
            <a:r>
              <a:rPr lang="pt-BR" sz="2400" dirty="0">
                <a:latin typeface="Montserrat" panose="00000500000000000000" pitchFamily="2" charset="0"/>
              </a:rPr>
              <a:t>BRASIL. Ministério da Saúde. Secretaria Executiva. Departamento de Articulação Interfederativa. </a:t>
            </a:r>
            <a:r>
              <a:rPr lang="pt-BR" sz="2400" i="1" dirty="0">
                <a:latin typeface="Montserrat" panose="00000500000000000000" pitchFamily="2" charset="0"/>
              </a:rPr>
              <a:t>Caderno de Diretrizes, Objetivos, Metas e Indicadores 2021–2027.</a:t>
            </a:r>
            <a:r>
              <a:rPr lang="pt-BR" sz="2400" dirty="0">
                <a:latin typeface="Montserrat" panose="00000500000000000000" pitchFamily="2" charset="0"/>
              </a:rPr>
              <a:t> Brasília: Ministério da Saúde, 2021.</a:t>
            </a:r>
          </a:p>
          <a:p>
            <a:endParaRPr lang="pt-BR" sz="2400" dirty="0">
              <a:latin typeface="Montserrat" panose="00000500000000000000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</TotalTime>
  <Words>577</Words>
  <Application>Microsoft Office PowerPoint</Application>
  <PresentationFormat>Personalizar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Cliente</cp:lastModifiedBy>
  <cp:revision>19</cp:revision>
  <dcterms:created xsi:type="dcterms:W3CDTF">2025-09-30T13:28:19Z</dcterms:created>
  <dcterms:modified xsi:type="dcterms:W3CDTF">2025-11-03T17:09:29Z</dcterms:modified>
</cp:coreProperties>
</file>